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7" r:id="rId3"/>
    <p:sldId id="290" r:id="rId4"/>
    <p:sldId id="270" r:id="rId5"/>
    <p:sldId id="291" r:id="rId6"/>
    <p:sldId id="272" r:id="rId7"/>
    <p:sldId id="293" r:id="rId8"/>
    <p:sldId id="292" r:id="rId9"/>
    <p:sldId id="275" r:id="rId10"/>
    <p:sldId id="295" r:id="rId11"/>
    <p:sldId id="296" r:id="rId12"/>
    <p:sldId id="297" r:id="rId13"/>
    <p:sldId id="298" r:id="rId14"/>
    <p:sldId id="271" r:id="rId15"/>
    <p:sldId id="299" r:id="rId16"/>
    <p:sldId id="300" r:id="rId17"/>
    <p:sldId id="294" r:id="rId18"/>
    <p:sldId id="273" r:id="rId19"/>
    <p:sldId id="277" r:id="rId20"/>
    <p:sldId id="301" r:id="rId21"/>
    <p:sldId id="278" r:id="rId22"/>
    <p:sldId id="274" r:id="rId23"/>
    <p:sldId id="302" r:id="rId24"/>
    <p:sldId id="303" r:id="rId25"/>
    <p:sldId id="283" r:id="rId26"/>
    <p:sldId id="305" r:id="rId27"/>
    <p:sldId id="280" r:id="rId28"/>
    <p:sldId id="306" r:id="rId29"/>
    <p:sldId id="284" r:id="rId30"/>
    <p:sldId id="281" r:id="rId31"/>
    <p:sldId id="307" r:id="rId32"/>
    <p:sldId id="289"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0061F-BFDE-7175-2EDA-F472504290F4}" v="789" dt="2020-12-24T05:43:13.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56"/>
  </p:normalViewPr>
  <p:slideViewPr>
    <p:cSldViewPr snapToGrid="0">
      <p:cViewPr>
        <p:scale>
          <a:sx n="70" d="100"/>
          <a:sy n="70" d="100"/>
        </p:scale>
        <p:origin x="-510"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C764DE79-268F-4C1A-8933-263129D2AF90}" type="datetimeFigureOut">
              <a:rPr lang="en-US" dirty="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smtClean="0"/>
              <a:t>Asıl başlık stili için tıklatın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C764DE79-268F-4C1A-8933-263129D2AF90}" type="datetimeFigureOut">
              <a:rPr lang="en-US" dirty="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C764DE79-268F-4C1A-8933-263129D2AF90}" type="datetimeFigureOut">
              <a:rPr lang="en-US" dirty="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 y="-318442"/>
            <a:ext cx="2738649" cy="2738649"/>
          </a:xfrm>
          <a:prstGeom prst="rect">
            <a:avLst/>
          </a:prstGeom>
        </p:spPr>
      </p:pic>
      <p:sp>
        <p:nvSpPr>
          <p:cNvPr id="11" name="TextBox 10">
            <a:extLst>
              <a:ext uri="{FF2B5EF4-FFF2-40B4-BE49-F238E27FC236}">
                <a16:creationId xmlns="" xmlns:a16="http://schemas.microsoft.com/office/drawing/2014/main" id="{00CC22B5-8500-2C45-91DE-A596A6DF1C3B}"/>
              </a:ext>
            </a:extLst>
          </p:cNvPr>
          <p:cNvSpPr txBox="1"/>
          <p:nvPr/>
        </p:nvSpPr>
        <p:spPr>
          <a:xfrm>
            <a:off x="934566" y="1888145"/>
            <a:ext cx="10449052" cy="4462760"/>
          </a:xfrm>
          <a:prstGeom prst="rect">
            <a:avLst/>
          </a:prstGeom>
          <a:solidFill>
            <a:srgbClr val="3B3B3B"/>
          </a:solidFill>
        </p:spPr>
        <p:txBody>
          <a:bodyPr wrap="square" rtlCol="0">
            <a:spAutoFit/>
          </a:bodyPr>
          <a:lstStyle/>
          <a:p>
            <a:pPr algn="ctr"/>
            <a:r>
              <a:rPr lang="tr-TR" sz="6000" dirty="0" err="1" smtClean="0">
                <a:solidFill>
                  <a:srgbClr val="FF6600"/>
                </a:solidFill>
                <a:latin typeface="Angsana New" pitchFamily="18" charset="-34"/>
                <a:cs typeface="Angsana New" pitchFamily="18" charset="-34"/>
              </a:rPr>
              <a:t>Customer</a:t>
            </a:r>
            <a:r>
              <a:rPr lang="tr-TR" sz="6000" dirty="0" smtClean="0">
                <a:solidFill>
                  <a:srgbClr val="FF6600"/>
                </a:solidFill>
                <a:latin typeface="Angsana New" pitchFamily="18" charset="-34"/>
                <a:cs typeface="Angsana New" pitchFamily="18" charset="-34"/>
              </a:rPr>
              <a:t> </a:t>
            </a:r>
            <a:r>
              <a:rPr lang="tr-TR" sz="6000" dirty="0" err="1" smtClean="0">
                <a:solidFill>
                  <a:srgbClr val="FF6600"/>
                </a:solidFill>
                <a:latin typeface="Angsana New" pitchFamily="18" charset="-34"/>
                <a:cs typeface="Angsana New" pitchFamily="18" charset="-34"/>
              </a:rPr>
              <a:t>Segmentation</a:t>
            </a:r>
            <a:r>
              <a:rPr lang="tr-TR" sz="6000" dirty="0" smtClean="0">
                <a:solidFill>
                  <a:srgbClr val="FF6600"/>
                </a:solidFill>
                <a:latin typeface="Angsana New" pitchFamily="18" charset="-34"/>
                <a:cs typeface="Angsana New" pitchFamily="18" charset="-34"/>
              </a:rPr>
              <a:t> Final Project</a:t>
            </a:r>
            <a:endParaRPr lang="tr-TR" sz="6000" dirty="0" smtClean="0">
              <a:solidFill>
                <a:srgbClr val="FF6600"/>
              </a:solidFill>
              <a:latin typeface="Angsana New" pitchFamily="18" charset="-34"/>
              <a:cs typeface="Angsana New" pitchFamily="18" charset="-34"/>
            </a:endParaRPr>
          </a:p>
          <a:p>
            <a:pPr algn="ctr"/>
            <a:r>
              <a:rPr lang="en-US" sz="3600" dirty="0" smtClean="0">
                <a:solidFill>
                  <a:srgbClr val="FF6600"/>
                </a:solidFill>
                <a:latin typeface="Angsana New" pitchFamily="18" charset="-34"/>
                <a:cs typeface="Angsana New" pitchFamily="18" charset="-34"/>
              </a:rPr>
              <a:t>Virtual</a:t>
            </a:r>
            <a:r>
              <a:rPr lang="en-US" sz="3600" dirty="0" smtClean="0">
                <a:latin typeface="Angsana New" pitchFamily="18" charset="-34"/>
                <a:cs typeface="Angsana New" pitchFamily="18" charset="-34"/>
              </a:rPr>
              <a:t> </a:t>
            </a:r>
            <a:r>
              <a:rPr lang="en-US" sz="3600" dirty="0">
                <a:solidFill>
                  <a:srgbClr val="FF6600"/>
                </a:solidFill>
                <a:latin typeface="Angsana New" pitchFamily="18" charset="-34"/>
                <a:cs typeface="Angsana New" pitchFamily="18" charset="-34"/>
              </a:rPr>
              <a:t>Internship</a:t>
            </a:r>
          </a:p>
          <a:p>
            <a:endParaRPr lang="tr-TR" sz="3600" dirty="0" smtClean="0">
              <a:solidFill>
                <a:srgbClr val="FF6600"/>
              </a:solidFill>
              <a:latin typeface="Angsana New" pitchFamily="18" charset="-34"/>
              <a:cs typeface="Angsana New" pitchFamily="18" charset="-34"/>
            </a:endParaRPr>
          </a:p>
          <a:p>
            <a:endParaRPr lang="tr-TR" sz="3600" dirty="0">
              <a:solidFill>
                <a:srgbClr val="FF6600"/>
              </a:solidFill>
              <a:latin typeface="Angsana New" pitchFamily="18" charset="-34"/>
              <a:cs typeface="Angsana New" pitchFamily="18" charset="-34"/>
            </a:endParaRPr>
          </a:p>
          <a:p>
            <a:pPr algn="ctr"/>
            <a:r>
              <a:rPr lang="tr-TR" sz="4400" dirty="0" smtClean="0">
                <a:solidFill>
                  <a:srgbClr val="FF6600"/>
                </a:solidFill>
                <a:latin typeface="Angsana New" pitchFamily="18" charset="-34"/>
                <a:cs typeface="Angsana New" pitchFamily="18" charset="-34"/>
              </a:rPr>
              <a:t>Ece Yavuzyılmaz</a:t>
            </a:r>
            <a:endParaRPr lang="tr-TR" sz="4400" dirty="0">
              <a:solidFill>
                <a:srgbClr val="FF6600"/>
              </a:solidFill>
              <a:latin typeface="Angsana New" pitchFamily="18" charset="-34"/>
              <a:cs typeface="Angsana New" pitchFamily="18" charset="-34"/>
            </a:endParaRPr>
          </a:p>
          <a:p>
            <a:pPr algn="ctr"/>
            <a:endParaRPr lang="en-US" sz="4400" dirty="0">
              <a:solidFill>
                <a:srgbClr val="FF6600"/>
              </a:solidFill>
              <a:latin typeface="Angsana New" pitchFamily="18" charset="-34"/>
              <a:cs typeface="Angsana New" pitchFamily="18" charset="-34"/>
            </a:endParaRPr>
          </a:p>
          <a:p>
            <a:pPr algn="ctr"/>
            <a:r>
              <a:rPr lang="tr-TR" sz="2800" dirty="0" smtClean="0">
                <a:solidFill>
                  <a:srgbClr val="FF6600"/>
                </a:solidFill>
                <a:latin typeface="Angsana New" pitchFamily="18" charset="-34"/>
                <a:cs typeface="Angsana New" pitchFamily="18" charset="-34"/>
              </a:rPr>
              <a:t>16</a:t>
            </a:r>
            <a:r>
              <a:rPr lang="tr-TR" sz="2800" dirty="0" smtClean="0">
                <a:solidFill>
                  <a:srgbClr val="FF6600"/>
                </a:solidFill>
                <a:latin typeface="Angsana New" pitchFamily="18" charset="-34"/>
                <a:cs typeface="Angsana New" pitchFamily="18" charset="-34"/>
              </a:rPr>
              <a:t>-July-2023</a:t>
            </a:r>
            <a:endParaRPr lang="en-US" sz="2800" dirty="0">
              <a:solidFill>
                <a:srgbClr val="FF6600"/>
              </a:solidFill>
              <a:latin typeface="Angsana New" pitchFamily="18" charset="-34"/>
              <a:cs typeface="Angsana New" pitchFamily="18" charset="-3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415956" y="1415956"/>
            <a:ext cx="6858002" cy="4026090"/>
          </a:xfrm>
          <a:solidFill>
            <a:srgbClr val="3B3B3B"/>
          </a:solidFill>
        </p:spPr>
        <p:txBody>
          <a:bodyPr vert="vert270" anchor="t" anchorCtr="0">
            <a:normAutofit/>
          </a:bodyPr>
          <a:lstStyle/>
          <a:p>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a:solidFill>
                  <a:srgbClr val="FF6600"/>
                </a:solidFill>
                <a:latin typeface="Angsana New" pitchFamily="18" charset="-34"/>
                <a:cs typeface="Angsana New" pitchFamily="18" charset="-34"/>
              </a:rPr>
              <a:t/>
            </a:r>
            <a:br>
              <a:rPr lang="tr-TR" sz="4800" b="1" dirty="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Data </a:t>
            </a:r>
            <a:r>
              <a:rPr lang="tr-TR" sz="4800" b="1" dirty="0" err="1" smtClean="0">
                <a:solidFill>
                  <a:srgbClr val="FF6600"/>
                </a:solidFill>
                <a:latin typeface="Angsana New" pitchFamily="18" charset="-34"/>
                <a:cs typeface="Angsana New" pitchFamily="18" charset="-34"/>
              </a:rPr>
              <a:t>Understanding</a:t>
            </a: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endParaRPr lang="en-US" sz="4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pic>
        <p:nvPicPr>
          <p:cNvPr id="8" name="Resim 7"/>
          <p:cNvPicPr/>
          <p:nvPr/>
        </p:nvPicPr>
        <p:blipFill rotWithShape="1">
          <a:blip r:embed="rId3"/>
          <a:srcRect l="24436" t="25284" r="1597" b="15042"/>
          <a:stretch/>
        </p:blipFill>
        <p:spPr bwMode="auto">
          <a:xfrm>
            <a:off x="4312549" y="1719619"/>
            <a:ext cx="7410876" cy="3398292"/>
          </a:xfrm>
          <a:prstGeom prst="rect">
            <a:avLst/>
          </a:prstGeom>
          <a:ln>
            <a:noFill/>
          </a:ln>
          <a:extLst>
            <a:ext uri="{53640926-AAD7-44D8-BBD7-CCE9431645EC}">
              <a14:shadowObscured xmlns:a14="http://schemas.microsoft.com/office/drawing/2010/main"/>
            </a:ext>
          </a:extLst>
        </p:spPr>
      </p:pic>
      <p:sp>
        <p:nvSpPr>
          <p:cNvPr id="4" name="Dikdörtgen 3"/>
          <p:cNvSpPr/>
          <p:nvPr/>
        </p:nvSpPr>
        <p:spPr>
          <a:xfrm>
            <a:off x="4517815" y="828680"/>
            <a:ext cx="5375189" cy="523220"/>
          </a:xfrm>
          <a:prstGeom prst="rect">
            <a:avLst/>
          </a:prstGeom>
        </p:spPr>
        <p:txBody>
          <a:bodyPr wrap="none">
            <a:spAutoFit/>
          </a:bodyPr>
          <a:lstStyle/>
          <a:p>
            <a:r>
              <a:rPr lang="en-US" sz="2800" dirty="0">
                <a:latin typeface="Angsana New" pitchFamily="18" charset="-34"/>
                <a:cs typeface="Angsana New" pitchFamily="18" charset="-34"/>
              </a:rPr>
              <a:t>The dataset consists of 48 columns and 1000000 rows.</a:t>
            </a:r>
          </a:p>
        </p:txBody>
      </p:sp>
    </p:spTree>
    <p:extLst>
      <p:ext uri="{BB962C8B-B14F-4D97-AF65-F5344CB8AC3E}">
        <p14:creationId xmlns:p14="http://schemas.microsoft.com/office/powerpoint/2010/main" val="151085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320219" y="1320219"/>
            <a:ext cx="6858002" cy="4217564"/>
          </a:xfrm>
          <a:solidFill>
            <a:srgbClr val="3B3B3B"/>
          </a:solidFill>
        </p:spPr>
        <p:txBody>
          <a:bodyPr vert="vert270" anchor="t" anchorCtr="0">
            <a:normAutofit/>
          </a:bodyPr>
          <a:lstStyle/>
          <a:p>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a:solidFill>
                  <a:srgbClr val="FF6600"/>
                </a:solidFill>
                <a:latin typeface="Angsana New" pitchFamily="18" charset="-34"/>
                <a:cs typeface="Angsana New" pitchFamily="18" charset="-34"/>
              </a:rPr>
              <a:t/>
            </a:r>
            <a:br>
              <a:rPr lang="tr-TR" sz="4800" b="1" dirty="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Data </a:t>
            </a:r>
            <a:r>
              <a:rPr lang="tr-TR" sz="4800" b="1" dirty="0" err="1" smtClean="0">
                <a:solidFill>
                  <a:srgbClr val="FF6600"/>
                </a:solidFill>
                <a:latin typeface="Angsana New" pitchFamily="18" charset="-34"/>
                <a:cs typeface="Angsana New" pitchFamily="18" charset="-34"/>
              </a:rPr>
              <a:t>Understanding</a:t>
            </a: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endParaRPr lang="en-US" sz="4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4" name="Dikdörtgen 3"/>
          <p:cNvSpPr/>
          <p:nvPr/>
        </p:nvSpPr>
        <p:spPr>
          <a:xfrm>
            <a:off x="4340394" y="473838"/>
            <a:ext cx="7628693" cy="954107"/>
          </a:xfrm>
          <a:prstGeom prst="rect">
            <a:avLst/>
          </a:prstGeom>
        </p:spPr>
        <p:txBody>
          <a:bodyPr wrap="square">
            <a:spAutoFit/>
          </a:bodyPr>
          <a:lstStyle/>
          <a:p>
            <a:r>
              <a:rPr lang="en-US" sz="2800" dirty="0">
                <a:latin typeface="Angsana New" pitchFamily="18" charset="-34"/>
                <a:cs typeface="Angsana New" pitchFamily="18" charset="-34"/>
              </a:rPr>
              <a:t>All data types are seen as 'objects'. </a:t>
            </a:r>
            <a:r>
              <a:rPr lang="en-US" sz="2800" dirty="0" smtClean="0">
                <a:latin typeface="Angsana New" pitchFamily="18" charset="-34"/>
                <a:cs typeface="Angsana New" pitchFamily="18" charset="-34"/>
              </a:rPr>
              <a:t>These </a:t>
            </a:r>
            <a:r>
              <a:rPr lang="en-US" sz="2800" dirty="0">
                <a:latin typeface="Angsana New" pitchFamily="18" charset="-34"/>
                <a:cs typeface="Angsana New" pitchFamily="18" charset="-34"/>
              </a:rPr>
              <a:t>data types have been changed  as datetime64[ns</a:t>
            </a:r>
            <a:r>
              <a:rPr lang="en-US" sz="2800" dirty="0" smtClean="0">
                <a:latin typeface="Angsana New" pitchFamily="18" charset="-34"/>
                <a:cs typeface="Angsana New" pitchFamily="18" charset="-34"/>
              </a:rPr>
              <a:t>]</a:t>
            </a:r>
            <a:r>
              <a:rPr lang="tr-TR" sz="2800" dirty="0" smtClean="0">
                <a:latin typeface="Angsana New" pitchFamily="18" charset="-34"/>
                <a:cs typeface="Angsana New" pitchFamily="18" charset="-34"/>
              </a:rPr>
              <a:t> </a:t>
            </a:r>
            <a:r>
              <a:rPr lang="en-US" sz="2800" dirty="0" smtClean="0">
                <a:latin typeface="Angsana New" pitchFamily="18" charset="-34"/>
                <a:cs typeface="Angsana New" pitchFamily="18" charset="-34"/>
              </a:rPr>
              <a:t>(</a:t>
            </a:r>
            <a:r>
              <a:rPr lang="en-US" sz="2800" dirty="0">
                <a:latin typeface="Angsana New" pitchFamily="18" charset="-34"/>
                <a:cs typeface="Angsana New" pitchFamily="18" charset="-34"/>
              </a:rPr>
              <a:t>2), </a:t>
            </a:r>
            <a:r>
              <a:rPr lang="en-US" sz="2800" dirty="0" smtClean="0">
                <a:latin typeface="Angsana New" pitchFamily="18" charset="-34"/>
                <a:cs typeface="Angsana New" pitchFamily="18" charset="-34"/>
              </a:rPr>
              <a:t>float64</a:t>
            </a:r>
            <a:r>
              <a:rPr lang="tr-TR" sz="2800" dirty="0" smtClean="0">
                <a:latin typeface="Angsana New" pitchFamily="18" charset="-34"/>
                <a:cs typeface="Angsana New" pitchFamily="18" charset="-34"/>
              </a:rPr>
              <a:t> </a:t>
            </a:r>
            <a:r>
              <a:rPr lang="en-US" sz="2800" dirty="0" smtClean="0">
                <a:latin typeface="Angsana New" pitchFamily="18" charset="-34"/>
                <a:cs typeface="Angsana New" pitchFamily="18" charset="-34"/>
              </a:rPr>
              <a:t>(</a:t>
            </a:r>
            <a:r>
              <a:rPr lang="en-US" sz="2800" dirty="0">
                <a:latin typeface="Angsana New" pitchFamily="18" charset="-34"/>
                <a:cs typeface="Angsana New" pitchFamily="18" charset="-34"/>
              </a:rPr>
              <a:t>3), </a:t>
            </a:r>
            <a:r>
              <a:rPr lang="en-US" sz="2800" dirty="0" smtClean="0">
                <a:latin typeface="Angsana New" pitchFamily="18" charset="-34"/>
                <a:cs typeface="Angsana New" pitchFamily="18" charset="-34"/>
              </a:rPr>
              <a:t>int64</a:t>
            </a:r>
            <a:r>
              <a:rPr lang="tr-TR" sz="2800" dirty="0" smtClean="0">
                <a:latin typeface="Angsana New" pitchFamily="18" charset="-34"/>
                <a:cs typeface="Angsana New" pitchFamily="18" charset="-34"/>
              </a:rPr>
              <a:t> </a:t>
            </a:r>
            <a:r>
              <a:rPr lang="en-US" sz="2800" dirty="0" smtClean="0">
                <a:latin typeface="Angsana New" pitchFamily="18" charset="-34"/>
                <a:cs typeface="Angsana New" pitchFamily="18" charset="-34"/>
              </a:rPr>
              <a:t>(</a:t>
            </a:r>
            <a:r>
              <a:rPr lang="en-US" sz="2800" dirty="0">
                <a:latin typeface="Angsana New" pitchFamily="18" charset="-34"/>
                <a:cs typeface="Angsana New" pitchFamily="18" charset="-34"/>
              </a:rPr>
              <a:t>29), </a:t>
            </a:r>
            <a:r>
              <a:rPr lang="en-US" sz="2800" dirty="0" smtClean="0">
                <a:latin typeface="Angsana New" pitchFamily="18" charset="-34"/>
                <a:cs typeface="Angsana New" pitchFamily="18" charset="-34"/>
              </a:rPr>
              <a:t>object</a:t>
            </a:r>
            <a:r>
              <a:rPr lang="tr-TR" sz="2800" dirty="0" smtClean="0">
                <a:latin typeface="Angsana New" pitchFamily="18" charset="-34"/>
                <a:cs typeface="Angsana New" pitchFamily="18" charset="-34"/>
              </a:rPr>
              <a:t> </a:t>
            </a:r>
            <a:r>
              <a:rPr lang="en-US" sz="2800" dirty="0" smtClean="0">
                <a:latin typeface="Angsana New" pitchFamily="18" charset="-34"/>
                <a:cs typeface="Angsana New" pitchFamily="18" charset="-34"/>
              </a:rPr>
              <a:t>(</a:t>
            </a:r>
            <a:r>
              <a:rPr lang="en-US" sz="2800" dirty="0">
                <a:latin typeface="Angsana New" pitchFamily="18" charset="-34"/>
                <a:cs typeface="Angsana New" pitchFamily="18" charset="-34"/>
              </a:rPr>
              <a:t>11).</a:t>
            </a:r>
          </a:p>
        </p:txBody>
      </p:sp>
      <p:pic>
        <p:nvPicPr>
          <p:cNvPr id="9" name="Resim 8"/>
          <p:cNvPicPr/>
          <p:nvPr/>
        </p:nvPicPr>
        <p:blipFill rotWithShape="1">
          <a:blip r:embed="rId3"/>
          <a:srcRect l="29273" t="26383" r="18063" b="9949"/>
          <a:stretch/>
        </p:blipFill>
        <p:spPr bwMode="auto">
          <a:xfrm>
            <a:off x="4572001" y="1782861"/>
            <a:ext cx="6796584" cy="4522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310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320219" y="1320219"/>
            <a:ext cx="6858002" cy="4217564"/>
          </a:xfrm>
          <a:solidFill>
            <a:srgbClr val="3B3B3B"/>
          </a:solidFill>
        </p:spPr>
        <p:txBody>
          <a:bodyPr vert="vert270" anchor="t" anchorCtr="0">
            <a:normAutofit/>
          </a:bodyPr>
          <a:lstStyle/>
          <a:p>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a:solidFill>
                  <a:srgbClr val="FF6600"/>
                </a:solidFill>
                <a:latin typeface="Angsana New" pitchFamily="18" charset="-34"/>
                <a:cs typeface="Angsana New" pitchFamily="18" charset="-34"/>
              </a:rPr>
              <a:t/>
            </a:r>
            <a:br>
              <a:rPr lang="tr-TR" sz="4800" b="1" dirty="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Data </a:t>
            </a:r>
            <a:r>
              <a:rPr lang="tr-TR" sz="4800" b="1" dirty="0" err="1" smtClean="0">
                <a:solidFill>
                  <a:srgbClr val="FF6600"/>
                </a:solidFill>
                <a:latin typeface="Angsana New" pitchFamily="18" charset="-34"/>
                <a:cs typeface="Angsana New" pitchFamily="18" charset="-34"/>
              </a:rPr>
              <a:t>Understanding</a:t>
            </a: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endParaRPr lang="en-US" sz="4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4" name="Dikdörtgen 3"/>
          <p:cNvSpPr/>
          <p:nvPr/>
        </p:nvSpPr>
        <p:spPr>
          <a:xfrm>
            <a:off x="4340393" y="2245341"/>
            <a:ext cx="3807319" cy="1815882"/>
          </a:xfrm>
          <a:prstGeom prst="rect">
            <a:avLst/>
          </a:prstGeom>
        </p:spPr>
        <p:txBody>
          <a:bodyPr wrap="square">
            <a:spAutoFit/>
          </a:bodyPr>
          <a:lstStyle/>
          <a:p>
            <a:pPr marL="0" lvl="1"/>
            <a:r>
              <a:rPr lang="en-US" sz="2800" b="1" dirty="0">
                <a:latin typeface="Angsana New" pitchFamily="18" charset="-34"/>
                <a:cs typeface="Angsana New" pitchFamily="18" charset="-34"/>
              </a:rPr>
              <a:t>Missing Values</a:t>
            </a:r>
          </a:p>
          <a:p>
            <a:r>
              <a:rPr lang="en-US" sz="2800" dirty="0">
                <a:latin typeface="Angsana New" pitchFamily="18" charset="-34"/>
                <a:cs typeface="Angsana New" pitchFamily="18" charset="-34"/>
              </a:rPr>
              <a:t>Two different methods were used to fill in the missing value. These methods are; </a:t>
            </a:r>
            <a:r>
              <a:rPr lang="en-US" sz="2800" dirty="0" err="1">
                <a:latin typeface="Angsana New" pitchFamily="18" charset="-34"/>
                <a:cs typeface="Angsana New" pitchFamily="18" charset="-34"/>
              </a:rPr>
              <a:t>fillna</a:t>
            </a:r>
            <a:r>
              <a:rPr lang="en-US" sz="2800" dirty="0">
                <a:latin typeface="Angsana New" pitchFamily="18" charset="-34"/>
                <a:cs typeface="Angsana New" pitchFamily="18" charset="-34"/>
              </a:rPr>
              <a:t>() and interpolate</a:t>
            </a:r>
            <a:r>
              <a:rPr lang="en-US" sz="2800" dirty="0" smtClean="0">
                <a:latin typeface="Angsana New" pitchFamily="18" charset="-34"/>
                <a:cs typeface="Angsana New" pitchFamily="18" charset="-34"/>
              </a:rPr>
              <a:t>().</a:t>
            </a:r>
            <a:endParaRPr lang="en-US" sz="2800" dirty="0">
              <a:latin typeface="Angsana New" pitchFamily="18" charset="-34"/>
              <a:cs typeface="Angsana New" pitchFamily="18" charset="-34"/>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76" t="16487" r="57034" b="7979"/>
          <a:stretch/>
        </p:blipFill>
        <p:spPr bwMode="auto">
          <a:xfrm>
            <a:off x="8379725" y="429459"/>
            <a:ext cx="3330054" cy="602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18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320219" y="1320219"/>
            <a:ext cx="6858002" cy="4217564"/>
          </a:xfrm>
          <a:solidFill>
            <a:srgbClr val="3B3B3B"/>
          </a:solidFill>
        </p:spPr>
        <p:txBody>
          <a:bodyPr vert="vert270" anchor="t" anchorCtr="0">
            <a:normAutofit/>
          </a:bodyPr>
          <a:lstStyle/>
          <a:p>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r>
              <a:rPr lang="tr-TR" sz="4800" b="1" dirty="0" smtClean="0">
                <a:solidFill>
                  <a:srgbClr val="FF6600"/>
                </a:solidFill>
                <a:latin typeface="Angsana New" pitchFamily="18" charset="-34"/>
                <a:cs typeface="Angsana New" pitchFamily="18" charset="-34"/>
              </a:rPr>
              <a:t>Data </a:t>
            </a:r>
            <a:r>
              <a:rPr lang="tr-TR" sz="4800" b="1" dirty="0" err="1" smtClean="0">
                <a:solidFill>
                  <a:srgbClr val="FF6600"/>
                </a:solidFill>
                <a:latin typeface="Angsana New" pitchFamily="18" charset="-34"/>
                <a:cs typeface="Angsana New" pitchFamily="18" charset="-34"/>
              </a:rPr>
              <a:t>Understanding</a:t>
            </a:r>
            <a:r>
              <a:rPr lang="tr-TR" sz="4800" b="1" dirty="0" smtClean="0">
                <a:solidFill>
                  <a:srgbClr val="FF6600"/>
                </a:solidFill>
                <a:latin typeface="Angsana New" pitchFamily="18" charset="-34"/>
                <a:cs typeface="Angsana New" pitchFamily="18" charset="-34"/>
              </a:rPr>
              <a:t/>
            </a:r>
            <a:br>
              <a:rPr lang="tr-TR" sz="4800" b="1" dirty="0" smtClean="0">
                <a:solidFill>
                  <a:srgbClr val="FF6600"/>
                </a:solidFill>
                <a:latin typeface="Angsana New" pitchFamily="18" charset="-34"/>
                <a:cs typeface="Angsana New" pitchFamily="18" charset="-34"/>
              </a:rPr>
            </a:br>
            <a:endParaRPr lang="en-US" sz="4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4" name="Dikdörtgen 3"/>
          <p:cNvSpPr/>
          <p:nvPr/>
        </p:nvSpPr>
        <p:spPr>
          <a:xfrm>
            <a:off x="4340394" y="352604"/>
            <a:ext cx="7851606" cy="1815882"/>
          </a:xfrm>
          <a:prstGeom prst="rect">
            <a:avLst/>
          </a:prstGeom>
        </p:spPr>
        <p:txBody>
          <a:bodyPr wrap="square">
            <a:spAutoFit/>
          </a:bodyPr>
          <a:lstStyle/>
          <a:p>
            <a:pPr lvl="1" indent="-457200">
              <a:buFont typeface="Arial" pitchFamily="34" charset="0"/>
              <a:buChar char="•"/>
            </a:pPr>
            <a:r>
              <a:rPr lang="en-US" sz="2800" b="1" dirty="0" err="1">
                <a:latin typeface="Angsana New" pitchFamily="18" charset="-34"/>
                <a:cs typeface="Angsana New" pitchFamily="18" charset="-34"/>
              </a:rPr>
              <a:t>fillna</a:t>
            </a:r>
            <a:r>
              <a:rPr lang="en-US" sz="2800" b="1" dirty="0">
                <a:latin typeface="Angsana New" pitchFamily="18" charset="-34"/>
                <a:cs typeface="Angsana New" pitchFamily="18" charset="-34"/>
              </a:rPr>
              <a:t>()</a:t>
            </a:r>
            <a:r>
              <a:rPr lang="tr-TR" sz="2800" b="1" dirty="0">
                <a:latin typeface="Angsana New" pitchFamily="18" charset="-34"/>
                <a:cs typeface="Angsana New" pitchFamily="18" charset="-34"/>
              </a:rPr>
              <a:t>:</a:t>
            </a:r>
            <a:r>
              <a:rPr lang="en-US" sz="2800" dirty="0">
                <a:latin typeface="Angsana New" pitchFamily="18" charset="-34"/>
                <a:cs typeface="Angsana New" pitchFamily="18" charset="-34"/>
              </a:rPr>
              <a:t/>
            </a:r>
            <a:br>
              <a:rPr lang="en-US" sz="2800" dirty="0">
                <a:latin typeface="Angsana New" pitchFamily="18" charset="-34"/>
                <a:cs typeface="Angsana New" pitchFamily="18" charset="-34"/>
              </a:rPr>
            </a:br>
            <a:r>
              <a:rPr lang="en-US" sz="2800" i="1" dirty="0">
                <a:latin typeface="Angsana New" pitchFamily="18" charset="-34"/>
                <a:cs typeface="Angsana New" pitchFamily="18" charset="-34"/>
              </a:rPr>
              <a:t>We can use </a:t>
            </a:r>
            <a:r>
              <a:rPr lang="en-US" sz="2800" b="1" i="1" dirty="0" err="1">
                <a:latin typeface="Angsana New" pitchFamily="18" charset="-34"/>
                <a:cs typeface="Angsana New" pitchFamily="18" charset="-34"/>
              </a:rPr>
              <a:t>fillna</a:t>
            </a:r>
            <a:r>
              <a:rPr lang="en-US" sz="2800" b="1" i="1" dirty="0">
                <a:latin typeface="Angsana New" pitchFamily="18" charset="-34"/>
                <a:cs typeface="Angsana New" pitchFamily="18" charset="-34"/>
              </a:rPr>
              <a:t>()</a:t>
            </a:r>
            <a:r>
              <a:rPr lang="en-US" sz="2800" i="1" dirty="0">
                <a:latin typeface="Angsana New" pitchFamily="18" charset="-34"/>
                <a:cs typeface="Angsana New" pitchFamily="18" charset="-34"/>
              </a:rPr>
              <a:t> function to fill </a:t>
            </a:r>
            <a:r>
              <a:rPr lang="en-US" sz="2800" i="1" dirty="0" err="1">
                <a:latin typeface="Angsana New" pitchFamily="18" charset="-34"/>
                <a:cs typeface="Angsana New" pitchFamily="18" charset="-34"/>
              </a:rPr>
              <a:t>NaN</a:t>
            </a:r>
            <a:r>
              <a:rPr lang="en-US" sz="2800" i="1" dirty="0">
                <a:latin typeface="Angsana New" pitchFamily="18" charset="-34"/>
                <a:cs typeface="Angsana New" pitchFamily="18" charset="-34"/>
              </a:rPr>
              <a:t> values. In this here, we can use different methods such 'backfill', '</a:t>
            </a:r>
            <a:r>
              <a:rPr lang="en-US" sz="2800" i="1" dirty="0" err="1">
                <a:latin typeface="Angsana New" pitchFamily="18" charset="-34"/>
                <a:cs typeface="Angsana New" pitchFamily="18" charset="-34"/>
              </a:rPr>
              <a:t>bfill</a:t>
            </a:r>
            <a:r>
              <a:rPr lang="en-US" sz="2800" i="1" dirty="0">
                <a:latin typeface="Angsana New" pitchFamily="18" charset="-34"/>
                <a:cs typeface="Angsana New" pitchFamily="18" charset="-34"/>
              </a:rPr>
              <a:t>','pad','</a:t>
            </a:r>
            <a:r>
              <a:rPr lang="en-US" sz="2800" i="1" dirty="0" err="1">
                <a:latin typeface="Angsana New" pitchFamily="18" charset="-34"/>
                <a:cs typeface="Angsana New" pitchFamily="18" charset="-34"/>
              </a:rPr>
              <a:t>ffill</a:t>
            </a:r>
            <a:r>
              <a:rPr lang="en-US" sz="2800" i="1" dirty="0">
                <a:latin typeface="Angsana New" pitchFamily="18" charset="-34"/>
                <a:cs typeface="Angsana New" pitchFamily="18" charset="-34"/>
              </a:rPr>
              <a:t>' and mean/median/mode based approach to fill the missing values</a:t>
            </a:r>
            <a:r>
              <a:rPr lang="en-US" sz="2800" i="1" dirty="0" smtClean="0">
                <a:latin typeface="Angsana New" pitchFamily="18" charset="-34"/>
                <a:cs typeface="Angsana New" pitchFamily="18" charset="-34"/>
              </a:rPr>
              <a:t>.</a:t>
            </a:r>
            <a:endParaRPr lang="en-US" sz="2800" dirty="0">
              <a:latin typeface="Angsana New" pitchFamily="18" charset="-34"/>
              <a:cs typeface="Angsana New" pitchFamily="18" charset="-34"/>
            </a:endParaRPr>
          </a:p>
        </p:txBody>
      </p:sp>
      <p:pic>
        <p:nvPicPr>
          <p:cNvPr id="9" name="Resim 8"/>
          <p:cNvPicPr/>
          <p:nvPr/>
        </p:nvPicPr>
        <p:blipFill rotWithShape="1">
          <a:blip r:embed="rId3"/>
          <a:srcRect l="29074" t="40021" r="16759" b="44629"/>
          <a:stretch/>
        </p:blipFill>
        <p:spPr bwMode="auto">
          <a:xfrm>
            <a:off x="4633820" y="5189206"/>
            <a:ext cx="6925834" cy="1461023"/>
          </a:xfrm>
          <a:prstGeom prst="rect">
            <a:avLst/>
          </a:prstGeom>
          <a:ln>
            <a:noFill/>
          </a:ln>
          <a:extLst>
            <a:ext uri="{53640926-AAD7-44D8-BBD7-CCE9431645EC}">
              <a14:shadowObscured xmlns:a14="http://schemas.microsoft.com/office/drawing/2010/main"/>
            </a:ext>
          </a:extLst>
        </p:spPr>
      </p:pic>
      <p:sp>
        <p:nvSpPr>
          <p:cNvPr id="3" name="Dikdörtgen 2"/>
          <p:cNvSpPr/>
          <p:nvPr/>
        </p:nvSpPr>
        <p:spPr>
          <a:xfrm>
            <a:off x="4633820" y="4703873"/>
            <a:ext cx="1909497" cy="523220"/>
          </a:xfrm>
          <a:prstGeom prst="rect">
            <a:avLst/>
          </a:prstGeom>
        </p:spPr>
        <p:txBody>
          <a:bodyPr wrap="none">
            <a:spAutoFit/>
          </a:bodyPr>
          <a:lstStyle/>
          <a:p>
            <a:pPr lvl="1" indent="-457200">
              <a:buFont typeface="Arial" pitchFamily="34" charset="0"/>
              <a:buChar char="•"/>
            </a:pPr>
            <a:r>
              <a:rPr lang="en-US" sz="2800" b="1" dirty="0">
                <a:latin typeface="Angsana New" pitchFamily="18" charset="-34"/>
                <a:cs typeface="Angsana New" pitchFamily="18" charset="-34"/>
              </a:rPr>
              <a:t>interpolate()</a:t>
            </a:r>
            <a:endParaRPr lang="en-US" sz="2800" dirty="0"/>
          </a:p>
        </p:txBody>
      </p:sp>
      <p:pic>
        <p:nvPicPr>
          <p:cNvPr id="10" name="Resim 9"/>
          <p:cNvPicPr/>
          <p:nvPr/>
        </p:nvPicPr>
        <p:blipFill rotWithShape="1">
          <a:blip r:embed="rId4"/>
          <a:srcRect l="29254" t="28534" r="17583" b="23277"/>
          <a:stretch/>
        </p:blipFill>
        <p:spPr bwMode="auto">
          <a:xfrm>
            <a:off x="4885897" y="2209353"/>
            <a:ext cx="6673755" cy="2494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525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321365" y="265043"/>
            <a:ext cx="10515600" cy="636104"/>
          </a:xfrm>
        </p:spPr>
        <p:txBody>
          <a:bodyPr>
            <a:noAutofit/>
          </a:bodyPr>
          <a:lstStyle/>
          <a:p>
            <a:pPr lvl="1">
              <a:lnSpc>
                <a:spcPct val="150000"/>
              </a:lnSpc>
            </a:pPr>
            <a:r>
              <a:rPr lang="tr-TR" sz="6000" b="1" dirty="0" smtClean="0">
                <a:solidFill>
                  <a:srgbClr val="FF6600"/>
                </a:solidFill>
                <a:latin typeface="Angsana New" pitchFamily="18" charset="-34"/>
                <a:cs typeface="Angsana New" pitchFamily="18" charset="-34"/>
              </a:rPr>
              <a:t>Data </a:t>
            </a:r>
            <a:r>
              <a:rPr lang="tr-TR" sz="6000" b="1" dirty="0" err="1" smtClean="0">
                <a:solidFill>
                  <a:srgbClr val="FF6600"/>
                </a:solidFill>
                <a:latin typeface="Angsana New" pitchFamily="18" charset="-34"/>
                <a:cs typeface="Angsana New" pitchFamily="18" charset="-34"/>
              </a:rPr>
              <a:t>Understanding</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Resim 6"/>
          <p:cNvPicPr/>
          <p:nvPr/>
        </p:nvPicPr>
        <p:blipFill rotWithShape="1">
          <a:blip r:embed="rId2">
            <a:extLst>
              <a:ext uri="{28A0092B-C50C-407E-A947-70E740481C1C}">
                <a14:useLocalDpi xmlns:a14="http://schemas.microsoft.com/office/drawing/2010/main" val="0"/>
              </a:ext>
            </a:extLst>
          </a:blip>
          <a:srcRect l="19936" t="23684" r="2101" b="8240"/>
          <a:stretch/>
        </p:blipFill>
        <p:spPr bwMode="auto">
          <a:xfrm>
            <a:off x="1459456" y="2251881"/>
            <a:ext cx="8830955" cy="4462818"/>
          </a:xfrm>
          <a:prstGeom prst="rect">
            <a:avLst/>
          </a:prstGeom>
          <a:ln>
            <a:noFill/>
          </a:ln>
          <a:extLst>
            <a:ext uri="{53640926-AAD7-44D8-BBD7-CCE9431645EC}">
              <a14:shadowObscured xmlns:a14="http://schemas.microsoft.com/office/drawing/2010/main"/>
            </a:ext>
          </a:extLst>
        </p:spPr>
      </p:pic>
      <p:sp>
        <p:nvSpPr>
          <p:cNvPr id="8" name="Dikdörtgen 7"/>
          <p:cNvSpPr/>
          <p:nvPr/>
        </p:nvSpPr>
        <p:spPr>
          <a:xfrm>
            <a:off x="393691" y="1534928"/>
            <a:ext cx="7851606" cy="523220"/>
          </a:xfrm>
          <a:prstGeom prst="rect">
            <a:avLst/>
          </a:prstGeom>
        </p:spPr>
        <p:txBody>
          <a:bodyPr wrap="square">
            <a:spAutoFit/>
          </a:bodyPr>
          <a:lstStyle/>
          <a:p>
            <a:pPr marL="0" lvl="1"/>
            <a:r>
              <a:rPr lang="en-US" sz="2800" b="1" dirty="0" smtClean="0">
                <a:latin typeface="Angsana New" pitchFamily="18" charset="-34"/>
                <a:cs typeface="Angsana New" pitchFamily="18" charset="-34"/>
              </a:rPr>
              <a:t>Outlier </a:t>
            </a:r>
            <a:r>
              <a:rPr lang="en-US" sz="2800" b="1" dirty="0">
                <a:latin typeface="Angsana New" pitchFamily="18" charset="-34"/>
                <a:cs typeface="Angsana New" pitchFamily="18" charset="-34"/>
              </a:rPr>
              <a:t>Detection</a:t>
            </a:r>
            <a:endParaRPr lang="en-US" sz="2800" dirty="0"/>
          </a:p>
        </p:txBody>
      </p:sp>
    </p:spTree>
    <p:extLst>
      <p:ext uri="{BB962C8B-B14F-4D97-AF65-F5344CB8AC3E}">
        <p14:creationId xmlns:p14="http://schemas.microsoft.com/office/powerpoint/2010/main" val="202610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321365" y="265043"/>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Metin kutusu 2"/>
          <p:cNvSpPr txBox="1"/>
          <p:nvPr/>
        </p:nvSpPr>
        <p:spPr>
          <a:xfrm>
            <a:off x="460374" y="1603513"/>
            <a:ext cx="1675459" cy="523220"/>
          </a:xfrm>
          <a:prstGeom prst="rect">
            <a:avLst/>
          </a:prstGeom>
          <a:noFill/>
        </p:spPr>
        <p:txBody>
          <a:bodyPr wrap="none" rtlCol="0">
            <a:spAutoFit/>
          </a:bodyPr>
          <a:lstStyle/>
          <a:p>
            <a:r>
              <a:rPr lang="tr-TR" sz="2800" b="1" dirty="0" smtClean="0">
                <a:latin typeface="Angsana New" pitchFamily="18" charset="-34"/>
                <a:cs typeface="Angsana New" pitchFamily="18" charset="-34"/>
              </a:rPr>
              <a:t>Data </a:t>
            </a:r>
            <a:r>
              <a:rPr lang="tr-TR" sz="2800" b="1" dirty="0" err="1" smtClean="0">
                <a:latin typeface="Angsana New" pitchFamily="18" charset="-34"/>
                <a:cs typeface="Angsana New" pitchFamily="18" charset="-34"/>
              </a:rPr>
              <a:t>Describe</a:t>
            </a:r>
            <a:r>
              <a:rPr lang="tr-TR" sz="2800" b="1" dirty="0" smtClean="0">
                <a:latin typeface="Angsana New" pitchFamily="18" charset="-34"/>
                <a:cs typeface="Angsana New" pitchFamily="18" charset="-34"/>
              </a:rPr>
              <a:t> </a:t>
            </a:r>
            <a:endParaRPr lang="en-US" sz="2800" b="1" dirty="0">
              <a:latin typeface="Angsana New" pitchFamily="18" charset="-34"/>
              <a:cs typeface="Angsana New" pitchFamily="18" charset="-34"/>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685" t="27612" r="6295" b="10448"/>
          <a:stretch/>
        </p:blipFill>
        <p:spPr bwMode="auto">
          <a:xfrm>
            <a:off x="1569492" y="2126733"/>
            <a:ext cx="8329684" cy="453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31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321365" y="265043"/>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Metin kutusu 2"/>
          <p:cNvSpPr txBox="1"/>
          <p:nvPr/>
        </p:nvSpPr>
        <p:spPr>
          <a:xfrm>
            <a:off x="460374" y="1412133"/>
            <a:ext cx="1675459" cy="523220"/>
          </a:xfrm>
          <a:prstGeom prst="rect">
            <a:avLst/>
          </a:prstGeom>
          <a:noFill/>
        </p:spPr>
        <p:txBody>
          <a:bodyPr wrap="none" rtlCol="0">
            <a:spAutoFit/>
          </a:bodyPr>
          <a:lstStyle/>
          <a:p>
            <a:r>
              <a:rPr lang="tr-TR" sz="2800" b="1" dirty="0" smtClean="0">
                <a:latin typeface="Angsana New" pitchFamily="18" charset="-34"/>
                <a:cs typeface="Angsana New" pitchFamily="18" charset="-34"/>
              </a:rPr>
              <a:t>Data </a:t>
            </a:r>
            <a:r>
              <a:rPr lang="tr-TR" sz="2800" b="1" dirty="0" err="1" smtClean="0">
                <a:latin typeface="Angsana New" pitchFamily="18" charset="-34"/>
                <a:cs typeface="Angsana New" pitchFamily="18" charset="-34"/>
              </a:rPr>
              <a:t>Describe</a:t>
            </a:r>
            <a:r>
              <a:rPr lang="tr-TR" sz="2800" b="1" dirty="0" smtClean="0">
                <a:latin typeface="Angsana New" pitchFamily="18" charset="-34"/>
                <a:cs typeface="Angsana New" pitchFamily="18" charset="-34"/>
              </a:rPr>
              <a:t> </a:t>
            </a:r>
            <a:endParaRPr lang="en-US" sz="2800" b="1" dirty="0">
              <a:latin typeface="Angsana New" pitchFamily="18" charset="-34"/>
              <a:cs typeface="Angsana New" pitchFamily="18" charset="-34"/>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950" t="25497" r="6296" b="11754"/>
          <a:stretch/>
        </p:blipFill>
        <p:spPr bwMode="auto">
          <a:xfrm>
            <a:off x="2013004" y="2126733"/>
            <a:ext cx="8425218" cy="459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90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56862" y="1056861"/>
            <a:ext cx="6858002" cy="4744279"/>
          </a:xfrm>
          <a:solidFill>
            <a:srgbClr val="3B3B3B"/>
          </a:solidFill>
        </p:spPr>
        <p:txBody>
          <a:bodyPr vert="vert270" anchor="t" anchorCtr="0"/>
          <a:lstStyle/>
          <a:p>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0" y="1640391"/>
            <a:ext cx="4722125" cy="3108543"/>
          </a:xfrm>
          <a:prstGeom prst="rect">
            <a:avLst/>
          </a:prstGeom>
          <a:noFill/>
        </p:spPr>
        <p:txBody>
          <a:bodyPr wrap="square" rtlCol="0">
            <a:spAutoFit/>
          </a:bodyPr>
          <a:lstStyle/>
          <a:p>
            <a:pPr marL="177800" indent="-177800" algn="just">
              <a:buFont typeface="Arial" pitchFamily="34" charset="0"/>
              <a:buChar char="•"/>
            </a:pPr>
            <a:r>
              <a:rPr lang="en-US" sz="2800" dirty="0">
                <a:solidFill>
                  <a:schemeClr val="bg1">
                    <a:lumMod val="95000"/>
                  </a:schemeClr>
                </a:solidFill>
                <a:latin typeface="Angsana New" pitchFamily="18" charset="-34"/>
                <a:cs typeface="Angsana New" pitchFamily="18" charset="-34"/>
              </a:rPr>
              <a:t>The two features with the strongest correlation in the dataset are </a:t>
            </a:r>
            <a:r>
              <a:rPr lang="tr-TR" sz="2800" dirty="0" smtClean="0">
                <a:solidFill>
                  <a:schemeClr val="bg1">
                    <a:lumMod val="95000"/>
                  </a:schemeClr>
                </a:solidFill>
                <a:latin typeface="Angsana New" pitchFamily="18" charset="-34"/>
                <a:cs typeface="Angsana New" pitchFamily="18" charset="-34"/>
              </a:rPr>
              <a:t>‘</a:t>
            </a:r>
            <a:r>
              <a:rPr lang="tr-TR" sz="2800" dirty="0" err="1" smtClean="0">
                <a:solidFill>
                  <a:schemeClr val="bg1">
                    <a:lumMod val="95000"/>
                  </a:schemeClr>
                </a:solidFill>
                <a:latin typeface="Angsana New" pitchFamily="18" charset="-34"/>
                <a:cs typeface="Angsana New" pitchFamily="18" charset="-34"/>
              </a:rPr>
              <a:t>Payroll</a:t>
            </a:r>
            <a:r>
              <a:rPr lang="en-US" sz="2800" dirty="0" smtClean="0">
                <a:solidFill>
                  <a:schemeClr val="bg1">
                    <a:lumMod val="95000"/>
                  </a:schemeClr>
                </a:solidFill>
                <a:latin typeface="Angsana New" pitchFamily="18" charset="-34"/>
                <a:cs typeface="Angsana New" pitchFamily="18" charset="-34"/>
              </a:rPr>
              <a:t>' </a:t>
            </a:r>
            <a:r>
              <a:rPr lang="en-US" sz="2800" dirty="0">
                <a:solidFill>
                  <a:schemeClr val="bg1">
                    <a:lumMod val="95000"/>
                  </a:schemeClr>
                </a:solidFill>
                <a:latin typeface="Angsana New" pitchFamily="18" charset="-34"/>
                <a:cs typeface="Angsana New" pitchFamily="18" charset="-34"/>
              </a:rPr>
              <a:t>and </a:t>
            </a:r>
            <a:r>
              <a:rPr lang="en-US" sz="2800" dirty="0" smtClean="0">
                <a:solidFill>
                  <a:schemeClr val="bg1">
                    <a:lumMod val="95000"/>
                  </a:schemeClr>
                </a:solidFill>
                <a:latin typeface="Angsana New" pitchFamily="18" charset="-34"/>
                <a:cs typeface="Angsana New" pitchFamily="18" charset="-34"/>
              </a:rPr>
              <a:t>‘</a:t>
            </a:r>
            <a:r>
              <a:rPr lang="tr-TR" sz="2800" dirty="0" err="1" smtClean="0">
                <a:solidFill>
                  <a:schemeClr val="bg1">
                    <a:lumMod val="95000"/>
                  </a:schemeClr>
                </a:solidFill>
                <a:latin typeface="Angsana New" pitchFamily="18" charset="-34"/>
                <a:cs typeface="Angsana New" pitchFamily="18" charset="-34"/>
              </a:rPr>
              <a:t>Pensions</a:t>
            </a:r>
            <a:r>
              <a:rPr lang="tr-TR" sz="2800" dirty="0" smtClean="0">
                <a:solidFill>
                  <a:schemeClr val="bg1">
                    <a:lumMod val="95000"/>
                  </a:schemeClr>
                </a:solidFill>
                <a:latin typeface="Angsana New" pitchFamily="18" charset="-34"/>
                <a:cs typeface="Angsana New" pitchFamily="18" charset="-34"/>
              </a:rPr>
              <a:t>’</a:t>
            </a:r>
            <a:r>
              <a:rPr lang="en-US" sz="2800" dirty="0" smtClean="0">
                <a:solidFill>
                  <a:schemeClr val="bg1">
                    <a:lumMod val="95000"/>
                  </a:schemeClr>
                </a:solidFill>
                <a:latin typeface="Angsana New" pitchFamily="18" charset="-34"/>
                <a:cs typeface="Angsana New" pitchFamily="18" charset="-34"/>
              </a:rPr>
              <a:t> </a:t>
            </a:r>
            <a:r>
              <a:rPr lang="en-US" sz="2800" dirty="0">
                <a:solidFill>
                  <a:schemeClr val="bg1">
                    <a:lumMod val="95000"/>
                  </a:schemeClr>
                </a:solidFill>
                <a:latin typeface="Angsana New" pitchFamily="18" charset="-34"/>
                <a:cs typeface="Angsana New" pitchFamily="18" charset="-34"/>
              </a:rPr>
              <a:t>with </a:t>
            </a:r>
            <a:r>
              <a:rPr lang="en-US" sz="2800" dirty="0" smtClean="0">
                <a:solidFill>
                  <a:schemeClr val="bg1">
                    <a:lumMod val="95000"/>
                  </a:schemeClr>
                </a:solidFill>
                <a:latin typeface="Angsana New" pitchFamily="18" charset="-34"/>
                <a:cs typeface="Angsana New" pitchFamily="18" charset="-34"/>
              </a:rPr>
              <a:t>0.9</a:t>
            </a:r>
            <a:r>
              <a:rPr lang="tr-TR" sz="2800" dirty="0" smtClean="0">
                <a:solidFill>
                  <a:schemeClr val="bg1">
                    <a:lumMod val="95000"/>
                  </a:schemeClr>
                </a:solidFill>
                <a:latin typeface="Angsana New" pitchFamily="18" charset="-34"/>
                <a:cs typeface="Angsana New" pitchFamily="18" charset="-34"/>
              </a:rPr>
              <a:t>4</a:t>
            </a:r>
            <a:r>
              <a:rPr lang="en-US" sz="2800" dirty="0" smtClean="0">
                <a:solidFill>
                  <a:schemeClr val="bg1">
                    <a:lumMod val="95000"/>
                  </a:schemeClr>
                </a:solidFill>
                <a:latin typeface="Angsana New" pitchFamily="18" charset="-34"/>
                <a:cs typeface="Angsana New" pitchFamily="18" charset="-34"/>
              </a:rPr>
              <a:t>.</a:t>
            </a:r>
            <a:endParaRPr lang="tr-TR" sz="2800" dirty="0" smtClean="0">
              <a:solidFill>
                <a:schemeClr val="bg1">
                  <a:lumMod val="95000"/>
                </a:schemeClr>
              </a:solidFill>
              <a:latin typeface="Angsana New" pitchFamily="18" charset="-34"/>
              <a:cs typeface="Angsana New" pitchFamily="18" charset="-34"/>
            </a:endParaRPr>
          </a:p>
          <a:p>
            <a:pPr marL="177800" indent="-177800" algn="just">
              <a:buFont typeface="Arial" pitchFamily="34" charset="0"/>
              <a:buChar char="•"/>
            </a:pPr>
            <a:endParaRPr lang="tr-TR" sz="2800" dirty="0">
              <a:solidFill>
                <a:schemeClr val="bg1">
                  <a:lumMod val="95000"/>
                </a:schemeClr>
              </a:solidFill>
              <a:latin typeface="Angsana New" pitchFamily="18" charset="-34"/>
              <a:cs typeface="Angsana New" pitchFamily="18" charset="-34"/>
            </a:endParaRPr>
          </a:p>
          <a:p>
            <a:pPr marL="177800" indent="-177800" algn="just">
              <a:buFont typeface="Arial" pitchFamily="34" charset="0"/>
              <a:buChar char="•"/>
            </a:pPr>
            <a:r>
              <a:rPr lang="en-US" sz="2800" dirty="0">
                <a:solidFill>
                  <a:schemeClr val="bg1">
                    <a:lumMod val="95000"/>
                  </a:schemeClr>
                </a:solidFill>
                <a:latin typeface="Angsana New" pitchFamily="18" charset="-34"/>
                <a:cs typeface="Angsana New" pitchFamily="18" charset="-34"/>
              </a:rPr>
              <a:t>It is seen that there is a strong positive correlation with </a:t>
            </a:r>
            <a:r>
              <a:rPr lang="en-US" sz="2800" dirty="0" smtClean="0">
                <a:solidFill>
                  <a:schemeClr val="bg1">
                    <a:lumMod val="95000"/>
                  </a:schemeClr>
                </a:solidFill>
                <a:latin typeface="Angsana New" pitchFamily="18" charset="-34"/>
                <a:cs typeface="Angsana New" pitchFamily="18" charset="-34"/>
              </a:rPr>
              <a:t>0.</a:t>
            </a:r>
            <a:r>
              <a:rPr lang="tr-TR" sz="2800" dirty="0" smtClean="0">
                <a:solidFill>
                  <a:schemeClr val="bg1">
                    <a:lumMod val="95000"/>
                  </a:schemeClr>
                </a:solidFill>
                <a:latin typeface="Angsana New" pitchFamily="18" charset="-34"/>
                <a:cs typeface="Angsana New" pitchFamily="18" charset="-34"/>
              </a:rPr>
              <a:t>81</a:t>
            </a:r>
            <a:r>
              <a:rPr lang="en-US" sz="2800" dirty="0" smtClean="0">
                <a:solidFill>
                  <a:schemeClr val="bg1">
                    <a:lumMod val="95000"/>
                  </a:schemeClr>
                </a:solidFill>
                <a:latin typeface="Angsana New" pitchFamily="18" charset="-34"/>
                <a:cs typeface="Angsana New" pitchFamily="18" charset="-34"/>
              </a:rPr>
              <a:t> </a:t>
            </a:r>
            <a:r>
              <a:rPr lang="en-US" sz="2800" dirty="0">
                <a:solidFill>
                  <a:schemeClr val="bg1">
                    <a:lumMod val="95000"/>
                  </a:schemeClr>
                </a:solidFill>
                <a:latin typeface="Angsana New" pitchFamily="18" charset="-34"/>
                <a:cs typeface="Angsana New" pitchFamily="18" charset="-34"/>
              </a:rPr>
              <a:t>correlation </a:t>
            </a:r>
            <a:r>
              <a:rPr lang="en-US" sz="2800" dirty="0" smtClean="0">
                <a:solidFill>
                  <a:schemeClr val="bg1">
                    <a:lumMod val="95000"/>
                  </a:schemeClr>
                </a:solidFill>
                <a:latin typeface="Angsana New" pitchFamily="18" charset="-34"/>
                <a:cs typeface="Angsana New" pitchFamily="18" charset="-34"/>
              </a:rPr>
              <a:t>between</a:t>
            </a:r>
            <a:r>
              <a:rPr lang="tr-TR" sz="2800" dirty="0" smtClean="0">
                <a:solidFill>
                  <a:schemeClr val="bg1">
                    <a:lumMod val="95000"/>
                  </a:schemeClr>
                </a:solidFill>
                <a:latin typeface="Angsana New" pitchFamily="18" charset="-34"/>
                <a:cs typeface="Angsana New" pitchFamily="18" charset="-34"/>
              </a:rPr>
              <a:t> ‘</a:t>
            </a:r>
            <a:r>
              <a:rPr lang="en-US" sz="2800" dirty="0" smtClean="0">
                <a:solidFill>
                  <a:schemeClr val="bg1"/>
                </a:solidFill>
                <a:latin typeface="Angsana New" pitchFamily="18" charset="-34"/>
                <a:cs typeface="Angsana New" pitchFamily="18" charset="-34"/>
              </a:rPr>
              <a:t>Pensions</a:t>
            </a:r>
            <a:r>
              <a:rPr lang="en-US" sz="2800" dirty="0" smtClean="0">
                <a:solidFill>
                  <a:schemeClr val="bg1">
                    <a:lumMod val="95000"/>
                  </a:schemeClr>
                </a:solidFill>
                <a:latin typeface="Angsana New" pitchFamily="18" charset="-34"/>
                <a:cs typeface="Angsana New" pitchFamily="18" charset="-34"/>
              </a:rPr>
              <a:t>' </a:t>
            </a:r>
            <a:r>
              <a:rPr lang="en-US" sz="2800" dirty="0">
                <a:solidFill>
                  <a:schemeClr val="bg1">
                    <a:lumMod val="95000"/>
                  </a:schemeClr>
                </a:solidFill>
                <a:latin typeface="Angsana New" pitchFamily="18" charset="-34"/>
                <a:cs typeface="Angsana New" pitchFamily="18" charset="-34"/>
              </a:rPr>
              <a:t>and </a:t>
            </a:r>
            <a:r>
              <a:rPr lang="en-US" sz="2800" dirty="0">
                <a:solidFill>
                  <a:schemeClr val="bg1">
                    <a:lumMod val="95000"/>
                  </a:schemeClr>
                </a:solidFill>
                <a:latin typeface="Angsana New" pitchFamily="18" charset="-34"/>
                <a:cs typeface="Angsana New" pitchFamily="18" charset="-34"/>
              </a:rPr>
              <a:t> </a:t>
            </a:r>
            <a:r>
              <a:rPr lang="tr-TR" sz="2800" dirty="0" smtClean="0">
                <a:solidFill>
                  <a:schemeClr val="bg1">
                    <a:lumMod val="95000"/>
                  </a:schemeClr>
                </a:solidFill>
                <a:latin typeface="Angsana New" pitchFamily="18" charset="-34"/>
                <a:cs typeface="Angsana New" pitchFamily="18" charset="-34"/>
              </a:rPr>
              <a:t>‘</a:t>
            </a:r>
            <a:r>
              <a:rPr lang="en-US" sz="2800" dirty="0" smtClean="0">
                <a:solidFill>
                  <a:schemeClr val="bg1">
                    <a:lumMod val="95000"/>
                  </a:schemeClr>
                </a:solidFill>
                <a:latin typeface="Angsana New" pitchFamily="18" charset="-34"/>
                <a:cs typeface="Angsana New" pitchFamily="18" charset="-34"/>
              </a:rPr>
              <a:t>Payroll </a:t>
            </a:r>
            <a:r>
              <a:rPr lang="en-US" sz="2800" dirty="0">
                <a:solidFill>
                  <a:schemeClr val="bg1">
                    <a:lumMod val="95000"/>
                  </a:schemeClr>
                </a:solidFill>
                <a:latin typeface="Angsana New" pitchFamily="18" charset="-34"/>
                <a:cs typeface="Angsana New" pitchFamily="18" charset="-34"/>
              </a:rPr>
              <a:t>Account' </a:t>
            </a:r>
            <a:r>
              <a:rPr lang="en-US" sz="2800" dirty="0">
                <a:solidFill>
                  <a:schemeClr val="bg1">
                    <a:lumMod val="95000"/>
                  </a:schemeClr>
                </a:solidFill>
                <a:latin typeface="Angsana New" pitchFamily="18" charset="-34"/>
                <a:cs typeface="Angsana New" pitchFamily="18" charset="-34"/>
              </a:rPr>
              <a:t>features.</a:t>
            </a:r>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pic>
        <p:nvPicPr>
          <p:cNvPr id="8" name="Resim 7"/>
          <p:cNvPicPr/>
          <p:nvPr/>
        </p:nvPicPr>
        <p:blipFill>
          <a:blip r:embed="rId3" cstate="print">
            <a:extLst>
              <a:ext uri="{28A0092B-C50C-407E-A947-70E740481C1C}">
                <a14:useLocalDpi xmlns:a14="http://schemas.microsoft.com/office/drawing/2010/main" val="0"/>
              </a:ext>
            </a:extLst>
          </a:blip>
          <a:stretch>
            <a:fillRect/>
          </a:stretch>
        </p:blipFill>
        <p:spPr>
          <a:xfrm>
            <a:off x="4722125" y="7937"/>
            <a:ext cx="7165075" cy="6858000"/>
          </a:xfrm>
          <a:prstGeom prst="rect">
            <a:avLst/>
          </a:prstGeom>
        </p:spPr>
      </p:pic>
    </p:spTree>
    <p:extLst>
      <p:ext uri="{BB962C8B-B14F-4D97-AF65-F5344CB8AC3E}">
        <p14:creationId xmlns:p14="http://schemas.microsoft.com/office/powerpoint/2010/main" val="47584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20758" y="364180"/>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460373" y="1507583"/>
            <a:ext cx="11617896" cy="830997"/>
          </a:xfrm>
          <a:prstGeom prst="rect">
            <a:avLst/>
          </a:prstGeom>
          <a:noFill/>
        </p:spPr>
        <p:txBody>
          <a:bodyPr wrap="square" rtlCol="0">
            <a:spAutoFit/>
          </a:bodyPr>
          <a:lstStyle/>
          <a:p>
            <a:r>
              <a:rPr lang="en-US" sz="2400" dirty="0" smtClean="0">
                <a:latin typeface="Angsana New" pitchFamily="18" charset="-34"/>
                <a:cs typeface="Angsana New" pitchFamily="18" charset="-34"/>
              </a:rPr>
              <a:t>Here</a:t>
            </a:r>
            <a:r>
              <a:rPr lang="tr-TR" sz="2400" dirty="0" smtClean="0">
                <a:latin typeface="Angsana New" pitchFamily="18" charset="-34"/>
                <a:cs typeface="Angsana New" pitchFamily="18" charset="-34"/>
              </a:rPr>
              <a:t>, p</a:t>
            </a:r>
            <a:r>
              <a:rPr lang="en-US" sz="2400" dirty="0" err="1" smtClean="0">
                <a:latin typeface="Angsana New" pitchFamily="18" charset="-34"/>
                <a:cs typeface="Angsana New" pitchFamily="18" charset="-34"/>
              </a:rPr>
              <a:t>ayroll</a:t>
            </a:r>
            <a:r>
              <a:rPr lang="en-US" sz="2400" dirty="0" smtClean="0">
                <a:latin typeface="Angsana New" pitchFamily="18" charset="-34"/>
                <a:cs typeface="Angsana New" pitchFamily="18" charset="-34"/>
              </a:rPr>
              <a:t> </a:t>
            </a:r>
            <a:r>
              <a:rPr lang="en-US" sz="2400" dirty="0">
                <a:latin typeface="Angsana New" pitchFamily="18" charset="-34"/>
                <a:cs typeface="Angsana New" pitchFamily="18" charset="-34"/>
              </a:rPr>
              <a:t>account shows the number of payroll </a:t>
            </a:r>
            <a:r>
              <a:rPr lang="en-US" sz="2400" dirty="0" smtClean="0">
                <a:latin typeface="Angsana New" pitchFamily="18" charset="-34"/>
                <a:cs typeface="Angsana New" pitchFamily="18" charset="-34"/>
              </a:rPr>
              <a:t>accounts</a:t>
            </a:r>
            <a:r>
              <a:rPr lang="tr-TR" sz="2400" dirty="0" smtClean="0">
                <a:latin typeface="Angsana New" pitchFamily="18" charset="-34"/>
                <a:cs typeface="Angsana New" pitchFamily="18" charset="-34"/>
              </a:rPr>
              <a:t> </a:t>
            </a:r>
            <a:r>
              <a:rPr lang="en-US" sz="2400" dirty="0" smtClean="0">
                <a:latin typeface="Angsana New" pitchFamily="18" charset="-34"/>
                <a:cs typeface="Angsana New" pitchFamily="18" charset="-34"/>
              </a:rPr>
              <a:t>of </a:t>
            </a:r>
            <a:r>
              <a:rPr lang="en-US" sz="2400" dirty="0">
                <a:latin typeface="Angsana New" pitchFamily="18" charset="-34"/>
                <a:cs typeface="Angsana New" pitchFamily="18" charset="-34"/>
              </a:rPr>
              <a:t>customers registered with the </a:t>
            </a:r>
            <a:r>
              <a:rPr lang="en-US" sz="2400" dirty="0" smtClean="0">
                <a:latin typeface="Angsana New" pitchFamily="18" charset="-34"/>
                <a:cs typeface="Angsana New" pitchFamily="18" charset="-34"/>
              </a:rPr>
              <a:t>bank</a:t>
            </a:r>
            <a:r>
              <a:rPr lang="tr-TR" sz="2400" dirty="0" smtClean="0">
                <a:latin typeface="Angsana New" pitchFamily="18" charset="-34"/>
                <a:cs typeface="Angsana New" pitchFamily="18" charset="-34"/>
              </a:rPr>
              <a:t>, and t</a:t>
            </a:r>
            <a:r>
              <a:rPr lang="en-US" sz="2400" dirty="0" smtClean="0">
                <a:latin typeface="Angsana New" pitchFamily="18" charset="-34"/>
                <a:cs typeface="Angsana New" pitchFamily="18" charset="-34"/>
              </a:rPr>
              <a:t>he </a:t>
            </a:r>
            <a:r>
              <a:rPr lang="en-US" sz="2400" dirty="0">
                <a:latin typeface="Angsana New" pitchFamily="18" charset="-34"/>
                <a:cs typeface="Angsana New" pitchFamily="18" charset="-34"/>
              </a:rPr>
              <a:t>new </a:t>
            </a:r>
            <a:r>
              <a:rPr lang="en-US" sz="2400" dirty="0" smtClean="0">
                <a:latin typeface="Angsana New" pitchFamily="18" charset="-34"/>
                <a:cs typeface="Angsana New" pitchFamily="18" charset="-34"/>
              </a:rPr>
              <a:t>customer</a:t>
            </a:r>
            <a:r>
              <a:rPr lang="tr-TR" sz="2400" dirty="0">
                <a:latin typeface="Angsana New" pitchFamily="18" charset="-34"/>
                <a:cs typeface="Angsana New" pitchFamily="18" charset="-34"/>
              </a:rPr>
              <a:t> </a:t>
            </a:r>
            <a:r>
              <a:rPr lang="en-US" sz="2400" dirty="0" smtClean="0">
                <a:latin typeface="Angsana New" pitchFamily="18" charset="-34"/>
                <a:cs typeface="Angsana New" pitchFamily="18" charset="-34"/>
              </a:rPr>
              <a:t>index </a:t>
            </a:r>
            <a:r>
              <a:rPr lang="en-US" sz="2400" dirty="0">
                <a:latin typeface="Angsana New" pitchFamily="18" charset="-34"/>
                <a:cs typeface="Angsana New" pitchFamily="18" charset="-34"/>
              </a:rPr>
              <a:t>shows the number of customers registered in the last 6 months.</a:t>
            </a:r>
            <a:endParaRPr lang="en-US" sz="2400" dirty="0">
              <a:latin typeface="Angsana New" pitchFamily="18" charset="-34"/>
              <a:cs typeface="Angsana New" pitchFamily="18" charset="-34"/>
            </a:endParaRPr>
          </a:p>
        </p:txBody>
      </p:sp>
      <p:sp>
        <p:nvSpPr>
          <p:cNvPr id="3" name="AutoShape 2" descr="data:image/png;base64,iVBORw0KGgoAAAANSUhEUgAABPAAAAK2CAYAAADAEmJIAAAAOXRFWHRTb2Z0d2FyZQBNYXRwbG90bGliIHZlcnNpb24zLjcuMSwgaHR0cHM6Ly9tYXRwbG90bGliLm9yZy/bCgiHAAAACXBIWXMAAA9hAAAPYQGoP6dpAABgX0lEQVR4nO3dfbzX8/0/8MepdEqckjiVRc1VmYsoy2Guvvpq5mvazFxtWsJYWWqGhoSRsZKr1TCyjbn4bsxk0Tdi0lykNpe5XoZTfKlDKOrz+8Ovz9dZRVl13up+v93et1uf1/v5fr+f74/bPrfXHud9UVEqlUoBAAAAAAqpUUM3AAAAAAAsmwAPAAAAAApMgAcAAAAABSbAAwAAAIACE+ABAAAAQIEJ8AAAAACgwAR4AAAAAFBgAjwAAAAAKDABHgAAAAAUmAAPAAAAAApMgAcAACvRfffdlwMOOCDt27dPRUVFbr311hXeR6lUys9//vNstdVWqayszCabbJJzzz135TcLAHwuNGnoBgAAYE0yb9687LDDDjnqqKPyzW9+8zPtY+DAgbnrrrvy85//PNttt13efPPNvPnmmyu5UwDg86KiVCqVGroJAABYE1VUVOSWW25J7969y2Pz58/Paaedlt/97neZM2dOtt122/zsZz/LXnvtlSR56qmnsv322+fxxx/P1ltv3TCNAwCF4hZaAABYjQYMGJApU6bkhhtuyN///vccfPDB+epXv5pnn302SfKnP/0pX/ziF3P77benU6dO6dixY44++mhX4AHAWkyABwAAq8nMmTNzzTXX5Oabb87uu++ezTffPCeddFK+8pWv5JprrkmSvPDCC/nHP/6Rm2++Ob/+9a8zduzYTJ06Nd/61rcauHsAoKF4Bh4AAKwmjz32WBYuXJitttqq3vj8+fOz4YYbJkkWLVqU+fPn59e//nW57le/+lW6deuWGTNmuK0WANZCAjwAAFhN3nnnnTRu3DhTp05N48aN661bb731kiTt2rVLkyZN6oV8Xbp0SfLRFXwCPABY+wjwAABgNdlxxx2zcOHCzJ49O7vvvvtSa3bbbbd8+OGHef7557P55psnSZ555pkkyWabbbbaegUAisNbaAEAYCV655138txzzyX5KLAbOXJk9t5777Ru3TqbbrppvvOd72Ty5MkZMWJEdtxxx7z++uuZOHFitt9+++y///5ZtGhRdt5556y33noZNWpUFi1alP79+6eqqip33XVXA58dANAQBHgAALASTZo0KXvvvfcS43369MnYsWPzwQcf5Kc//Wl+/etf55VXXkmbNm2yyy675Kyzzsp2222XJHn11Vdzwgkn5K677kqLFi2y3377ZcSIEWnduvXqPh0AoAAEeAAAAABQYI0augEAAAAAYNkEeAAAAABQYN5CuxotWrQor776atZff/1UVFQ0dDsAwOdAqVTK22+/nfbt26dRI397LSrzPABgRa3IPE+Atxq9+uqr6dChQ0O3AQB8Dr388sv5whe+0NBtsAzmeQDAZ7U88zwB3mq0/vrrJ/noP0xVVVUDdwMAfB7U1dWlQ4cO5XkExWSeBwCsqBWZ5wnwVqPFt1NUVVWZ2AEAK8RtmcVmngcAfFbLM8/zIBUAAAAAKDABHgAAAAAUmAAPAAAAAApMgAcAAAAABSbAAwAAAIACE+ABAAAAQIEJ8AAAAACgwAR4AAAAAFBgAjwAAAAAKDABHgAAAAAUmAAPAAAAAApMgAcAAAAABSbAAwAAAIACE+ABAABrnbfffjsnnnhiNttsszRv3jy77rprHn744fL6WbNm5Xvf+17at2+fddddN1/96lfz7LPP1tvH888/n2984xvZaKONUlVVlW9/+9uZNWtWvZqOHTumoqKi3nL++efXq/n73/+e3XffPc2aNUuHDh1ywQUXLLPvG264IRUVFendu/e//yUA8LkhwINlWLhwYc4444x06tQpzZs3z+abb55zzjknpVKpXLM8E7vFSqVS9ttvv1RUVOTWW28tj48dO3aJSd3iZfbs2eW6SZMmZaeddkplZWW22GKLjB07dpm9n3/++amoqMiJJ574734NAABrpKOPPjoTJkzIb37zmzz22GPZd99907Nnz7zyyisplUrp3bt3Xnjhhfzxj3/MtGnTstlmm6Vnz56ZN29ekmTevHnZd999U1FRkbvvvjuTJ0/OggULcsABB2TRokX1jnX22WfntddeKy8nnHBCeV1dXV323XffbLbZZpk6dWouvPDCDBs2LFdcccUSPb/00ks56aSTsvvuu6/aLweAwmnS0A1AUf3sZz/L6NGjc+211+ZLX/pSHnnkkfTt2zctW7bMD3/4w/LEbp111skf//jHVFVVZeTIkenZs2eefPLJtGjRot7+Ro0alYqKiiWOc8ghh+SrX/1qvbHvfe97ef/997PxxhsnSV588cXsv//+Oe6443Lddddl4sSJOfroo9OuXbv06tWr3rYPP/xwfvnLX2b77bdfyd8IAMCa4b333svvf//7/PGPf8wee+yRJBk2bFj+9Kc/ZfTo0TnyyCPz17/+NY8//ni+9KUvJUlGjx6dtm3b5ne/+12OPvroTJ48OS+99FKmTZuWqqqqJMm1116bDTbYIHfffXd69uxZPt7666+ftm3bLrWX6667LgsWLMjVV1+dpk2b5ktf+lKmT5+ekSNH5thjjy3XLVy4MEcccUTOOuus/OUvf8mcOXNW0bcDQBG5Ag+W4YEHHsiBBx6Y/fffPx07dsy3vvWt7LvvvnnooYeSJM8++2z++te/ZvTo0dl5552z9dZbZ/To0Xnvvffyu9/9rt6+pk+fnhEjRuTqq69e4jjNmzdP27Zty0vjxo1z9913p1+/fuWaMWPGpFOnThkxYkS6dOmSAQMG5Fvf+lYuuuiievt65513csQRR+TKK6/MBhtssAq+FQCAz78PP/wwCxcuTLNmzeqNN2/ePPfff3/mz5+fJPXWN2rUKJWVlbn//vuTJPPnz09FRUUqKyvLNc2aNUujRo3KNYudf/752XDDDbPjjjvmwgsvzIcfflheN2XKlOyxxx5p2rRpeaxXr16ZMWNG3nrrrfLY2WefnY033rjeHBGAtYcAD5Zh1113zcSJE/PMM88kSf72t7/l/vvvz3777ZckyzWxS5J33303hx9+eC6//PJl/uX14379619n3XXXzbe+9a3y2JQpU+r9FTf5aGI3ZcqUemP9+/fP/vvvv0QtAAD/Z/31109NTU3OOeecvPrqq1m4cGF++9vfZsqUKXnttdfSuXPnbLrpphkyZEjeeuutLFiwID/72c/yz3/+M6+99lqSZJdddkmLFi1yyimn5N133828efNy0kknZeHCheWaJPnhD3+YG264Iffcc0++//3v57zzzsvJJ59cXl9bW5vq6up6/S3+XFtbmyS5//7786tf/SpXXnnlqv5qACgoAR4sw6mnnppDDz00nTt3zjrrrJMdd9wxJ554Yo444ogkWa6JXZIMGjQou+66aw488MDlOu6vfvWrHH744WnevHl5bFkTu7q6urz33ntJPnqg8aOPPprhw4f/u6cOALDG+81vfpNSqZRNNtkklZWVueSSS3LYYYelUaNGWWeddfKHP/whzzzzTFq3bp11110399xzT/bbb780avTR/4XaaKONcvPNN+dPf/pT1ltvvbRs2TJz5szJTjvtVK5JksGDB2evvfbK9ttvn+OOOy4jRozIpZdeWv5j8Kd5++23893vfjdXXnll2rRps0q+CwCKzzPwYBluuummXHfddbn++uvLzyI58cQT0759+/Tp06c8sevXr19at26dxo0bp2fPntlvv/3KL7q47bbbcvfdd2fatGnLdcwpU6bkqaeeym9+85sV6vXll1/OwIEDM2HChCVuBQEAYEmbb7557r333sybNy91dXVp165dDjnkkHzxi19MknTr1i3Tp0/P3Llzs2DBgmy00Ubp0aNHunfvXt7Hvvvum+effz5vvPFGmjRpklatWqVt27blfSxNjx498uGHH+all17K1ltvnbZt2y7x5trFn9u2bZvnn38+L730Ug444IDy+sUvyWjSpElmzJiRzTfffKV9LwAUkwAPluHHP/5x+Sq8JNluu+3yj3/8I8OHD0+fPn2SfPrE7u67787zzz+fVq1a1dv3QQcdlN133z2TJk2qN37VVVela9eu6datW73xZU3sqqqq0rx580ydOjWzZ8/OTjvtVF6/cOHC3Hfffbnssssyf/78NG7ceGV8LQAAa5QWLVqkRYsWeeutt3LnnXfmggsuqLe+ZcuWST56/vEjjzySc845Z4l9LL4y7u67787s2bPz9a9/fZnHmz59eho1alR+WVlNTU1OO+20fPDBB1lnnXWSJBMmTMjWW2+dDTbYIM2bN89jjz1Wbx+nn3563n777Vx88cXp0KHDZz95AD43BHiwDO+++2692x+SpHHjxuW/eH7csiZ2p556ao4++uh6tdttt10uuuiien9FTT56AcVNN9201Ftga2pqcscdd9QbmzBhQmpqapIk++yzzxITu759+6Zz58455ZRThHcAAP/izjvvTKlUytZbb53nnnsuP/7xj9O5c+f07ds3SXLzzTdno402yqabbprHHnssAwcOTO/evbPvvvuW93HNNdekS5cu2WijjTJlypQMHDgwgwYNytZbb53ko7srHnzwwey9995Zf/31M2XKlAwaNCjf+c53yi8cO/zww3PWWWelX79+OeWUU/L444/n4osvLr+srFmzZtl2223r9b74j8P/Og7AmkuAB8twwAEH5Nxzz82mm26aL33pS5k2bVpGjhyZo446qlzzaRO7xW+W/VebbrppOnXqVG/sxhtvzIcffpjvfOc7S9Qfd9xxueyyy3LyySfnqKOOyt13352bbrop48aNS/LRg5j/dQLXokWLbLjhhiZ2AKx17rvvvlx44YWZOnVqXnvttdxyyy3p3bv3J24zadKkDB48OE888UQ6dOiQ008/Pd/73vdWS780jLlz52bIkCH55z//mdatW+eggw7KueeeW74K7rXXXsvgwYMza9astGvXLkceeWTOOOOMevuYMWNGhgwZkjfffDMdO3bMaaedlkGDBpXXV1ZW5oYbbsiwYcMyf/78dOrUKYMGDcrgwYPLNS1btsxdd92V/v37p1u3bmnTpk2GDh2aY489dvV8EQB8LlSUFj+si1Wurq4uLVu2zNy5c1NVVdXQ7fAp3n777Zxxxhm55ZZbMnv27LRv3z6HHXZYhg4dmqZNmyZJLrnkklx44YVLTOwWr1+aioqKpf4fiV133TWdOnXKddddt9TtJk2alEGDBuXJJ5/MF77whZxxxhmf+H8s9tprr3Tt2jWjRo1a0VMHoEDMH1bcn//850yePDndunXLN7/5zU8N8F588cVsu+22Oe6443L00Udn4sSJOfHEEzNu3Lj06tVruY7pvxMAsKJWZP4gwFuNTOwAgBVl/vDvWdYfzj7ulFNOybhx4/L444+Xxw499NDMmTMn48ePX67j+O8EAKyoFZk/NPrEtQAAsIabMmVKevbsWW+sV69emTJlyjK3mT9/furq6uotAACrimfgraH+OPnphm4B1hgH7ta5oVsAYBWqra1NdXV1vbHq6urU1dXlvffeS/PmzZfYZvjw4TnrrLNWV4v1mOfBymOeB3xeuAIPAABW0JAhQzJ37tzy8vLLLzd0SwDAGswVeAAArNXatm2bWbNm1RubNWtWqqqqlnr1XfLR20UrKytXR3sAAK7AAwBg7VZTU5OJEyfWG5swYUJqamoaqCMAgPoEeAAArFHeeeedTJ8+PdOnT0+SvPjii5k+fXpmzpyZ5KPbX4888shy/XHHHZcXXnghJ598cp5++un84he/yE033ZRBgwY1RPsAAEsQ4AEAsEZ55JFHsuOOO2bHHXdMkgwePDg77rhjhg4dmiR57bXXymFeknTq1Cnjxo3LhAkTssMOO2TEiBG56qqr0qtXrwbpHwDgX3kGHgAAa5S99torpVJpmevHjh271G2mTZu2CrsCAPjsXIE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NWiAt3Dhwpxxxhnp1KlTmjdvns033zznnHNOSqVSuaZUKmXo0KFp165dmjdvnp49e+bZZ5+tt58333wzRxxxRKqqqtKqVav069cv77zzTr2av//979l9993TrFmzdOjQIRdccMES/dx8883p3LlzmjVrlu222y533HFHvfXL0wsAAAAArEwNGuD97Gc/y+jRo3PZZZflqaeeys9+9rNccMEFufTSS8s1F1xwQS655JKMGTMmDz74YFq0aJFevXrl/fffL9ccccQReeKJJzJhwoTcfvvtue+++3LssceW19fV1WXffffNZpttlqlTp+bCCy/MsGHDcsUVV5RrHnjggRx22GHp169fpk2blt69e6d37955/PHHV6gXAAAAAFiZKkofv9xtNfuv//qvVFdX51e/+lV57KCDDkrz5s3z29/+NqVSKe3bt8+PfvSjnHTSSUmSuXPnprq6OmPHjs2hhx6ap556Kttss00efvjhdO/ePUkyfvz4fO1rX8s///nPtG/fPqNHj85pp52W2traNG3aNEly6qmn5tZbb83TTz+dJDnkkEMyb9683H777eVedtlll3Tt2jVjxoxZrl4+TV1dXVq2bJm5c+emqqpq5XyJy/DHyU+v0v3D2uTA3To3dAvAWmx1zh/47Mzz4PPJPA9oSCsyf2jQK/B23XXXTJw4Mc8880yS5G9/+1vuv//+7LfffkmSF198MbW1tenZs2d5m5YtW6ZHjx6ZMmVKkmTKlClp1apVObxLkp49e6ZRo0Z58MEHyzV77LFHObxLkl69emXGjBl56623yjUfP87imsXHWZ5e/tX8+fNTV1dXbwEAAACAFdGkIQ9+6qmnpq6uLp07d07jxo2zcOHCnHvuuTniiCOSJLW1tUmS6urqettVV1eX19XW1mbjjTeut75JkyZp3bp1vZpOnTotsY/F6zbYYIPU1tZ+6nE+rZd/NXz48Jx11lnL8U0AAAAAwNI16BV4N910U6677rpcf/31efTRR3Pttdfm5z//ea699tqGbGulGTJkSObOnVteXn755YZuCQAAAIDPmQa9Au/HP/5xTj311PLz47bbbrv84x//yPDhw9OnT5+0bds2STJr1qy0a9euvN2sWbPStWvXJEnbtm0ze/bsevv98MMP8+abb5a3b9u2bWbNmlWvZvHnT6v5+PpP6+VfVVZWprKycvm+DAAAAABYiga9Au/dd99No0b1W2jcuHEWLVqUJOnUqVPatm2biRMnltfX1dXlwQcfTE1NTZKkpqYmc+bMydSpU8s1d999dxYtWpQePXqUa+6777588MEH5ZoJEyZk6623zgYbbFCu+fhxFtcsPs7y9AIAAAAAK1uDBngHHHBAzj333IwbNy4vvfRSbrnllowcOTLf+MY3kiQVFRU58cQT89Of/jS33XZbHnvssRx55JFp3759evfunSTp0qVLvvrVr+aYY47JQw89lMmTJ2fAgAE59NBD0759+yTJ4YcfnqZNm6Zfv3554okncuONN+biiy/O4MGDy70MHDgw48ePz4gRI/L0009n2LBheeSRRzJgwIDl7gUAAAAAVrYGvYX20ksvzRlnnJEf/OAHmT17dtq3b5/vf//7GTp0aLnm5JNPzrx583Lsscdmzpw5+cpXvpLx48enWbNm5ZrrrrsuAwYMyD777JNGjRrloIMOyiWXXFJe37Jly9x1113p379/unXrljZt2mTo0KE59thjyzW77rprrr/++px++un5yU9+ki233DK33nprtt122xXqBQAAAABWpopSqVRq6CbWFnV1dWnZsmXmzp2bqqqqVXqsP05+epXuH9YmB+7WuaFbANZiq3P+wGdnngefT+Z5QENakflDg95CCwAAAAB8MgEeAAAAABSYAA8AAAAACkyABwAAAAAFJsADAAAAgAIT4AEAAABAgQnwAAAAAKDABHgAAAAAUGACPAAAAAAoMAEeAAAAABSYAA8AAAAACkyABwAAAAAFJsADAAAAgAIT4AEAAABAgQnwAAAAAKDABHgAAAAAUGACPAAAAAAoMAEeAAAAABSYAA8AAAAACkyABwAAAAAFJsADAAAAgAIT4AEAAABAgQnwAAAAAKDABHgAAAAAUGACPAAAAAAoMAEeAAAAABSYAA8AAAAACkyABwAAAAAFJsADAAAAgAIT4AEAAABAgQnwAAAAAKDABHgAAAAAUGACPAAAAAAoMAEeAAAAABSYAA8AAAAACkyABwAAAAAFJsADAAAAgAIT4AEAAABAgQnwAAAAAKDABHgAAAAAUGACPAAAAAAoMAEeAAAAABSYAA8AAAAACkyABwAAAAAFJsADAGCNc/nll6djx45p1qxZevTokYceeugT60eNGpWtt946zZs3T4cOHTJo0KC8//77q6lbAIBPJsADAGCNcuONN2bw4ME588wz8+ijj2aHHXZIr169Mnv27KXWX3/99Tn11FNz5pln5qmnnsqvfvWr3HjjjfnJT36ymjsHAFg6AR4AAGuUkSNH5phjjknfvn2zzTbbZMyYMVl33XVz9dVXL7X+gQceyG677ZbDDz88HTt2zL777pvDDjvsU6/aAwBYXQR4AACsMRYsWJCpU6emZ8+e5bFGjRqlZ8+emTJlylK32XXXXTN16tRyYPfCCy/kjjvuyNe+9rVlHmf+/Pmpq6urtwAArCpNGroBAABYWd54440sXLgw1dXV9carq6vz9NNPL3Wbww8/PG+88Ua+8pWvpFQq5cMPP8xxxx33ibfQDh8+PGedddZK7R0AYFlcgQcAwFpt0qRJOe+88/KLX/wijz76aP7whz9k3LhxOeecc5a5zZAhQzJ37tzy8vLLL6/GjgGAtY0r8AAAWGO0adMmjRs3zqxZs+qNz5o1K23btl3qNmeccUa++93v5uijj06SbLfddpk3b16OPfbYnHbaaWnUaMm/eVdWVqaysnLlnwAAwFK4Ag8AgDVG06ZN061bt0ycOLE8tmjRokycODE1NTVL3ebdd99dIqRr3LhxkqRUKq26ZgEAlpMr8AAAWKMMHjw4ffr0Sffu3fPlL385o0aNyrx589K3b98kyZFHHplNNtkkw4cPT5IccMABGTlyZHbcccf06NEjzz33XM4444wccMAB5SAPAKAhCfAAAFijHHLIIXn99dczdOjQ1NbWpmvXrhk/fnz5xRYzZ86sd8Xd6aefnoqKipx++ul55ZVXstFGG+WAAw7Iueee21CnAABQT0XJfQGrTV1dXVq2bJm5c+emqqpqlR7rj5OX/pY1YMUduFvnhm4BWIutzvkDn515Hnw+mecBDWlF5g+egQ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dbgAd4rr7yS73znO9lwww3TvHnzbLfddnnkkUfK60ulUoYOHZp27dqlefPm6dmzZ5599tl6+3jzzTdzxBFHpKqqKq1atUq/fv3yzjvv1Kv5+9//nt133z3NmjVLhw4dcsEFFyzRy80335zOnTunWbNm2W677XLHHXfUW788vQAAAADAytSgAd5bb72V3XbbLeuss07+/Oc/58knn8yIESOywQYblGsuuOCCXHLJJRkzZkwefPDBtGjRIr169cr7779frjniiCPyxBNPZMKECbn99ttz33335dhjjy2vr6ury7777pvNNtssU6dOzYUXXphhw4bliiuuKNc88MADOeyww9KvX79MmzYtvXv3Tu/evfP444+vUC8AAAAAsDJVlEqlUkMd/NRTT83kyZPzl7/8ZanrS6VS2rdvnx/96Ec56aSTkiRz585NdXV1xo4dm0MPPTRPPfVUttlmmzz88MPp3r17kmT8+PH52te+ln/+859p3759Ro8endNOOy21tbVp2rRp+di33nprnn766STJIYccknnz5uX2228vH3+XXXZJ165dM2bMmOXq5dPU1dWlZcuWmTt3bqqqqj77F7cc/jj56VW6f1ibHLhb54ZuAViLrc75A5+deR58PpnnAQ1pReYPDXoF3m233Zbu3bvn4IMPzsYbb5wdd9wxV155ZXn9iy++mNra2vTs2bM81rJly/To0SNTpkxJkkyZMiWtWrUqh3dJ0rNnzzRq1CgPPvhguWaPPfYoh3dJ0qtXr8yYMSNvvfVWuebjx1lcs/g4y9PLv5o/f37q6urqLQAAAACwIho0wHvhhRcyevTobLnllrnzzjtz/PHH54c//GGuvfbaJEltbW2SpLq6ut521dXV5XW1tbXZeOON661v0qRJWrduXa9mafv4+DGWVfPx9Z/Wy78aPnx4WrZsWV46dOjwaV8JAAAAANTToAHeokWLstNOO+W8887LjjvumGOPPTbHHHNMxowZ05BtrTRDhgzJ3Llzy8vLL7/c0C0BAAAA8DnToAFeu3btss0229Qb69KlS2bOnJkkadu2bZJk1qxZ9WpmzZpVXte2bdvMnj273voPP/wwb775Zr2ape3j48dYVs3H139aL/+qsrIyVVVV9RYAAAAAWBENGuDttttumTFjRr2xZ555JptttlmSpFOnTmnbtm0mTpxYXl9XV5cHH3wwNTU1SZKamprMmTMnU6dOLdfcfffdWbRoUXr06FGuue+++/LBBx+UayZMmJCtt966/MbbmpqaesdZXLP4OMvTCwAAAACsbA0a4A0aNCh//etfc9555+W5557L9ddfnyuuuCL9+/dPklRUVOTEE0/MT3/609x222157LHHcuSRR6Z9+/bp3bt3ko+u2PvqV7+aY445Jg899FAmT56cAQMG5NBDD0379u2TJIcffniaNm2afv365YknnsiNN96Yiy++OIMHDy73MnDgwIwfPz4jRozI008/nWHDhuWRRx7JgAEDlrsXAAAAAFjZmjTkwXfeeefccsstGTJkSM4+++x06tQpo0aNyhFHHFGuOfnkkzNv3rwce+yxmTNnTr7yla9k/PjxadasWbnmuuuuy4ABA7LPPvukUaNGOeigg3LJJZeU17ds2TJ33XVX+vfvn27duqVNmzYZOnRojj322HLNrrvumuuvvz6nn356fvKTn2TLLbfMrbfemm233XaFegEAAACAlamiVCqVGrqJtUVdXV1atmyZuXPnrvLn4f1x8tOrdP+wNjlwt84N3QKwFlud8wc+O/M8+HwyzwMa0orMHxr0FloAAAAA4JM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wBrn8ssvT8eOHdOsWbP06NEjDz300CfWz5kzJ/3790+7du1SWVmZrbbaKnfcccdq6hYA4JM1aegGAABgZbrxxhszePDgjBkzJj169MioUaPSq1evzJgxIxtvvPES9QsWLMh//ud/ZuONN85///d/Z5NNNsk//vGPtGrVavU3DwCwFAI8AADWKCNHjswxxxyTvn37JknGjBmTcePG5eqrr86pp566RP3VV1+dN998Mw888EDWWWedJEnHjh1XZ8sAAJ/ILbQAAKwxFixYkKlTp6Znz57lsUaNGqVnz56ZMmXKUre57bbbUlNTk/79+6e6ujrbbrttzjvvvCxcuHCZx5k/f37q6urqLQAAq4oADwCANcYbb7yRhQsXprq6ut54dXV1amtrl7rNCy+8kP/+7//OwoULc8cdd+SMM87IiBEj8tOf/nSZxxk+fHhatmxZXjp06LBSzwMA4OMEeAAArNUWLVqUjTfeOFdccUW6deuWQw45JKeddlrGjBmzzG2GDBmSuXPnlpeXX355NXYMAKxtPAMPAIA1Rps2bdK4cePMmjWr3visWbPStm3bpW7Trl27rLPOOmncuHF5rEuXLqmtrc2CBQvStGnTJbaprKxMZWXlym0eAGAZXIEHAMAao2nTpunWrVsmTpxYHlu0aFEmTpyYmpqapW6z22675bnnnsuiRYvKY88880zatWu31PAOAGB1E+ABALBGGTx4cK688spce+21eeqpp3L88cdn3rx55bfSHnnkkRkyZEi5/vjjj8+bb76ZgQMH5plnnsm4ceNy3nnnpX///g11CgAA9biFFgCANcohhxyS119/PUOHDk1tbW26du2a8ePHl19sMXPmzDRq9H9/x+7QoUPuvPPODBo0KNtvv3022WSTDBw4MKecckpDnQIAQD0CPAAA1jgDBgzIgAEDlrpu0qRJS4zV1NTkr3/96yruCgDgs3ELLQ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a7K8hZdccsly7/SHP/zhZ2oGAIC1izkmAMCnW+4A76KLLqr3+fXXX8+7776bVq1aJUnmzJmTddddNxtvvLHJFQAAy8UcEwDg0y33LbQvvvhieTn33HPTtWvXPPXUU3nzzTfz5ptv5qmnnspOO+2Uc845Z1X2CwDAGsQcEwDg032mZ+CdccYZufTSS7P11luXx7beeutcdNFFOf3001dacwAArD3MMQEAlu4zBXivvfZaPvzwwyXGFy5cmFmzZv3bTQEAsPYxxwQAWLrPFODts88++f73v59HH320PDZ16tQcf/zx6dmz50prDgCAtYc5JgDA0n2mAO/qq69O27Zt071791RWVqaysjI777xzqqurc+WVV67sHgEAWAuYYwIALN1yv4X24zbaaKPccccdefbZZ/PUU08lSTp37pytttpqpTYHAMDawxwTAGDpPlOAN3jw4CXGJk2aVP73yJEjP3NDAACsncwxAQCW7jMFeNOmTVvmuoqKis/cDAAAay9zTACApftMAd4999yzsvsAAGAtZ44JALB0n+klFgAAAADA6iH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qsMAHe+eefn4qKipx44onlsffffz/9+/fPhhtumPXWWy8HHXRQZs2aVW+7mTNnZv/998+6666bjTfeOD/+8Y/z4Ycf1quZNGlSdtppp1RWVmaLLbbI2LFjlzj+5Zdfno4dO6ZZs2bp0aNHHnrooXrrl6cXAAAAAFjZChHgPfzww/nlL3+Z7bffvt74oEGD8qc//Sk333xz7r333rz66qv55je/WV6/cOHC7L///lmwYEEeeOCBXHvttRk7dmyGDh1arnnxxRez//77Z++998706dNz4okn5uijj86dd95ZrrnxxhszePDgnHnmmXn00Uezww47pFevXpk9e/Zy9wIAAAAAq0KDB3jvvPNOjjjiiFx55ZXZYIMNyuNz587Nr371q4wcOTL/8R//kW7duuWaa67JAw88kL/+9a9JkrvuuitPPvlkfvvb36Zr167Zb7/9cs455+Tyyy/PggULkiRjxoxJp06dMmLEiHTp0iUDBgzIt771rVx00UXlY40cOTLHHHNM+vbtm2222SZjxozJuuuum6uvvnq5ewEAAACAVaHBA7z+/ftn//33T8+ePeuNT506NR988EG98c6dO2fTTTfNlClTkiRTpkzJdtttl+rq6nJNr169UldXlyeeeKJc86/77tWrV3kfCxYsyNSpU+vVNGrUKD179izXLE8vSzN//vzU1dXVWwAAAABgRTRpyIPfcMMNefTRR/Pwww8vsa62tjZNmzZNq1at6o1XV1entra2XPPx8G7x+sXrPqmmrq4u7733Xt56660sXLhwqTVPP/30cveyNMOHD89ZZ521zPUAAAAA8Gka7Aq8l19+OQMHDsx1112XZs2aNVQbq9SQIUMyd+7c8vLyyy83dEsAAAAAfM40WIA3derUzJ49OzvttFOaNGmSJk2a5N57780ll1ySJk2apLq6OgsWLMicOXPqbTdr1qy0bds2SdK2bdsl3gS7+POn1VRVVaV58+Zp06ZNGjduvNSaj+/j03pZmsrKylRVVdVbAAAAAGBFNFiAt88+++Sxxx7L9OnTy0v37t1zxBFHlP+9zjrrZOLEieVtZsyYkZkzZ6ampiZJUlNTk8cee6ze22InTJiQqqqqbLPNNuWaj+9jcc3ifTRt2jTdunWrV7No0aJMnDixXNOtW7dP7QUAAAAAVoUGewbe+uuvn2233bbeWIsWLbLhhhuWx/v165fBgwendevWqaqqygknnJCamprssssuSZJ9990322yzTb773e/mggsuSG1tbU4//fT0798/lZWVSZLjjjsul112WU4++eQcddRRufvuu3PTTTdl3Lhx5eMOHjw4ffr0Sffu3fPlL385o0aNyrx589K3b98kScuWLT+1FwAAAABYFRr0JRaf5qKLLkqjRo1y0EEHZf78+enVq1d+8YtflNc3btw4t99+e44//vjU1NSkRYsW6dOnT84+++xyTadOnTJu3LgMGjQoF198cb7whS/kqquuSq9evco1hxxySF5//fUMHTo0tbW16dq1a8aPH1/vxRaf1gsAAAAArAoVpVKp1NBNrC3q6urSsmXLzJ07d5U/D++Pk59epfuHtcmBu3Vu6BaAtdjqnD/w2ZnnweeTeR7QkFZk/tBgz8ADAAAAAD6dAA8AAAAACkyABwAAAAAFJsADAAAAgAIT4AEAAABAgQnwAAAAAKDABHgAAAAAUGACPAAAAAAoMAEeAAAAABSYAA8AAAAACkyABwAAAAAFJsADAAAAgAIT4AEAAABAgQnwAAAAAKDABHgAAAAAUGACPAAAAAAoMAEeAAAAABSYAA8AgDXO5Zdfno4dO6ZZs2bp0aNHHnrooeXa7oYbbkhFRUV69+69ahsEAFgBAjwAANYoN954YwYPHpwzzzwzjz76aHbYYYf06tUrs2fP/sTtXnrppZx00knZfffdV1OnAADLR4AHAMAaZeTIkTnmmGPSt2/fbLPNNhkzZkzWXXfdXH311cvcZuHChTniiCNy1lln5Ytf/OJq7BYA4NMJ8AAAWGMsWLAgU6dOTc+ePctjjRo1Ss+ePTNlypRlbnf22Wdn4403Tr9+/ZbrOPPnz09dXV29BQBgVRHgAQCwxnjjjTeycOHCVFdX1xuvrq5ObW3tUre5//7786tf/SpXXnnlch9n+PDhadmyZXnp0KHDv9U3AMAnEeABALDWevvtt/Pd7343V155Zdq0abPc2w0ZMiRz584tLy+//PIq7BIAWNs1aegGAABgZWnTpk0aN26cWbNm1RufNWtW2rZtu0T9888/n5deeikHHHBAeWzRokVJkiZNmmTGjBnZfPPNl9iusrIylZWVK7l7AIClcwUeAABrjKZNm6Zbt26ZOHFieWzRokWZOHFiampqlqjv3LlzHnvssUyfPr28fP3rX8/ee++d6dOnuzUWACgEV+ABALBGGTx4cPr06ZPu3bvny1/+ckaNGpV58+alb9++SZIjjzwym2yySYYPH55mzZpl2223rbd9q1atkmSJcQCAhiLAAwBgjXLIIYfk9ddfz9ChQ1NbW5uuXbtm/Pjx5RdbzJw5M40auREFAPj8EOABALDGGTBgQAYMGLDUdZMmTfrEbceOHbvyGwIA+Df40yM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CfAAAAAAoMAEeAAAAABQYAI8AAAAACgwAR4AAAAAFJgADwAAAAAKTIAHAAAAAAUmwAMAAACAAhPgAQAAAECBNWiAN3z48Oy8885Zf/31s/HGG6d3796ZMWNGvZr3338//fv3z4Ybbpj11lsvBx10UGbNmlWvZubMmdl///2z7rrrZuONN86Pf/zjfPjhh/VqJk2alJ122imVlZXZYostMnbs2CX6ufzyy9OxY8c0a9YsPXr0yEMPPbTCvQAAAADAytSgAd69996b/v37569//WsmTJiQDz74IPvuu2/mzZtXrhk0aFD+9Kc/5eabb869996bV199Nd/85jfL6xcuXJj9998/CxYsyAMPPJBrr702Y8eOzdChQ8s1L774Yvbff//svffemT59ek488cQcffTRufPOO8s1N954YwYPHpwzzzwzjz76aHbYYYf06tUrs2fPXu5eAAAAAGBlqyiVSqWGbmKx119/PRtvvHHuvffe7LHHHpk7d2422mijXH/99fnWt76VJHn66afTpUuXTJkyJbvsskv+/Oc/57/+67/y6quvprq6OkkyZsyYnHLKKXn99dfTtGnTnHLKKRk3blwef/zx8rEOPfTQzJkzJ+PHj0+S9OjRIzvvvHMuu+yyJMmiRYvSoUOHnHDCCTn11FOXq5d/NX/+/MyfP7/8ua6uLh06dMjcuXNTVVW1ar7E/++Pk59epfuHtcmBu3Vu6BaAtVhdXV1atmy5WuYPfHar87+TeR6sPOZ5QENakflDoZ6BN3fu3CRJ69atkyRTp07NBx98kJ49e5ZrOnfunE033TRTpkxJkkyZMiXbbbddObxLkl69eqWuri5PPPFEuebj+1hcs3gfCxYsyNSpU+vVNGrUKD179izXLE8v/2r48OFp2bJleenQocNn+2IAAAAAWGsVJsBbtGhRTjzxxOy2227ZdtttkyS1tbVp2rRpWrVqVa+2uro6tbW15ZqPh3eL1y9e90k1dXV1ee+99/LGG29k4cKFS635+D4+rZd/NWTIkMydO7e8vPzyy8v5bQAAAADAR5o0dAOL9e/fP48//njuv//+hm5lpamsrExlZWVDtwEAAADA51ghrsAbMGBAbr/99txzzz35whe+UB5v27ZtFixYkDlz5tSrnzVrVtq2bVuu+dc3wS7+/Gk1VVVVad68edq0aZPGjRsvtebj+/i0XgAAAABgZWvQAK9UKmXAgAG55ZZbcvfdd6dTp0711nfr1i3rrLNOJk6cWB6bMWNGZs6cmZqamiRJTU1NHnvssXpvi50wYUKqqqqyzTbblGs+vo/FNYv30bRp03Tr1q1ezaJFizJx4sRyzfL0AgAAAAArW4PeQtu/f/9cf/31+eMf/5j111+//Cy5li1bpnnz5mnZsmX69euXwYMHp3Xr1qmqqsoJJ5yQmpqa8ltf991332yzzTb57ne/mwsuuCC1tbU5/fTT079///Ltq8cdd1wuu+yynHzyyTnqqKNy991356abbsq4cePKvQwePDh9+vRJ9+7d8+UvfzmjRo3KvHnz0rdv33JPn9YLAAAAAKxsDRrgjR49Okmy11571Ru/5ppr8r3vfS9JctFFF6VRo0Y56KCDMn/+/PTq1Su/+MUvyrWNGzfO7bffnuOPPz41NTVp0aJF+vTpk7PPPrtc06lTp4wbNy6DBg3KxRdfnC984Qu56qqr0qtXr3LNIYccktdffz1Dhw5NbW1tunbtmvHjx9d7scWn9QIAAAAAK1tFqVQqNXQTa4u6urq0bNkyc+fOTVVV1So91h8nP71K9w9rkwN369zQLQBrsdU5f+CzM8+DzyfzPKAhrcj8oRAvsQAAAAAAlk6ABwAAAAAFJsADAGCNc/nll6djx45p1qxZevTokYceemiZtVdeeWV23333bLDBBtlggw3Ss2fPT6wHAFjdBHgAAKxRbrzxxgwePDhnnnlmHn300eywww7p1atXZs+evdT6SZMm5bDDDss999yTKVOmpEOHDtl3333zyiuvrObOAQCWToAHAMAaZeTIkTnmmGPSt2/fbLPNNhkzZkzWXXfdXH311Uutv+666/KDH/wgXbt2TefOnXPVVVdl0aJFmThx4mruHABg6QR4AACsMRYsWJCpU6emZ8+e5bFGjRqlZ8+emTJlynLt4913380HH3yQ1q1bL7Nm/vz5qaurq7cAAKwqAjwAANYYb7zxRhYuXJjq6up649XV1amtrV2ufZxyyilp3759vRDwXw0fPjwtW7YsLx06dPi3+gYA+CQCPAAA+P/OP//83HDDDbnlllvSrFmzZdYNGTIkc+fOLS8vv/zyauwSAFjbNGnoBgAAYGVp06ZNGjdunFmzZtUbnzVrVtq2bfuJ2/785z/P+eefn//5n//J9ttv/4m1lZWVqays/Lf7BQBYHq7AAwBgjdG0adN069at3gsoFr+QoqamZpnbXXDBBTnnnHMyfvz4dO/efXW0CgCw3FyBBwDAGmXw4MHp06dPunfvni9/+csZNWpU5s2bl759+yZJjjzyyGyyySYZPnx4kuRnP/tZhg4dmuuvvz4dO3YsPytvvfXWy3rrrddg5wEAsJgADwCANcohhxyS119/PUOHDk1tbW26du2a8ePHl19sMXPmzDRq9H83oowePToLFizIt771rXr7OfPMMzNs2LDV2ToAwFIJ8AAAWOMMGDAgAwYMWOq6SZMm1fv80ksvrfqGAAD+DZ6BBwAAAAAFJsADAAAAgAIT4AEAAABAgQnwAAAAAKDABHgAAAAAUGACPAAAAAAoMAEeAAAAABSYAA8AAAAACkyABwAAAAAFJsADAAAAgAIT4AEAAABAgQnwAAAAAKDABHgAAAAAUGACPAAAAAAoMAEeAAAAABSYAA8AAAAACkyABwAAAAAFJsADAAAAgAIT4AEAAABAgQnwAAAAAKDABHgAAAAAUGACPAAAAAAoMAEeAAAAABSYAA8AAAAACkyABwAAAAAFJsADAAAAgAIT4AEAAABAgQnwAAAAAKDABHgAAAAAUGACPABYQffdd18OOOCAtG/fPhUVFbn11lvrrS+VShk6dGjatWuX5s2bp2fPnnn22Wfr1XTs2DEVFRX1lvPPP7+8ftKkSTnwwAPTrl27tGjRIl27ds11111Xbx8ffPBBzj777Gy++eZp1qxZdthhh4wfP36Jfl955ZV85zvfyYYbbpjmzZtnu+22yyOPPLLyvhAAAGCVEuABwAqaN29edthhh1x++eVLXX/BBRfkkksuyZgxY/Lggw+mRYsW6dWrV95///16dWeffXZee+218nLCCSeU1z3wwAPZfvvt8/vf/z5///vf07dv3xx55JG5/fbbyzWnn356fvnLX+bSSy/Nk08+meOOOy7f+MY3Mm3atHLNW2+9ld122y3rrLNO/vznP+fJJ5/MiBEjssEGG6zkbwUAAFhVmjR0AwDwebPffvtlv/32W+q6UqmUUaNG5fTTT8+BBx6YJPn1r3+d6urq3HrrrTn00EPLteuvv37atm271P385Cc/qfd54MCBueuuu/KHP/wh//Vf/5Uk+c1vfpPTTjstX/va15Ikxx9/fP7nf/4nI0aMyG9/+9skyc9+9rN06NAh11xzTXlfnTp1+oxnDgAANARX4AHASvTiiy+mtrY2PXv2LI+1bNkyPXr0yJQpU+rVnn/++dlwww2z44475sILL8yHH374ifueO3duWrduXf48f/78NGvWrF5N8+bNc//995c/33bbbenevXsOPvjgbLzxxtlxxx1z5ZVX/junCAAArGYCPABYiWpra5Mk1dXV9carq6vL65Lkhz/8YW644Ybcc889+f73v5/zzjsvJ5988jL3e9NNN+Xhhx9O3759y2O9evXKyJEj8+yzz2bRokWZMGFC/vCHP+S1114r17zwwgsZPXp0ttxyy9x55505/vjj88Mf/jDXXnvtyjplAABgFXMLLQA0gMGDB5f/vf3226dp06b5/ve/n+HDh6eysrJe7T333JO+ffvmyiuvzJe+9KXy+MUXX5xjjjkmnTt3TkVFRTbffPP07ds3V199dblm0aJF6d69e84777wkyY477pjHH388Y8aMSZ8+fVbxWQIAACuDK/AAYCVa/Ey7WbNm1RufNWvWMp93lyQ9evTIhx9+mJdeeqne+L333psDDjggF110UY488sh66zbaaKPceuutmTdvXv7xj3/k6aefznrrrZcvfvGL5Zp27dplm222qbddly5dMnPmzM9yegAAQAMQ4AHAStSpU6e0bds2EydOLI/V1dXlwQcfTE1NzTK3mz59eho1apSNN964PDZp0qTsv//++dnPfpZjjz12mds2a9Ysm2yyST788MP8/ve/L788I0l22223zJgxo179M888k8022+yznB4AANAA3EILACvonXfeyXPPPVf+/OKLL2b69Olp3bp1Nt1005x44on56U9/mi233DKdOnXKGWeckfbt26d3795JkilTpuTBBx/M3nvvnfXXXz9TpkzJoEGD8p3vfCcbbLBBko9um/2v//qvDBw4MAcddFD5+XlNmzYtv8jiwQcfzCuvvJKuXbvmlVdeybBhw7Jo0aJ6z9IbNGhQdt1115x33nn59re/nYceeihXXHFFrrjiitX0bQEAAP8uAR4ArKBHHnkke++9d/nz4ufZ9enTJ2PHjs3JJ5+cefPm5dhjj82cOXPyla98JePHjy+/MbaysjI33HBDhg0blvnz56dTp04ZNGhQvefiXXvttXn33XczfPjwDB8+vDy+5557ZtKkSUmS999/P6effnpeeOGFrLfeevna176W3/zmN2nVqlW5fuedd84tt9ySIUOG5Oyzz06nTp0yatSoHHHEEavwGwIAAFamilKpVGroJtYWdXV1admyZebOnZuqqqpVeqw/Tn56le4f1iYH7ta5oVsA1mKrc/7AZ2eeB59P5nlAQ1qR+YNn4AEAAABAgQnwAAAAAKDAPAMPYC10wXG/bugWYI1w8pgjG7oFAADWAq7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AABSbAAwAAAIACE+ABAAAAQIEJ8AAAAACgwAR4AAAAAFBgAjwAAAAAKDABHgAAAAAUmAAPAAAAAApMgAcAAACwkpx//vmpqKjIiSeeWB57/vnn841vfCMbbbRRqqqq8u1vfzuzZs1aYttx48alR48ead68eTbYYIP07t179TVOoQnwAAAAAFaChx9+OL/85S+z/fbbl8fmzZuXfffdNxUVFbn77rszefLkLFiwIAcccEAWLVpUrvv973+f7373u+nbt2/+9re/ZfLkyTn88MMb4jQooCYN3QAAAADA590777yTI444IldeeWV++tOflscnT56cl156KdOmTUtVVVWS5Nprr80GG2yQu+++Oz179syHH36YgQMH5sILL0y/fv3K226zzTar/TwoJlfgAQAAAPyb+vfvn/333z89e/asNz5//vxUVFSksrKyPNasWbM0atQo999/f5Lk0UcfzSuvvJJGjRplxx13TLt27bLffvvl8ccfX63nQHEJ8AAAAAD+DTfccEMeffTRDB8+fIl1u+yyS1q0aJFTTjkl7777bubNm5eTTjopCxcuzGuvvZYkeeGFF5Ikw4YNy+mnn57bb789G2ywQfbaa6+8+eabq/VcKCYBHgAAAMBn9PLLL2fgwIG57rrr0qxZsyXWb7TRRrn55pvzpz/9Keutt15atmyZOXPmZKeddkqjRh/FMoufhXfaaafloIMOSrdu3XLNNdekoqIiN99882o9H4rJM/AAAAAAPqOpU6dm9uzZ2WmnncpjCxcuzH333ZfLLrss8+fPz7777pvnn38+b7zxRpo0aZJWrVqlbdu2+eIXv5gkadeuXZL6z7yrrKzMF7/4xcycOXP1nhCFJMADAAAA+Iz22WefPPbYY/XG+vbtm86dO+eUU05J48aNy+Nt2rRJktx9992ZPXt2vv71rydJunXrlsrKysyYMSNf+cpXkiQffPBBXnrppWy22War6UwoMgEeAAAAwGe0/vrrZ9ttt6031qJFi2y44Ybl8WuuuSZdunTJRhttlClTpmTgwIEZNGhQtt566yRJVVVVjjvuuJx55pnp0KFDNttss1x44YVJkoMPPnj1nhCF5Bl4K+jyyy9Px44d06xZs/To0SMPPfRQQ7cEAMC/WNE5280335zOnTunWbNm2W677XLHHXespk4BWBvMmDEjvXv3TpcuXXL22WfntNNOy89//vN6NRdeeGEOPfTQfPe7383OO++cf/zjH7n77ruzwQYbNFDXFIkAbwXceOONGTx4cM4888w8+uij2WGHHdKrV6/Mnj27oVsDAOD/W9E52wMPPJDDDjss/fr1y7Rp09K7d+/07t07jz/++GruHIA1xaRJkzJq1Kjy5/PPPz+1tbVZsGBBnnnmmQwePDgVFRX1tllnnXXy85//PLNmzUpdXV0mTJiQL33pS6u5c4pKgLcCRo4cmWOOOSZ9+/bNNttskzFjxmTdddfN1Vdf3dCtAQDw/63onO3iiy/OV7/61fz4xz9Oly5dcs4552SnnXbKZZddtpo7BwBYOs/AW04LFizI1KlTM2TIkPJYo0aN0rNnz0yZMmWp28yfPz/z588vf547d26SpK6ubtU2m+Tdee+s8mPA2mJ1/G92dXt/wXsN3QKsEVbH78PiY5RKpVV+rDXBZ5mzTZkyJYMHD6431qtXr9x6663LPI55HqwZ1sR53qgTf9fQLcAa4cRRh63yY6zIPE+At5zeeOONLFy4MNXV1fXGq6ur8/TTTy91m+HDh+ess85aYrxDhw6rpEcAYPU685rjVtux3n777bRs2XK1He/z6rPM2Wpra5daX1tbu8zjmOcBwJqtaPM8Ad4qNGTIkHp/zV20aFHefPPNbLjhhkvc687ap66uLh06dMjLL7+cqqqqhm4HKBC/D3xcqVTK22+/nfbt2zd0K3yMeR6fxO84sCx+H/i4FZnnCfCWU5s2bdK4cePMmjWr3visWbPStm3bpW5TWVmZysrKemOtWrVaVS3yOVVVVeWHG1gqvw8s5sq75fdZ5mxt27ZdofrEPI/l43ccWBa/Dyy2vPM8L7FYTk2bNk23bt0yceLE8tiiRYsyceLE1NTUNGBnAAAs9lnmbDU1NfXqk2TChAnmeABAYbgCbwUMHjw4ffr0Sffu3fPlL385o0aNyrx589K3b9+Gbg0AgP/v0+ZsRx55ZDbZZJMMHz48STJw4MDsueeeGTFiRPbff//ccMMNeeSRR3LFFVc05GkAAJQJ8FbAIYccktdffz1Dhw5NbW1tunbtmvHjxy/x0GNYHpWVlTnzzDOXuP0GwO8D/Hs+bc42c+bMNGr0fzei7Lrrrrn++utz+umn5yc/+Um23HLL3Hrrrdl2220b6hT4nPM7DiyL3wc+q4rS8ryrFgAAAABoEJ6BBwAAAAAFJsADAAAAgAIT4AEAAABAgQnwAAAAAKDABHjQQC6//PJ07NgxzZo1S48ePfLQQw81dEtAA7vvvvtywAEHpH379qmoqMitt97a0C0BsAwrOpe7+eab07lz5zRr1izbbbdd7rjjjtXUKbA6fZb53KRJk7LTTjulsrIyW2yxRcaOHbvK++TzR4AHDeDGG2/M4MGDc+aZZ+bRRx/NDjvskF69emX27NkN3RrQgObNm5cddtghl19+eUO3AsAnWNG53AMPPJDDDjss/fr1y7Rp09K7d+/07t07jz/++GruHFjVVnQ+9+KLL2b//ffP3nvvnenTp+fEE0/M0UcfnTvvvHMVd8rnTUWpVCo1dBOwtunRo0d23nnnXHbZZUmSRYsWpUOHDjnhhBNy6qmnNnB3QBFUVFTklltuSe/evRu6FQD+xYrO5Q455JDMmzcvt99+e3lsl112SdeuXTNmzJjV1jewei3PfO6UU07JuHHj6gX6hx56aObMmZPx48evhi75vHAFHqxmCxYsyNSpU9OzZ8/yWKNGjdKzZ89MmTKlATsDAODTfJa53JQpU+rVJ0mvXr3M/QC/Dyw3AR6sZm+88UYWLlyY6urqeuPV1dWpra1toK4AAFgen2UuV1tba+4HLNWyfh/q6ury3nvvNVBXFJEADwAAAAAKTIAHq1mbNm3SuHHjzJo1q974rFmz0rZt2wbqCgCA5fFZ5nJt27Y19wOWalm/D1VVVWnevHkDdUURCfBgNWvatGm6deuWiRMnlscWLVqUiRMnpqampgE7AwDg03yWuVxNTU29+iSZMGGCuR/g94Hl1qShG4C10eDBg9OnT5907949X/7ylzNq1KjMmzcvffv2bejWgAb0zjvv5Lnnnit/fvHFFzN9+vS0bt06m266aQN2BsDHfdpc7sgjj8wmm2yS4cOHJ0kGDhyYPffcMyNGjMj++++fG264IY888kiuuOKKhjwNYBX4tPnckCFD8sorr+TXv/51kuS4447LZZddlpNPPjlHHXVU7r777tx0000ZN25cQ50CBSXAgwZwyCGH5PXXX8/QoUNTW1ubrl27Zvz48Us8vBRYuzzyyCPZe++9y58HDx6cJOnTp0/Gjh3bQF0B8K8+bS43c+bMNGr0fzc77brrrrn++utz+umn5yc/+Um23HLL3Hrrrdl2220b6hSAVeTT5nOvvfZaZs6cWV7fqVOnjBs3LoMGDcrFF1+cL3zhC7nqqqvSq1ev1d47xVZRKpVKDd0EAAAAALB0noEHAAAAAAUmwAMAAACAAhPgAQAAAECBCfAAAAAAoMAEeAAAAABQYAI8AAAAACgwAR4AAAAAFJgADwAAAAAKTIAHsBJVVFTk1ltvTZK89NJLqaioyPTp0xu0JwAAWGzYsGHp2rVrQ7cBrCABHgArzdixY9OqVauGbgMAoPC+973vpXfv3g3dBvA5IcADWA4ffPBBQ7cAAADAWkqAB3zu7LXXXhkwYEAGDBiQli1bpk2bNjnjjDNSKpWSJL/5zW/SvXv3rL/++mnbtm0OP/zwzJ49O0lSKpWyxRZb5Oc//3m9fU6fPj0VFRV57rnnknx0K+zo0aPz9a9/PS1atMi5556bJBk9enQ233zzNG3aNFtvvXV+85vfrJRzWrhwYfr165dOnTqlefPm2XrrrXPxxRcvUXf11VfnS1/6UiorK9OuXbsMGDCgvG7OnDn5/ve/n+rq6jRr1izbbrttbr/99vL63//+9+VtO3bsmBEjRtTb98dv/12sVatWGTt2bJL/uyX4D3/4Q/bee++su+662WGHHTJlypQkyaRJk9K3b9/MnTs3FRUVqaioyLBhw1bK9wMArD322muv/PCHP8zJJ5+c1q1bp23btvXmFHPmzMnRRx+djTbaKFVVVfmP//iP/O1vf0uSzJ07N40bN84jjzySJFm0aFFat26dXXbZpbz9b3/723To0GG5evnnP/+Zww47LK1bt06LFi3SvXv3PPjgg0mWfgXdiSeemL322qv8+b//+7+z3XbbpXnz5tlwww3Ts2fPzJs3L8OGDcu1116bP/7xj+V506RJkz6xl399PMukSZNSUVGRiRMnpnv37ll33XWz6667ZsaMGfW2O//881NdXZ31118//fr1y/vvv7/Evq+66qp06dIlzZo1S+fOnfOLX/yivO6oo47K9ttvn/nz5ydJFixYkB133DFHHnnkcn2HwMohwAM+l6699to0adIkDz30UC6++OKMHDkyV111VZKPrpY755xz8re//S233nprXnrppXzve99L8lFIddRRR+Waa66pt79rrrkme+yxR7bYYovy2LBhw/KNb3wjjz32WI466qjccsstGThwYH70ox/l8ccfz/e///307ds399xzz799PosWLcoXvvCF3HzzzXnyySczdOjQ/OQnP8lNN91Urhk9enT69++fY489No899lhuu+22cr+LFi3Kfvvtl8mTJ+e3v/1tnnzyyZx//vlp3LhxkmTq1Kn59re/nUMPPTSPPfZYhg0bljPOOKMczq2I0047LSeddFKmT5+erbbaKocddlg+/PDD7Lrrrhk1alSqqqry2muv5bXXXstJJ530b383AMDa59prr02LFi3y4IMP5oILLsjZZ5+dCRMmJEkOPvjgzJ49O3/+858zderU7LTTTtlnn33y5ptvpmXLlunatWs5DHvsscdSUVGRadOm5Z133kmS3Hvvvdlzzz0/tYd33nkne+65Z1555ZXcdttt+dvf/paTTz45ixYtWq5zeO2113LYYYflqKOOylNPPZVJkyblm9/8ZkqlUk466aR8+9vfzle/+tXyvGnXXXf9TN/VaaedlhEjRuSRRx5JkyZNctRRR5XX3XTTTRk2bFjOO++8PPLII2nXrl29cC5JrrvuugwdOjTnnntunnrqqZx33nk544wzcu211yZJLrnkksybNy+nnnpq+Xhz5szJZZdd9pn6BT6jEsDnzJ577lnq0qVLadGiReWxU045pdSlS5el1j/88MOlJKW33367VCqVSq+88kqpcePGpQcffLBUKpVKCxYsKLVp06Y0duzY8jZJSieeeGK9/ey6666lY445pt7YwQcfXPra175Wb7tbbrmlVCqVSi+++GIpSWnatGmf6Tz79+9fOuigg8qf27dvXzrttNOWWnvnnXeWGjVqVJoxY8ZS1x9++OGl//zP/6w39uMf/7i0zTbbLLX3xVq2bFm65pprSqXS/53PVVddVV7/xBNPlJKUnnrqqVKpVCpdc801pZYtWy7vKQIALGHPPfcsfeUrX6k3tvPOO5dOOeWU0l/+8pdSVVVV6f3336+3fvPNNy/98pe/LJVKpdLgwYNL+++/f6lUKpVGjRpVOuSQQ0o77LBD6c9//nOpVCqVtthii9IVV1zxqX388pe/LK2//vql//3f/13q+j59+pQOPPDAemMDBw4s7bnnnqVSqVSaOnVqKUnppZdeWu7tP8m/zi3vueeeUpLS//zP/5Rrxo0bV0pSeu+990qlUqlUU1NT+sEPflBvPz169CjtsMMO5c+bb7556frrr69Xc84555RqamrKnx944IHSOuusUzrjjDNKTZo0Kf3lL39Z7r6BlcMVeMDn0i677JKKiory55qamjz77LNZuHBhpk6dmgMOOCCbbrpp1l9//fJfWGfOnJkkad++ffbff/9cffXVSZI//elPmT9/fg4++OB6x+jevXu9z0899VR22223emO77bZbnnrqqZVyTpdffnm6deuWjTbaKOutt16uuOKKcs+zZ8/Oq6++mn322Wep206fPj1f+MIXstVWWy11/bJ6X/ydrYjtt9++/O927dqV+wMAWFk+Pt9IPppzzJ49O3/729/yzjvvZMMNN8x6661XXl588cU8//zzSZI999wz999/fxYuXJh77703e+21V/baa69MmjQpr776ap577rl6t7kuy/Tp07PjjjumdevWn+kcdthhh+yzzz7ZbrvtcvDBB+fKK6/MW2+99Zn29Uk+aW721FNPpUePHvXqa2pqyv+eN29enn/++fTr16/e9/nTn/60/H0u3uakk07KOeeckx/96Ef5yle+stLPA/hkTRq6AYCV6f3330+vXr3Sq1evXHfdddloo40yc+bM9OrVKwsWLCjXHX300fnud7+biy66KNdcc00OOeSQrLvuuvX21aJFi9XW9w033JCTTjopI0aMSE1NTdZff/1ceOGF5WesNG/e/BO3/7T1y6OioqL8HMHFlvbyjnXWWafeNkmW+1YSAIDl8fH5RvLRnGPRokV555130q5du6U+L65Vq1ZJkj322CNvv/12Hn300dx3330577zz0rZt25x//vnZYYcd0r59+2y55Zaf2sOnza8aNWr0iXOnxo0bZ8KECXnggQdy11135dJLL81pp52WBx98MJ06dfrU4y+vf2dutvi24iuvvHKJoG/xo1gW72/y5Mlp3Lhx+ZnRwOrlCjzgc2lxsLXYX//612y55ZZ5+umn87//+785//zzs/vuu6dz585LvTrsa1/7Wlq0aJHRo0dn/Pjx9Z4VsixdunTJ5MmT641Nnjw522yzzb93Mv9/P7vuumt+8IMfZMcdd8wWW2xR76+e66+/fjp27JiJEycudfvtt98+//znP/PMM8+sUO9bbbVVeXK20UYb5bXXXiuvf/bZZ/Puu++u0Hk0bdp0ha/oAwBYXjvttFNqa2vTpEmTbLHFFvWWNm3aJPkoyNt+++1z2WWXZZ111knnzp2zxx57ZNq0abn99tuX6/l3yUfzq+nTp+fNN99c6vp/nTslKb9gYrGKiorstttuOeusszJt2rQ0bdo0t9xyS5LVM2/q0qXLUufNi1VXV6d9+/Z54YUXlvg+Px4yXnjhhXn66adz7733Zvz48Us8TxpY9QR4wOfSzJkzM3jw4MyYMSO/+93vcumll2bgwIHZdNNN07Rp01x66aV54YUXctttt+Wcc85ZYvvGjRvne9/7XoYMGZItt9yy3q0Ey/LjH/84Y8eOzejRo/Pss89m5MiR+cMf/rBSXtSw5ZZb5pFHHsmdd96ZZ555JmeccUYefvjhejXDhg3LiBEjcskll+TZZ5/No48+mksvvTTJR7eK7LHHHjnooIMyYcKEvPjii/nzn/+c8ePHJ0l+9KMfZeLEiTnnnHPyzDPP5Nprr81ll11Wr/f/+I//yGWXXZZp06blkUceyXHHHbfEX78/TceOHfPOO+9k4sSJeeONN1Y4AAQA+CQ9e/ZMTU1NevfunbvuuisvvfRSHnjggZx22mnlN88mH73J9rrrriuHda1bt06XLl1y4403LneAd9hhh6Vt27bp3bt3Jk+enBdeeCG///3vM2XKlCQfzZ0eeeSR/PrXv86zzz6bM888M48//nh5+wcffLD88oiZM2fmD3/4Q15//fV06dIlyUfzpr///e+ZMWNG3njjjaXe+fDvGjhwYK6++upcc801eeaZZ3LmmWfmiSeeqFdz1llnZfjw4bnkkkvyzDPP5LHHHss111yTkSNHJkmmTZuWoUOH5qqrrspuu+2WkSNHZuDAgXnhhRdWer/AJ2joh/ABrKg999yz9IMf/KB03HHHlaqqqkobbLBB6Sc/+Un5pRbXX399qWPHjqXKyspSTU1N6bbbblvqyySef/75UpLSBRdcsMQxspQXOpRKpdIvfvGL0he/+MXSOuusU9pqq61Kv/71r5e53Yq8xOL9998vfe973yu1bNmy1KpVq9Lxxx9fOvXUU+s9YLhUKpXGjBlT2nrrrUvrrLNOqV27dqUTTjihvO5///d/S3379i1tuOGGpWbNmpW23Xbb0u23315e/9///d+lbbbZprTOOuuUNt1009KFF15Yb9+vvPJKad999y21aNGitOWWW5buuOOOpb7E4uPn89Zbb5WSlO65557y2HHHHVfacMMNS0lKZ5555qeeOwDAx+25556lgQMH1hs78MADS3369CmVSqVSXV1d6YQTTii1b9++tM4665Q6dOhQOuKII0ozZ84s199yyy2lJKXRo0eXxwYOHFhKUnr66aeXu5eXXnqpdNBBB5WqqqpK6667bql79+7lF6GVSqXS0KFDS9XV1aWWLVuWBg0aVBowYED5JRZPPvlkqVevXqWNNtqoVFlZWdpqq61Kl156aXnb2bNnl/7zP/+ztN566y0xn1qaZb3E4q233irXTJs2rZSk9OKLL5bHzj333FKbNm1K6623XqlPnz6lk08+eYk55nXXXVfq2rVrqWnTpqUNNtigtMcee5T+8Ic/lN57773SNttsUzr22GPr1X/9618v7brrrqUPP/xwub9L4N9TUSr9y037AAW31157pWvXrhk1atS/tZ+//OUv2WefffLyyy+nurp65TQHAAAAK5mXWABrnfnz5+f111/PsGHDcvDBBwvvAAAAKDTPwAPWOr/73e+y2WabZc6cObngggtWyzGPO+64rLfeektdjjvuuNXSAwAA/+e8885b5vxsv/32W+v7AYrFLbQAq8Hs2bNTV1e31HVVVVXZeOONV3NHAABrtzfffHOZb5ht3rx5Ntlkk7W6H6BYBHgAAAAAUGBuoQUAAACAAhPgAQAAAECBCfAAAAAAoMAEeAAAAABQYAI8AAAAACgwAR4AAAAAFJgADwAAAAAK7P8BQsK1gQXwek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500" y="2174509"/>
            <a:ext cx="8730657" cy="455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969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33820" y="1033818"/>
            <a:ext cx="6858002" cy="4790365"/>
          </a:xfrm>
          <a:solidFill>
            <a:srgbClr val="3B3B3B"/>
          </a:solidFill>
        </p:spPr>
        <p:txBody>
          <a:bodyPr vert="vert270" anchor="t" anchorCtr="0"/>
          <a:lstStyle/>
          <a:p>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215012" y="2257200"/>
            <a:ext cx="4244454" cy="1384995"/>
          </a:xfrm>
          <a:prstGeom prst="rect">
            <a:avLst/>
          </a:prstGeom>
          <a:noFill/>
        </p:spPr>
        <p:txBody>
          <a:bodyPr wrap="square" rtlCol="0">
            <a:spAutoFit/>
          </a:bodyPr>
          <a:lstStyle/>
          <a:p>
            <a:pPr marL="177800" indent="-177800" algn="just">
              <a:buFont typeface="Arial" pitchFamily="34" charset="0"/>
              <a:buChar char="•"/>
            </a:pPr>
            <a:r>
              <a:rPr lang="tr-TR" sz="2800" dirty="0" err="1" smtClean="0">
                <a:solidFill>
                  <a:schemeClr val="bg1">
                    <a:lumMod val="95000"/>
                  </a:schemeClr>
                </a:solidFill>
                <a:latin typeface="Angsana New" pitchFamily="18" charset="-34"/>
                <a:cs typeface="Angsana New" pitchFamily="18" charset="-34"/>
              </a:rPr>
              <a:t>In</a:t>
            </a:r>
            <a:r>
              <a:rPr lang="tr-TR" sz="2800" dirty="0" smtClean="0">
                <a:solidFill>
                  <a:schemeClr val="bg1">
                    <a:lumMod val="95000"/>
                  </a:schemeClr>
                </a:solidFill>
                <a:latin typeface="Angsana New" pitchFamily="18" charset="-34"/>
                <a:cs typeface="Angsana New" pitchFamily="18" charset="-34"/>
              </a:rPr>
              <a:t> </a:t>
            </a:r>
            <a:r>
              <a:rPr lang="tr-TR" sz="2800" dirty="0" err="1" smtClean="0">
                <a:solidFill>
                  <a:schemeClr val="bg1">
                    <a:lumMod val="95000"/>
                  </a:schemeClr>
                </a:solidFill>
                <a:latin typeface="Angsana New" pitchFamily="18" charset="-34"/>
                <a:cs typeface="Angsana New" pitchFamily="18" charset="-34"/>
              </a:rPr>
              <a:t>this</a:t>
            </a:r>
            <a:r>
              <a:rPr lang="tr-TR" sz="2800" dirty="0" smtClean="0">
                <a:solidFill>
                  <a:schemeClr val="bg1">
                    <a:lumMod val="95000"/>
                  </a:schemeClr>
                </a:solidFill>
                <a:latin typeface="Angsana New" pitchFamily="18" charset="-34"/>
                <a:cs typeface="Angsana New" pitchFamily="18" charset="-34"/>
              </a:rPr>
              <a:t> here, </a:t>
            </a:r>
            <a:r>
              <a:rPr lang="tr-TR" sz="2800" dirty="0">
                <a:solidFill>
                  <a:schemeClr val="bg1">
                    <a:lumMod val="95000"/>
                  </a:schemeClr>
                </a:solidFill>
                <a:latin typeface="Angsana New" pitchFamily="18" charset="-34"/>
                <a:cs typeface="Angsana New" pitchFamily="18" charset="-34"/>
              </a:rPr>
              <a:t>w</a:t>
            </a:r>
            <a:r>
              <a:rPr lang="en-US" sz="2800" dirty="0" smtClean="0">
                <a:solidFill>
                  <a:schemeClr val="bg1">
                    <a:lumMod val="95000"/>
                  </a:schemeClr>
                </a:solidFill>
                <a:latin typeface="Angsana New" pitchFamily="18" charset="-34"/>
                <a:cs typeface="Angsana New" pitchFamily="18" charset="-34"/>
              </a:rPr>
              <a:t>e </a:t>
            </a:r>
            <a:r>
              <a:rPr lang="tr-TR" sz="2800" dirty="0" smtClean="0">
                <a:solidFill>
                  <a:schemeClr val="bg1">
                    <a:lumMod val="95000"/>
                  </a:schemeClr>
                </a:solidFill>
                <a:latin typeface="Angsana New" pitchFamily="18" charset="-34"/>
                <a:cs typeface="Angsana New" pitchFamily="18" charset="-34"/>
              </a:rPr>
              <a:t>is</a:t>
            </a:r>
            <a:r>
              <a:rPr lang="en-US" sz="2800" dirty="0" smtClean="0">
                <a:solidFill>
                  <a:schemeClr val="bg1">
                    <a:lumMod val="95000"/>
                  </a:schemeClr>
                </a:solidFill>
                <a:latin typeface="Angsana New" pitchFamily="18" charset="-34"/>
                <a:cs typeface="Angsana New" pitchFamily="18" charset="-34"/>
              </a:rPr>
              <a:t> s</a:t>
            </a:r>
            <a:r>
              <a:rPr lang="tr-TR" sz="2800" dirty="0" err="1" smtClean="0">
                <a:solidFill>
                  <a:schemeClr val="bg1">
                    <a:lumMod val="95000"/>
                  </a:schemeClr>
                </a:solidFill>
                <a:latin typeface="Angsana New" pitchFamily="18" charset="-34"/>
                <a:cs typeface="Angsana New" pitchFamily="18" charset="-34"/>
              </a:rPr>
              <a:t>een</a:t>
            </a:r>
            <a:r>
              <a:rPr lang="tr-TR" sz="2800" dirty="0" smtClean="0">
                <a:solidFill>
                  <a:schemeClr val="bg1">
                    <a:lumMod val="95000"/>
                  </a:schemeClr>
                </a:solidFill>
                <a:latin typeface="Angsana New" pitchFamily="18" charset="-34"/>
                <a:cs typeface="Angsana New" pitchFamily="18" charset="-34"/>
              </a:rPr>
              <a:t> </a:t>
            </a:r>
            <a:r>
              <a:rPr lang="en-US" sz="2800" dirty="0" smtClean="0">
                <a:solidFill>
                  <a:schemeClr val="bg1">
                    <a:lumMod val="95000"/>
                  </a:schemeClr>
                </a:solidFill>
                <a:latin typeface="Angsana New" pitchFamily="18" charset="-34"/>
                <a:cs typeface="Angsana New" pitchFamily="18" charset="-34"/>
              </a:rPr>
              <a:t>that </a:t>
            </a:r>
            <a:r>
              <a:rPr lang="en-US" sz="2800" dirty="0">
                <a:solidFill>
                  <a:schemeClr val="bg1">
                    <a:lumMod val="95000"/>
                  </a:schemeClr>
                </a:solidFill>
                <a:latin typeface="Angsana New" pitchFamily="18" charset="-34"/>
                <a:cs typeface="Angsana New" pitchFamily="18" charset="-34"/>
              </a:rPr>
              <a:t>most of the customers belong in the age range of </a:t>
            </a:r>
            <a:r>
              <a:rPr lang="tr-TR" sz="2800" dirty="0" smtClean="0">
                <a:solidFill>
                  <a:schemeClr val="bg1">
                    <a:lumMod val="95000"/>
                  </a:schemeClr>
                </a:solidFill>
                <a:latin typeface="Angsana New" pitchFamily="18" charset="-34"/>
                <a:cs typeface="Angsana New" pitchFamily="18" charset="-34"/>
              </a:rPr>
              <a:t> </a:t>
            </a:r>
            <a:r>
              <a:rPr lang="en-US" sz="2800" dirty="0" smtClean="0">
                <a:solidFill>
                  <a:schemeClr val="bg1">
                    <a:lumMod val="95000"/>
                  </a:schemeClr>
                </a:solidFill>
                <a:latin typeface="Angsana New" pitchFamily="18" charset="-34"/>
                <a:cs typeface="Angsana New" pitchFamily="18" charset="-34"/>
              </a:rPr>
              <a:t>20-60</a:t>
            </a:r>
            <a:r>
              <a:rPr lang="en-US" sz="2800" dirty="0">
                <a:solidFill>
                  <a:schemeClr val="bg1">
                    <a:lumMod val="95000"/>
                  </a:schemeClr>
                </a:solidFill>
                <a:latin typeface="Angsana New" pitchFamily="18" charset="-34"/>
                <a:cs typeface="Angsana New" pitchFamily="18" charset="-34"/>
              </a:rPr>
              <a:t>.</a:t>
            </a:r>
            <a:endParaRPr lang="tr-TR" sz="2800" dirty="0">
              <a:solidFill>
                <a:schemeClr val="bg1">
                  <a:lumMod val="95000"/>
                </a:schemeClr>
              </a:solidFill>
              <a:latin typeface="Angsana New" pitchFamily="18" charset="-34"/>
              <a:cs typeface="Angsana New" pitchFamily="18" charset="-34"/>
            </a:endParaRPr>
          </a:p>
        </p:txBody>
      </p:sp>
      <p:pic>
        <p:nvPicPr>
          <p:cNvPr id="8"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402" y="760270"/>
            <a:ext cx="7185986" cy="547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924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2666998" y="-2667000"/>
            <a:ext cx="6858002" cy="12192001"/>
          </a:xfrm>
          <a:solidFill>
            <a:srgbClr val="3B3B3B"/>
          </a:solidFill>
        </p:spPr>
        <p:txBody>
          <a:bodyPr vert="vert270" anchor="t" anchorCtr="0"/>
          <a:lstStyle/>
          <a:p>
            <a:r>
              <a:rPr lang="en-US" dirty="0" smtClean="0"/>
              <a:t/>
            </a:r>
            <a:br>
              <a:rPr lang="en-US" dirty="0" smtClean="0"/>
            </a:br>
            <a:r>
              <a:rPr lang="en-US" dirty="0" smtClean="0"/>
              <a:t/>
            </a:r>
            <a:br>
              <a:rPr lang="en-US" dirty="0" smtClean="0"/>
            </a:br>
            <a:r>
              <a:rPr lang="en-US" dirty="0" smtClean="0"/>
              <a:t/>
            </a:r>
            <a:br>
              <a:rPr lang="en-US" dirty="0" smtClean="0"/>
            </a:br>
            <a:endParaRPr lang="en-US" b="1" dirty="0">
              <a:solidFill>
                <a:srgbClr val="FF6600"/>
              </a:solidFill>
              <a:latin typeface="Angsana New" pitchFamily="18" charset="-34"/>
              <a:cs typeface="Angsana New" pitchFamily="18" charset="-34"/>
            </a:endParaRPr>
          </a:p>
        </p:txBody>
      </p:sp>
      <p:pic>
        <p:nvPicPr>
          <p:cNvPr id="4"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graphicFrame>
        <p:nvGraphicFramePr>
          <p:cNvPr id="6" name="Tablo 5"/>
          <p:cNvGraphicFramePr>
            <a:graphicFrameLocks noGrp="1"/>
          </p:cNvGraphicFramePr>
          <p:nvPr>
            <p:extLst>
              <p:ext uri="{D42A27DB-BD31-4B8C-83A1-F6EECF244321}">
                <p14:modId xmlns:p14="http://schemas.microsoft.com/office/powerpoint/2010/main" val="2297322869"/>
              </p:ext>
            </p:extLst>
          </p:nvPr>
        </p:nvGraphicFramePr>
        <p:xfrm>
          <a:off x="1499736" y="1060858"/>
          <a:ext cx="8667846" cy="3824583"/>
        </p:xfrm>
        <a:graphic>
          <a:graphicData uri="http://schemas.openxmlformats.org/drawingml/2006/table">
            <a:tbl>
              <a:tblPr firstRow="1" bandRow="1">
                <a:tableStyleId>{5C22544A-7EE6-4342-B048-85BDC9FD1C3A}</a:tableStyleId>
              </a:tblPr>
              <a:tblGrid>
                <a:gridCol w="2690127"/>
                <a:gridCol w="5977719"/>
              </a:tblGrid>
              <a:tr h="546369">
                <a:tc>
                  <a:txBody>
                    <a:bodyPr/>
                    <a:lstStyle/>
                    <a:p>
                      <a:r>
                        <a:rPr lang="tr-TR" sz="2800" b="1" dirty="0" smtClean="0">
                          <a:ln>
                            <a:noFill/>
                          </a:ln>
                          <a:solidFill>
                            <a:schemeClr val="bg1"/>
                          </a:solidFill>
                          <a:latin typeface="Angsana New" pitchFamily="18" charset="-34"/>
                          <a:cs typeface="Angsana New" pitchFamily="18" charset="-34"/>
                        </a:rPr>
                        <a:t>Project</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en-US" sz="2800" b="0" kern="1200" dirty="0" smtClean="0">
                          <a:solidFill>
                            <a:schemeClr val="lt1"/>
                          </a:solidFill>
                          <a:effectLst/>
                          <a:latin typeface="Angsana New" pitchFamily="18" charset="-34"/>
                          <a:ea typeface="+mn-ea"/>
                          <a:cs typeface="Angsana New" pitchFamily="18" charset="-34"/>
                        </a:rPr>
                        <a:t>Customer Segmentation</a:t>
                      </a:r>
                      <a:endParaRPr lang="en-US" sz="2800" b="0" dirty="0">
                        <a:ln>
                          <a:solidFill>
                            <a:schemeClr val="bg1"/>
                          </a:solidFill>
                        </a:ln>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tr-TR" sz="2800" b="1" dirty="0" err="1" smtClean="0">
                          <a:ln>
                            <a:noFill/>
                          </a:ln>
                          <a:solidFill>
                            <a:schemeClr val="bg1"/>
                          </a:solidFill>
                          <a:latin typeface="Angsana New" pitchFamily="18" charset="-34"/>
                          <a:cs typeface="Angsana New" pitchFamily="18" charset="-34"/>
                        </a:rPr>
                        <a:t>Submitted</a:t>
                      </a:r>
                      <a:r>
                        <a:rPr lang="tr-TR" sz="2800" b="1" dirty="0" smtClean="0">
                          <a:ln>
                            <a:noFill/>
                          </a:ln>
                          <a:solidFill>
                            <a:schemeClr val="bg1"/>
                          </a:solidFill>
                          <a:latin typeface="Angsana New" pitchFamily="18" charset="-34"/>
                          <a:cs typeface="Angsana New" pitchFamily="18" charset="-34"/>
                        </a:rPr>
                        <a:t> By</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tr-TR" sz="2800" b="0" dirty="0" smtClean="0">
                          <a:ln>
                            <a:noFill/>
                          </a:ln>
                          <a:solidFill>
                            <a:schemeClr val="bg1"/>
                          </a:solidFill>
                          <a:latin typeface="Angsana New" pitchFamily="18" charset="-34"/>
                          <a:cs typeface="Angsana New" pitchFamily="18" charset="-34"/>
                        </a:rPr>
                        <a:t>Ece Yavuzyılmaz</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tr-TR" sz="2800" b="1" dirty="0" err="1" smtClean="0">
                          <a:ln>
                            <a:noFill/>
                          </a:ln>
                          <a:solidFill>
                            <a:schemeClr val="bg1"/>
                          </a:solidFill>
                          <a:latin typeface="Angsana New" pitchFamily="18" charset="-34"/>
                          <a:cs typeface="Angsana New" pitchFamily="18" charset="-34"/>
                        </a:rPr>
                        <a:t>Email</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tr-TR" sz="2800" b="0" dirty="0" smtClean="0">
                          <a:ln>
                            <a:noFill/>
                          </a:ln>
                          <a:solidFill>
                            <a:schemeClr val="bg1"/>
                          </a:solidFill>
                          <a:latin typeface="Angsana New" pitchFamily="18" charset="-34"/>
                          <a:cs typeface="Angsana New" pitchFamily="18" charset="-34"/>
                        </a:rPr>
                        <a:t>eceyavuzyilmaz@gmail.com</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tr-TR" sz="2800" b="1" dirty="0" smtClean="0">
                          <a:ln>
                            <a:noFill/>
                          </a:ln>
                          <a:solidFill>
                            <a:schemeClr val="bg1"/>
                          </a:solidFill>
                          <a:latin typeface="Angsana New" pitchFamily="18" charset="-34"/>
                          <a:cs typeface="Angsana New" pitchFamily="18" charset="-34"/>
                        </a:rPr>
                        <a:t>Country</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tr-TR" sz="2800" b="0" dirty="0" err="1" smtClean="0">
                          <a:ln>
                            <a:noFill/>
                          </a:ln>
                          <a:solidFill>
                            <a:schemeClr val="bg1"/>
                          </a:solidFill>
                          <a:latin typeface="Angsana New" pitchFamily="18" charset="-34"/>
                          <a:cs typeface="Angsana New" pitchFamily="18" charset="-34"/>
                        </a:rPr>
                        <a:t>Turkey</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en-US" sz="2800" b="1" kern="1200" dirty="0" smtClean="0">
                          <a:ln>
                            <a:noFill/>
                          </a:ln>
                          <a:solidFill>
                            <a:schemeClr val="bg1"/>
                          </a:solidFill>
                          <a:effectLst/>
                          <a:latin typeface="Angsana New" pitchFamily="18" charset="-34"/>
                          <a:ea typeface="+mn-ea"/>
                          <a:cs typeface="Angsana New" pitchFamily="18" charset="-34"/>
                        </a:rPr>
                        <a:t>Specialization</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en-US" sz="2800" b="0" dirty="0" smtClean="0">
                          <a:ln>
                            <a:noFill/>
                          </a:ln>
                          <a:solidFill>
                            <a:schemeClr val="bg1"/>
                          </a:solidFill>
                          <a:latin typeface="Angsana New" pitchFamily="18" charset="-34"/>
                          <a:cs typeface="Angsana New" pitchFamily="18" charset="-34"/>
                        </a:rPr>
                        <a:t>Data Analyst</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en-US" sz="2800" b="1" kern="1200" dirty="0" smtClean="0">
                          <a:ln>
                            <a:noFill/>
                          </a:ln>
                          <a:solidFill>
                            <a:schemeClr val="bg1"/>
                          </a:solidFill>
                          <a:effectLst/>
                          <a:latin typeface="Angsana New" pitchFamily="18" charset="-34"/>
                          <a:ea typeface="+mn-ea"/>
                          <a:cs typeface="Angsana New" pitchFamily="18" charset="-34"/>
                        </a:rPr>
                        <a:t>Internship Batch</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en-US" sz="2800" b="0" dirty="0" smtClean="0">
                          <a:ln>
                            <a:noFill/>
                          </a:ln>
                          <a:solidFill>
                            <a:schemeClr val="bg1"/>
                          </a:solidFill>
                          <a:latin typeface="Angsana New" pitchFamily="18" charset="-34"/>
                          <a:cs typeface="Angsana New" pitchFamily="18" charset="-34"/>
                        </a:rPr>
                        <a:t>LISUM21</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r>
                        <a:rPr lang="tr-TR" sz="2800" b="1" dirty="0" smtClean="0">
                          <a:ln>
                            <a:noFill/>
                          </a:ln>
                          <a:solidFill>
                            <a:schemeClr val="bg1"/>
                          </a:solidFill>
                          <a:latin typeface="Angsana New" pitchFamily="18" charset="-34"/>
                          <a:cs typeface="Angsana New" pitchFamily="18" charset="-34"/>
                        </a:rPr>
                        <a:t>Data</a:t>
                      </a:r>
                      <a:endParaRPr lang="en-US" sz="2800" b="1"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r>
                        <a:rPr lang="tr-TR" sz="2800" b="0" dirty="0" smtClean="0">
                          <a:ln>
                            <a:noFill/>
                          </a:ln>
                          <a:solidFill>
                            <a:schemeClr val="bg1"/>
                          </a:solidFill>
                          <a:latin typeface="Angsana New" pitchFamily="18" charset="-34"/>
                          <a:cs typeface="Angsana New" pitchFamily="18" charset="-34"/>
                        </a:rPr>
                        <a:t>16</a:t>
                      </a:r>
                      <a:r>
                        <a:rPr lang="tr-TR" sz="2800" b="0" baseline="0" dirty="0" smtClean="0">
                          <a:ln>
                            <a:noFill/>
                          </a:ln>
                          <a:solidFill>
                            <a:schemeClr val="bg1"/>
                          </a:solidFill>
                          <a:latin typeface="Angsana New" pitchFamily="18" charset="-34"/>
                          <a:cs typeface="Angsana New" pitchFamily="18" charset="-34"/>
                        </a:rPr>
                        <a:t> </a:t>
                      </a:r>
                      <a:r>
                        <a:rPr lang="tr-TR" sz="2800" b="0" baseline="0" dirty="0" err="1" smtClean="0">
                          <a:ln>
                            <a:noFill/>
                          </a:ln>
                          <a:solidFill>
                            <a:schemeClr val="bg1"/>
                          </a:solidFill>
                          <a:latin typeface="Angsana New" pitchFamily="18" charset="-34"/>
                          <a:cs typeface="Angsana New" pitchFamily="18" charset="-34"/>
                        </a:rPr>
                        <a:t>July</a:t>
                      </a:r>
                      <a:r>
                        <a:rPr lang="tr-TR" sz="2800" b="0" baseline="0" dirty="0" smtClean="0">
                          <a:ln>
                            <a:noFill/>
                          </a:ln>
                          <a:solidFill>
                            <a:schemeClr val="bg1"/>
                          </a:solidFill>
                          <a:latin typeface="Angsana New" pitchFamily="18" charset="-34"/>
                          <a:cs typeface="Angsana New" pitchFamily="18" charset="-34"/>
                        </a:rPr>
                        <a:t> 2023</a:t>
                      </a:r>
                      <a:endParaRPr lang="en-US" sz="2800" b="0" dirty="0">
                        <a:ln>
                          <a:noFill/>
                        </a:ln>
                        <a:solidFill>
                          <a:schemeClr val="bg1"/>
                        </a:solidFill>
                        <a:latin typeface="Angsana New" pitchFamily="18" charset="-34"/>
                        <a:cs typeface="Angsana New" pitchFamily="18" charset="-34"/>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bl>
          </a:graphicData>
        </a:graphic>
      </p:graphicFrame>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33820" y="1033818"/>
            <a:ext cx="6858002" cy="4790365"/>
          </a:xfrm>
          <a:solidFill>
            <a:srgbClr val="3B3B3B"/>
          </a:solidFill>
        </p:spPr>
        <p:txBody>
          <a:bodyPr vert="vert270" anchor="t" anchorCtr="0"/>
          <a:lstStyle/>
          <a:p>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215012" y="2257200"/>
            <a:ext cx="4244454" cy="1384995"/>
          </a:xfrm>
          <a:prstGeom prst="rect">
            <a:avLst/>
          </a:prstGeom>
          <a:noFill/>
        </p:spPr>
        <p:txBody>
          <a:bodyPr wrap="square" rtlCol="0">
            <a:spAutoFit/>
          </a:bodyPr>
          <a:lstStyle/>
          <a:p>
            <a:pPr marL="177800" indent="-177800" algn="just">
              <a:buFont typeface="Arial" pitchFamily="34" charset="0"/>
              <a:buChar char="•"/>
            </a:pPr>
            <a:r>
              <a:rPr lang="en-US" sz="2800" dirty="0">
                <a:solidFill>
                  <a:schemeClr val="bg1">
                    <a:lumMod val="95000"/>
                  </a:schemeClr>
                </a:solidFill>
                <a:latin typeface="Angsana New" pitchFamily="18" charset="-34"/>
                <a:cs typeface="Angsana New" pitchFamily="18" charset="-34"/>
              </a:rPr>
              <a:t>This chart shows the sex distribution of customers. </a:t>
            </a:r>
            <a:r>
              <a:rPr lang="en-US" sz="2800" dirty="0" smtClean="0">
                <a:solidFill>
                  <a:schemeClr val="bg1">
                    <a:lumMod val="95000"/>
                  </a:schemeClr>
                </a:solidFill>
                <a:latin typeface="Angsana New" pitchFamily="18" charset="-34"/>
                <a:cs typeface="Angsana New" pitchFamily="18" charset="-34"/>
              </a:rPr>
              <a:t>431</a:t>
            </a:r>
            <a:r>
              <a:rPr lang="tr-TR" sz="2800" dirty="0" smtClean="0">
                <a:solidFill>
                  <a:schemeClr val="bg1">
                    <a:lumMod val="95000"/>
                  </a:schemeClr>
                </a:solidFill>
                <a:latin typeface="Angsana New" pitchFamily="18" charset="-34"/>
                <a:cs typeface="Angsana New" pitchFamily="18" charset="-34"/>
              </a:rPr>
              <a:t>.</a:t>
            </a:r>
            <a:r>
              <a:rPr lang="en-US" sz="2800" dirty="0" smtClean="0">
                <a:solidFill>
                  <a:schemeClr val="bg1">
                    <a:lumMod val="95000"/>
                  </a:schemeClr>
                </a:solidFill>
                <a:latin typeface="Angsana New" pitchFamily="18" charset="-34"/>
                <a:cs typeface="Angsana New" pitchFamily="18" charset="-34"/>
              </a:rPr>
              <a:t>803 </a:t>
            </a:r>
            <a:r>
              <a:rPr lang="en-US" sz="2800" dirty="0">
                <a:solidFill>
                  <a:schemeClr val="bg1">
                    <a:lumMod val="95000"/>
                  </a:schemeClr>
                </a:solidFill>
                <a:latin typeface="Angsana New" pitchFamily="18" charset="-34"/>
                <a:cs typeface="Angsana New" pitchFamily="18" charset="-34"/>
              </a:rPr>
              <a:t>of the customers are female, and </a:t>
            </a:r>
            <a:r>
              <a:rPr lang="en-US" sz="2800" dirty="0" smtClean="0">
                <a:solidFill>
                  <a:schemeClr val="bg1">
                    <a:lumMod val="95000"/>
                  </a:schemeClr>
                </a:solidFill>
                <a:latin typeface="Angsana New" pitchFamily="18" charset="-34"/>
                <a:cs typeface="Angsana New" pitchFamily="18" charset="-34"/>
              </a:rPr>
              <a:t>568</a:t>
            </a:r>
            <a:r>
              <a:rPr lang="tr-TR" sz="2800" dirty="0" smtClean="0">
                <a:solidFill>
                  <a:schemeClr val="bg1">
                    <a:lumMod val="95000"/>
                  </a:schemeClr>
                </a:solidFill>
                <a:latin typeface="Angsana New" pitchFamily="18" charset="-34"/>
                <a:cs typeface="Angsana New" pitchFamily="18" charset="-34"/>
              </a:rPr>
              <a:t>.</a:t>
            </a:r>
            <a:r>
              <a:rPr lang="en-US" sz="2800" dirty="0" smtClean="0">
                <a:solidFill>
                  <a:schemeClr val="bg1">
                    <a:lumMod val="95000"/>
                  </a:schemeClr>
                </a:solidFill>
                <a:latin typeface="Angsana New" pitchFamily="18" charset="-34"/>
                <a:cs typeface="Angsana New" pitchFamily="18" charset="-34"/>
              </a:rPr>
              <a:t>1</a:t>
            </a:r>
            <a:r>
              <a:rPr lang="tr-TR" sz="2800" dirty="0" smtClean="0">
                <a:solidFill>
                  <a:schemeClr val="bg1">
                    <a:lumMod val="95000"/>
                  </a:schemeClr>
                </a:solidFill>
                <a:latin typeface="Angsana New" pitchFamily="18" charset="-34"/>
                <a:cs typeface="Angsana New" pitchFamily="18" charset="-34"/>
              </a:rPr>
              <a:t>9</a:t>
            </a:r>
            <a:r>
              <a:rPr lang="en-US" sz="2800" dirty="0" smtClean="0">
                <a:solidFill>
                  <a:schemeClr val="bg1">
                    <a:lumMod val="95000"/>
                  </a:schemeClr>
                </a:solidFill>
                <a:latin typeface="Angsana New" pitchFamily="18" charset="-34"/>
                <a:cs typeface="Angsana New" pitchFamily="18" charset="-34"/>
              </a:rPr>
              <a:t>7 </a:t>
            </a:r>
            <a:r>
              <a:rPr lang="en-US" sz="2800" dirty="0">
                <a:solidFill>
                  <a:schemeClr val="bg1">
                    <a:lumMod val="95000"/>
                  </a:schemeClr>
                </a:solidFill>
                <a:latin typeface="Angsana New" pitchFamily="18" charset="-34"/>
                <a:cs typeface="Angsana New" pitchFamily="18" charset="-34"/>
              </a:rPr>
              <a:t>are male.</a:t>
            </a:r>
            <a:endParaRPr lang="tr-TR" sz="2800" dirty="0">
              <a:solidFill>
                <a:schemeClr val="bg1">
                  <a:lumMod val="95000"/>
                </a:schemeClr>
              </a:solidFill>
              <a:latin typeface="Angsana New" pitchFamily="18" charset="-34"/>
              <a:cs typeface="Angsana New" pitchFamily="18" charset="-34"/>
            </a:endParaRPr>
          </a:p>
        </p:txBody>
      </p:sp>
      <p:pic>
        <p:nvPicPr>
          <p:cNvPr id="8"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AutoShape 2" descr="data:image/png;base64,iVBORw0KGgoAAAANSUhEUgAAAlUAAAHHCAYAAACWQK1nAAAAOXRFWHRTb2Z0d2FyZQBNYXRwbG90bGliIHZlcnNpb24zLjcuMSwgaHR0cHM6Ly9tYXRwbG90bGliLm9yZy/bCgiHAAAACXBIWXMAAA9hAAAPYQGoP6dpAABFlElEQVR4nO3deVhV9d7//xegDKIbRyAnIC0FZ7GQ1ExDydBjt3o7HG9DHCoPjpSVZY517NhxKqfKBE/lcbobNUHCqZRMQe7U1LQ09CigqWwhBYX1+6Mv++cOVLBlW+T5uK51XfL5vNdnvfdC49Xaay+cDMMwBAAAgD/E2dENAAAA3A0IVQAAACYgVAEAAJiAUAUAAGACQhUAAIAJCFUAAAAmIFQBAACYgFAFAABgAkIVAACACQhVwB1i2rRpcnJy+lOO9cgjj+iRRx6xfb1161Y5OTlp3bp1f8rxhw4dKn9//z/lWLcqJydHI0aMkK+vr5ycnDR+/HhHtwTgDkeoAm6DuLg4OTk52TZ3d3fVrVtX4eHhevPNN3Xx4kVTjnPq1ClNmzZNaWlppqxnpju5t9L4+9//rri4OI0aNUrvv/++hgwZcsP6goICxcbG6pFHHlHNmjXl5uYmf39/RUVFac+ePbelx/J+joscP35cTk5O2rp1qynrff311+rRo4fq1asnd3d3NWzYUL169dLKlStNWR+4nkqObgC4m82YMUMBAQG6cuWKMjIytHXrVo0fP15z587VZ599ppYtW9pqJ0+erBdffLFM6586dUrTp0+Xv7+/WrduXer9Nm3aVKbj3Iob9fbuu++qsLDwtvfwR2zevFnt27fX1KlTb1p76dIl9enTR/Hx8Xr44Yf10ksvqWbNmjp+/LjWrFmjFStWKD09XfXr1ze1x1v9/t/N1q5dqwEDBqh169YaN26catSooWPHjmn79u1699139de//tXRLeIuRqgCbqMePXqoXbt2tq8nTZqkzZs3q2fPnvrLX/6igwcPysPDQ5JUqVIlVap0e/9J/vrrr6pSpYpcXV1v63FupnLlyg49fmlkZWUpKCioVLUTJ05UfHy85s2bV+xtwqlTp2revHm3ocPy7+rVq6aH62nTpikoKEjffPNNsb/nWVlZph4LKMYAYLrY2FhDkrF79+4S5//+978bkox33nnHNjZ16lTj9/8kN23aZHTo0MHw8vIyPD09jfvvv9+YNGmSYRiGsWXLFkNSsS02NtYwDMPo3Lmz0axZM2PPnj1Gp06dDA8PD2PcuHG2uc6dO9uOU7TWqlWrjEmTJhk+Pj5GlSpVjF69ehnp6el2Pfn5+RmRkZHFXtO1a96st8jISMPPz89u/5ycHCMmJsaoX7++4erqatx///3GG2+8YRQWFtrVSTKio6ONjz/+2GjWrJnh6upqBAUFGRs3bizxXP9eZmamMWzYMMPb29twc3MzWrZsacTFxRU7F7/fjh07VuJ6J06cMCpVqmR069atVMcv6bUbhvnff8MwjDVr1hht27Y13N3djVq1ahmDBw82Tp48WawfT09P4+effzYiIiIMT09Po27dusbChQsNwzCM7777zujSpYtRpUoVo2HDhsaHH35YrPfz588b48aNs33vGjVqZLz++utGQUGBrebYsWOGJOONN94w5s2bZ9x7772Gs7OzsXfvXtvcli1bbPWnT582hg4datSrV89wdXU1fH19jb/85S/X/T4UcXNzM4YOHXrDmiIFBQXGvHnzjKCgIMPNzc3w9vY2nnrqKePcuXO2milTphhOTk7Gl19+abfvyJEjjcqVKxtpaWmlOhYqBq5UAQ4wZMgQvfTSS9q0aZNGjhxZYs2BAwfUs2dPtWzZUjNmzJCbm5uOHj2qHTt2SJICAwM1Y8YMTZkyRU899ZQ6deokSXrooYdsa/zyyy/q0aOHBg4cqP/5n/+Rj4/PDft67bXX5OTkpBdeeEFZWVmaP3++wsLClJaWZruiVhql6e1ahmHoL3/5i7Zs2aLhw4erdevWSkhI0MSJE/Wf//yn2JWer7/+Wh999JH+9re/qVq1anrzzTfVt29fpaenq1atWtft69KlS3rkkUd09OhRjR49WgEBAVq7dq2GDh2qCxcuaNy4cQoMDNT777+vCRMmqH79+nr22WclSXXq1ClxzY0bN+rq1as3veeqrP7o9z8uLk5RUVF64IEHNGvWLGVmZmrBggXasWOH9u7dq+rVq9uOVVBQoB49eujhhx/W7Nmz9eGHH2r06NHy9PTUyy+/rMGDB6tPnz5aunSpnnzySYWGhiogIEDSb1c/O3furP/85z96+umn1bBhQ+3cuVOTJk3S6dOnNX/+fLvXFRsbq8uXL+upp56Sm5ubatasWeLVqr59++rAgQMaM2aM/P39lZWVpcTERKWnp9/wQw5+fn5KSkrSyZMnb/p269NPP207T2PHjtWxY8e0cOFC7d27Vzt27FDlypU1efJkff755xo+fLj27dunatWqKSEhQe+++65mzpypVq1a3exbiYrE0akOuBvd7EqVYRiGl5eX0aZNG9vXv79SMW/ePEOScebMmeuusXv37mJXJ4p07tzZkGQsXbq0xLmSrlTVq1fPsFqttvE1a9YYkowFCxbYxkpzpepmvf3+as0nn3xiSDJeffVVu7p+/foZTk5OxtGjR21jkgxXV1e7sf/7v/8zJBlvvfVWsWNda/78+YYk44MPPrCN5efnG6GhoUbVqlXtXrufn58RERFxw/UMwzAmTJhgSDL27t1701rDKP2Vqj/y/c/Pzze8vb2N5s2bG5cuXbKNr1+/3pBkTJkyxa4fScbf//5329j58+cNDw8Pw8nJyVi1apVt/NChQ4YkY+rUqbaxmTNnGp6ensYPP/xg18OLL75ouLi42K50Fl2NslgsRlZW1nVfU9Hx9f+uapXVe++9Z/s70qVLF+OVV14xvvrqK7urZoZhGF999ZUhqdiVt/j4+GLj+/btM1xdXY0RI0YY58+fN+rVq2e0a9fOuHLlSpn7w92NT/8BDlK1atUbfgqw6ErCp59+esv3nbi5uSkqKqrU9U8++aSqVatm+7pfv36655579MUXX9zS8Uvriy++kIuLi8aOHWs3/uyzz8owDG3cuNFuPCwsTI0aNbJ93bJlS1ksFv300083PY6vr68GDRpkG6tcubLGjh2rnJwcbdu2rcy9W61WSbI7b2b4I9//PXv2KCsrS3/729/k7u5uG4+IiFDTpk21YcOGYvuMGDHC7thNmjSRp6en+vfvbxtv0qSJqlevbnee165dq06dOqlGjRo6e/asbQsLC1NBQYG2b99ud5y+ffte96pfEQ8PD7m6umrr1q06f/58mV77sGHDFB8fr0ceeURff/21Zs6cqU6dOum+++7Tzp077fr28vJSt27d7PoODg5W1apVtWXLFltt8+bNNX36dC1btkzh4eE6e/asVqxYcdvvgUT5Q6gCHCQnJ+eGP4gHDBigDh06aMSIEfLx8dHAgQO1Zs2aMv2ArVevXpluSr/vvvvsvnZyclLjxo11/PjxUq9xK37++WfVrVu32PkIDAy0zV+rYcOGxdaoUaPGTX8A//zzz7rvvvvk7Gz/n77rHac0LBaLJJn2mIwif+T7X/Q6mjRpUmyuadOmxV6nu7t7saDj5eWl+vXrF3t2mpeXl915PnLkiOLj41WnTh27LSwsTFLxm8OL3ja8ETc3N/3jH//Qxo0b5ePjY3tbMiMj46b7SlJ4eLgSEhJ04cIFbd++XdHR0fr555/Vs2dPWz9HjhxRdna2vL29i/Wek5NTrO+JEyeqVatW+vbbbzV16tRSf4gBFQsxG3CAkydPKjs7W40bN75ujYeHh7Zv364tW7Zow4YNio+P1+rVq9W1a1dt2rRJLi4uNz1OWe6DKq3rPaC0oKCgVD2Z4XrHMQzjTzn+tZo2bSpJ2rdvX6kea3Cj83ctM77/pXW9tUpzngsLC9WtWzc9//zzJdbef//9dl+X9u/k+PHj1atXL33yySdKSEjQK6+8olmzZmnz5s1q06ZNqdaoUqWKOnXqpE6dOql27dqaPn26Nm7cqMjISBUWFsrb21sffvhhifv+PmT+9NNPOnLkiKTfvtdASbhSBTjA+++/L+m3/6O+EWdnZz366KOaO3euvv/+e7322mvavHmz7a0Js5/AXvRDo4hhGDp69KjdjcE1atTQhQsXiu37+6sfZenNz89Pp06dKna159ChQ7Z5M/j5+enIkSPFrvb8keP06NFDLi4u+uCDD0pVX9rzJ93697/odRw+fLjY3OHDh007n5LUqFEj5eTkKCwsrMStpKuKZVn72Wef1aZNm7R//37l5+drzpw5t7RW0aNNTp8+bVv7l19+UYcOHUrs+9ob0AsLCzV06FBZLBa99NJL+ve//62PPvroll8X7l6EKuBPtnnzZs2cOVMBAQEaPHjwdevOnTtXbKzoSkheXp4kydPTU5JK/CF9K/71r3/ZBZt169bp9OnT6tGjh22sUaNG+uabb5Sfn28bW79+vU6cOGG3Vll6e/zxx1VQUKCFCxfajc+bN09OTk52x/8jHn/8cWVkZGj16tW2satXr+qtt95S1apV1blz5zKv2aBBA40cOVKbNm3SW2+9VWy+sLBQc+bM0cmTJyX9dv6ys7P13Xff2WpOnz6tjz/+2G6/P/L9b9eunby9vbV06VJbrfTbJxUPHjyoiIiIMr/O6+nfv7+Sk5OVkJBQbO7ChQu6evVqmdf89ddfdfnyZbuxRo0aqVq1anavpyRJSUkljhfdF1j0lmj//v1VUFCgmTNnFqu9evWq3TmdO3eudu7cqXfeeUczZ87UQw89pFGjRuns2bNleVmoAHj7D7iNNm7cqEOHDunq1avKzMzU5s2blZiYKD8/P3322Wd2NxH/3owZM7R9+3ZFRETIz89PWVlZWrx4serXr6+OHTtK+u0HTfXq1bV06VJVq1ZNnp6eCgkJKdV9KyWpWbOmOnbsqKioKGVmZmr+/Plq3Lix3WMfRowYoXXr1umxxx5T//799eOPP+qDDz6wu3G8rL316tVLXbp00csvv6zjx4+rVatW2rRpkz799FONHz++2Nq36qmnntLbb7+toUOHKiUlRf7+/lq3bp127Nih+fPn3/LN5nPmzNGPP/6osWPH6qOPPlLPnj1Vo0YNpaena+3atTp06JAGDhwoSRo4cKBeeOEF/dd//ZfGjh2rX3/9VUuWLNH999+v1NRU25p/9Pv/j3/8Q1FRUercubMGDRpke6SCv7+/JkyY8MdP5v8zceJEffbZZ+rZs6eGDh2q4OBg5ebmat++fVq3bp2OHz+u2rVrl2nNH374QY8++qj69++voKAgVapUSR9//LEyMzNt5/F6evfurYCAAPXq1UuNGjVSbm6uvvzyS33++ed64IEH1KtXL0lS586d9fTTT2vWrFlKS0tT9+7dVblyZR05ckRr167VggUL1K9fPx08eFCvvPKKhg4dats3Li5OrVu31t/+9jetWbPm1k4c7k6O/fAhcHcqeqRC0Vb08MJu3boZCxYssPvofpHff6Q+KSnJ6N27t1G3bl3D1dXVqFu3rjFo0KBiH13/9NNPjaCgIKNSpUolPvyzJNd7pMK///1vY9KkSYa3t7fh4eFhREREGD///HOx/efMmWPUq1fPcHNzMzp06GDs2bOn2Jo36q2kxwpcvHjRmDBhglG3bl2jcuXKxn333XfDh3/+3vUe9fB7mZmZRlRUlFG7dm3D1dXVaNGiRYmPfSjtIxWKXL161Vi2bJnRqVMnw8vLy6hcubLh5+dnREVFFXvcwqZNm4zmzZsbrq6uRpMmTYwPPvjA9O+/YRjG6tWrjTZt2hhubm5GzZo1b/jwz9+73t+fks7LxYsXjUmTJhmNGzc2XF1djdq1axsPPfSQ8c9//tPIz883DMP+4Z83c/bsWSM6Otpo2rSp4enpaXh5eRkhISHGmjVrbrrvv//9b2PgwIFGo0aNDA8PD8Pd3d0ICgoyXn755RL/3b3zzjtGcHCw4eHhYVSrVs1o0aKF8fzzzxunTp0yrl69ajzwwANG/fr1jQsXLtjtt2DBAkOSsXr16pv2hIrDyTAccGcnAADAXYZ7qgAAAExAqAIAADABoQoAAMAEhCoAAAATEKoAAABMQKgCAAAwAQ///BMVFhbq1KlTqlatmum/XgQAANwehmHo4sWLqlu3brFfyH4tQtWf6NSpU2rQoIGj2wAAALfgxIkTql+//nXnCVV/oqJfgXHixAlZLBYHdwMAAErDarWqQYMGN/1VVoSqP1HRW34Wi4VQBQBAOXOzW3e4UR0AAMAEhCoAAAATEKoAAHe8adOmycnJyW5r2rSpXU1ycrK6du0qT09PWSwWPfzww7p06ZJt/ocfflDv3r1Vu3ZtWSwWdezYUVu2bLFbY+zYsQoODpabm5tat25dYi9r1qxR69atVaVKFfn5+emNN96wmx86dGixXp2cnNSsWTNzTgbuWIQqAEC50KxZM50+fdq2ff3117a55ORkPfbYY+revbu+/fZb7d69W6NHj7b7+HvPnj119epVbd68WSkpKWrVqpV69uypjIwMu+MMGzZMAwYMKLGHjRs3avDgwXrmmWe0f/9+LV68WPPmzdPChQttNQsWLLDr88SJE6pZs6b++7//2+QzgjuNk2EYhqObqCisVqu8vLyUnZ3NjeoAUAbTpk3TJ598orS0tBLn27dvr27dumnmzJklzp89e1Z16tTR9u3b1alTJ0nSxYsXZbFYlJiYqLCwsFId769//auuXLmitWvX2sbeeustzZ49W+np6SXeyPzJJ5+oT58+OnbsmPz8/MrwqnGnKO3Pb65UAQDKhSNHjqhu3bq69957NXjwYKWnp0uSsrKytGvXLnl7e+uhhx6Sj4+POnfubHclq1atWmrSpIn+9a9/KTc3V1evXtXbb78tb29vBQcHl7qHvLw8ubu72415eHjo5MmT+vnnn0vc57333lNYWBiBqgIgVAEA7nghISGKi4tTfHy8lixZomPHjqlTp066ePGifvrpJ0m/XV0aOXKk4uPj1bZtWz366KM6cuSIpN8+Cv/ll19q7969qlatmtzd3TV37lzFx8erRo0ape4jPDxcH330kZKSklRYWKgffvhBc+bMkSSdPn26WP2pU6e0ceNGjRgxwoSzgDsdz6kCANzxevToYftzy5YtFRISIj8/P61Zs0aBgYGSpKefflpRUVGSpDZt2igpKUnLly/XrFmzZBiGoqOj5e3tra+++koeHh5atmyZevXqpd27d+uee+4pVR8jR47Ujz/+qJ49e+rKlSuyWCwaN26cpk2bVuKvL1mxYoWqV6+uJ5544o+fBNzxuFIFACh3qlevrvvvv19Hjx61BaKgoCC7msDAQNtbhJs3b9b69eu1atUqdejQQW3bttXixYvl4eGhFStWlPq4Tk5O+sc//qGcnBz9/PPPysjI0IMPPihJuvfee+1qDcPQ8uXLNWTIELm6uv6Rl4tyglAFACh3cnJy9OOPP+qee+6Rv7+/6tatq8OHD9vV/PDDD7b7mH799VdJKnY1ydnZWYWFhWU+vouLi+rVqydXV1f9+9//VmhoqOrUqWNXs23bNh09elTDhw8v8/oon3j7DwBwx3vuuefUq1cv+fn56dSpU5o6dapcXFw0aNAgOTk5aeLEiZo6dapatWql1q1ba8WKFTp06JDWrVsnSQoNDVWNGjUUGRmpKVOmyMPDQ++++66OHTumiIgI23GOHj2qnJwcZWRk6NKlS7ZP/wUFBcnV1VVnz57VunXr9Mgjj+jy5cuKjY3V2rVrtW3btmI9v/feewoJCVHz5s3/lHMExyNUAQDueCdPntSgQYP0yy+/qE6dOurYsaO++eYb29Wh8ePH6/Lly5owYYLOnTunVq1aKTExUY0aNZIk1a5dW/Hx8Xr55ZfVtWtXXblyRc2aNdOnn36qVq1a2Y4zYsQIu4DUpk0bSdKxY8fk7+8v6bf7pJ577jkZhqHQ0FBt3brV9hZgkezsbP3v//6vFixYcDtPC+4wPKfqT8RzqgAAKH94ThUAAMCfiLf/AMAk6enpOnv2rKPbACqs2rVrq2HDhg47PqEKAEyQnp6upk0DdenSr45uBaiwPDyq6NChgw4LVoQqADDB2bNndenSrwoZNlWWe/wd3Q5Q4VhPH9eu5dN19uxZQhUA3A0s9/irZsMmjm4DgANwozo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jAoaFq2rRpcnJystuaNm1qm798+bKio6NVq1YtVa1aVX379lVmZqbdGunp6YqIiFCVKlXk7e2tiRMn6urVq3Y1W7duVdu2beXm5qbGjRsrLi6uWC+LFi2Sv7+/3N3dFRISom+//dZuvjS9AACAisvhV6qaNWum06dP27avv/7aNjdhwgR9/vnnWrt2rbZt26ZTp06pT58+tvmCggJFREQoPz9fO3fu1IoVKxQXF6cpU6bYao4dO6aIiAh16dJFaWlpGj9+vEaMGKGEhARbzerVqxUTE6OpU6cqNTVVrVq1Unh4uLKyskrdCwAAqNgcHqoqVaokX19f21a7dm1JUnZ2tt577z3NnTtXXbt2VXBwsGJjY7Vz50598803kqRNmzbp+++/1wcffKDWrVurR48emjlzphYtWqT8/HxJ0tKlSxUQEKA5c+YoMDBQo0ePVr9+/TRv3jxbD3PnztXIkSMVFRWloKAgLV26VFWqVNHy5ctL3QsAAKjYHB6qjhw5orp16+ree+/V4MGDlZ6eLklKSUnRlStXFBYWZqtt2rSpGjZsqOTkZElScnKyWrRoIR8fH1tNeHi4rFarDhw4YKu5do2imqI18vPzlZKSYlfj7OyssLAwW01peilJXl6erFar3QYAAO5ODg1VISEhiouLU3x8vJYsWaJjx46pU6dOunjxojIyMuTq6qrq1avb7ePj46OMjAxJUkZGhl2gKpovmrtRjdVq1aVLl3T27FkVFBSUWHPtGjfrpSSzZs2Sl5eXbWvQoEHpTgwAACh3Kjny4D169LD9uWXLlgoJCZGfn5/WrFkjDw8PB3ZmjkmTJikmJsb2tdVqJVgBAHCXcvjbf9eqXr267r//fh09elS+vr7Kz8/XhQsX7GoyMzPl6+srSfL19S32Cbyir29WY7FY5OHhodq1a8vFxaXEmmvXuFkvJXFzc5PFYrHbAADA3emOClU5OTn68ccfdc899yg4OFiVK1dWUlKSbf7w4cNKT09XaGioJCk0NFT79u2z+5ReYmKiLBaLgoKCbDXXrlFUU7SGq6urgoOD7WoKCwuVlJRkqylNLwAAoGJz6Nt/zz33nHr16iU/Pz+dOnVKU6dOlYuLiwYNGiQvLy8NHz5cMTExqlmzpiwWi8aMGaPQ0FC1b99ektS9e3cFBQVpyJAhmj17tjIyMjR58mRFR0fLzc1NkvTMM89o4cKFev755zVs2DBt3rxZa9as0YYNG2x9xMTEKDIyUu3atdODDz6o+fPnKzc3V1FRUZJUql4AAEDF5tBQdfLkSQ0aNEi//PKL6tSpo44dO+qbb75RnTp1JEnz5s2Ts7Oz+vbtq7y8PIWHh2vx4sW2/V1cXLR+/XqNGjVKoaGh8vT0VGRkpGbMmGGrCQgI0IYNGzRhwgQtWLBA9evX17JlyxQeHm6rGTBggM6cOaMpU6YoIyNDrVu3Vnx8vN3N6zfrBQAAVGxOhmEYjm6iorBarfLy8lJ2djb3VwF3mdTUVAUHB6vby7Gq2bCJo9sBKpxz6YeV+FqUUlJS1LZtW1PXLu3P7zvqnioAAIDyilAFAABgAkIVAACACQhVAAAAJiBUAQAAmIBQBQAAYAJCFQAAgAkIVQAAACYgVAEAAJiAUAUAAGACQhUAAIAJCFUAAAAmIFQBAACYgFAFAABgAkIVAACACQhVAAAAJiBUAQAAmIBQBQAAYAJCFQAAgAkIVQAAACYgVAEAAJiAUAUAAGACQhVQRq+//rqcnJw0fvx429jTTz+tRo0aycPDQ3Xq1FHv3r116NAhu/3Gjh2r4OBgubm5qXXr1iWunZCQoPbt26tatWqqU6eO+vbtq+PHj9vVbN26VW3btpWbm5saN26suLg4u/klS5aoZcuWslgsslgsCg0N1caNG0145QCAGyFUAWWwe/duvf3222rZsqXdeHBwsGJjY3Xw4EElJCTIMAx1795dBQUFdnXDhg3TgAEDSlz72LFj6t27t7p27aq0tDQlJCTo7Nmz6tOnj11NRESEunTporS0NI0fP14jRoxQQkKCraZ+/fp6/fXXlZKSoj179qhr167q3bu3Dhw4YOKZAAD8XiVHNwCUFzk5ORo8eLDeffddvfrqq3ZzTz31lO3P/v7+evXVV9WqVSsdP35cjRo1kiS9+eabkqQzZ87ou+++K7Z+SkqKCgoK9Oqrr8rZ+bf/33nuuefUu3dvXblyRZUrV9bSpUsVEBCgOXPmSJICAwP19ddfa968eQoPD5ck9erVy27d1157TUuWLNE333yjZs2amXQ2AAC/x5UqoJSio6MVERGhsLCwG9bl5uYqNjZWAQEBatCgQanXDw4OlrOzs2JjY1VQUKDs7Gy9//77CgsLU+XKlSVJycnJxY4fHh6u5OTkEtcsKCjQqlWrlJubq9DQ0FL3AgAoO0IVUAqrVq1SamqqZs2add2axYsXq2rVqqpatao2btyoxMREubq6lvoYAQEB2rRpk1566SW5ubmpevXqOnnypNasWWOrycjIkI+Pj91+Pj4+slqtunTpkm1s3759qlq1qtzc3PTMM8/o448/VlBQUBleMQCgrAhVwE2cOHFC48aN04cffih3d/fr1g0ePFh79+7Vtm3bdP/996t///66fPlyqY+TkZGhkSNHKjIyUrt379a2bdvk6uqqfv36yTCMMvXcpEkTpaWladeuXRo1apQiIyP1/fffl2kNAEDZcE8VcBMpKSnKyspS27ZtbWMFBQXavn27Fi5cqLy8PLm4uMjLy0teXl6677771L59e9WoUUMff/yxBg0aVKrjLFq0SF5eXpo9e7Zt7IMPPlCDBg20a9cutW/fXr6+vsrMzLTbLzMzUxaLRR4eHrYxV1dXNW7cWNJvbyvu3r1bCxYs0Ntvv/1HTgUA4AYIVcBNPProo9q3b5/dWFRUlJo2baoXXnhBLi4uxfYxDEOGYSgvL6/Ux/n1119tN6gXKVq7sLBQkhQaGqovvvjCriYxMfGm90sVFhaWqRcAQNkRqoCbqFatmpo3b2435unpqVq1aql58+b66aeftHr1anXv3l116tTRyZMn9frrr8vDw0OPP/64bZ+jR48qJydHGRkZunTpktLS0iRJQUFBcnV1VUREhObNm6cZM2Zo0KBBunjxol566SX5+fmpTZs2kqRnnnlGCxcu1PPPP69hw4Zp8+bNWrNmjTZs2GA7zqRJk9SjRw81bNhQFy9e1MqVK7V161a7xy4AAMxHqAL+IHd3d3311VeaP3++zp8/Lx8fHz388MPauXOnvL29bXUjRozQtm3bbF8XBaVjx47J399fXbt21cqVKzV79mzNnj1bVapUUWhoqOLj421v7QUEBGjDhg2aMGGCFixYoPr162vZsmW2xylIUlZWlp588kmdPn1aXl5eatmypRISEtStW7c/6YwAQMXkZJT1DljcMqvVKi8vL2VnZ8tisTi6HQAmSk1NVXBwsLq9HKuaDZs4uh2gwjmXfliJr0UpJSXF7h5YM5T25zef/gMAADABb//dJdLT03X27FlHtwFUWAcPHnR0CwAcjFB1F0hPT1fTpoG6dOlXR7cCVHhX8vId3QIAByFU3QXOnj2rS5d+VciwqbLc4+/odoAK6fS+ZO3/7B1dvXrV0a0AcBBC1V3Eco8/N8gCDmI9fdzRLQBwMG5UBwAAMAGhCgAAwASEKgAAABMQqgAAAExAqAIAADABoQoAAMAEhCoAAAATEKoAAABMQKgCAAAwAaEKAADABIQqAAAAExCqAAAATECoAgAAMMEdE6pef/11OTk5afz48baxy5cvKzo6WrVq1VLVqlXVt29fZWZm2u2Xnp6uiIgIValSRd7e3po4caKuXr1qV7N161a1bdtWbm5uaty4seLi4oodf9GiRfL395e7u7tCQkL07bff2s2XphcAAFBx3RGhavfu3Xr77bfVsmVLu/EJEybo888/19q1a7Vt2zadOnVKffr0sc0XFBQoIiJC+fn52rlzp1asWKG4uDhNmTLFVnPs2DFFRESoS5cuSktL0/jx4zVixAglJCTYalavXq2YmBhNnTpVqampatWqlcLDw5WVlVXqXgAAQMXm8FCVk5OjwYMH691331WNGjVs49nZ2Xrvvfc0d+5cde3aVcHBwYqNjdXOnTv1zTffSJI2bdqk77//Xh988IFat26tHj16aObMmVq0aJHy8/MlSUuXLlVAQIDmzJmjwMBAjR49Wv369dO8efNsx5o7d65GjhypqKgoBQUFaenSpapSpYqWL19e6l4AAEDF5vBQFR0drYiICIWFhdmNp6Sk6MqVK3bjTZs2VcOGDZWcnCxJSk5OVosWLeTj42OrCQ8Pl9Vq1YEDB2w1v187PDzctkZ+fr5SUlLsapydnRUWFmarKU0vJcnLy5PVarXbAADA3amSIw++atUqpaamavfu3cXmMjIy5OrqqurVq9uN+/j4KCMjw1ZzbaAqmi+au1GN1WrVpUuXdP78eRUUFJRYc+jQoVL3UpJZs2Zp+vTp150HAAB3D4ddqTpx4oTGjRunDz/8UO7u7o5q47aaNGmSsrOzbduJEycc3RIAALhNHBaqUlJSlJWVpbZt26pSpUqqVKmStm3bpjfffFOVKlWSj4+P8vPzdeHCBbv9MjMz5evrK0ny9fUt9gm8oq9vVmOxWOTh4aHatWvLxcWlxJpr17hZLyVxc3OTxWKx2wAAwN3JYaHq0Ucf1b59+5SWlmbb2rVrp8GDB9v+XLlyZSUlJdn2OXz4sNLT0xUaGipJCg0N1b59++w+pZeYmCiLxaKgoCBbzbVrFNUUreHq6qrg4GC7msLCQiUlJdlqgoODb9oLAACo2Bx2T1W1atXUvHlzuzFPT0/VqlXLNj58+HDFxMSoZs2aslgsGjNmjEJDQ9W+fXtJUvfu3RUUFKQhQ4Zo9uzZysjI0OTJkxUdHS03NzdJ0jPPPKOFCxfq+eef17Bhw7R582atWbNGGzZssB03JiZGkZGRateunR588EHNnz9fubm5ioqKkiR5eXndtBcAAFCxOfRG9ZuZN2+enJ2d1bdvX+Xl5Sk8PFyLFy+2zbu4uGj9+vUaNWqUQkND5enpqcjISM2YMcNWExAQoA0bNmjChAlasGCB6tevr2XLlik8PNxWM2DAAJ05c0ZTpkxRRkaGWrdurfj4eLub12/WCwAAqNicDMMwHN1ERWG1WuXl5aXs7GxT769KTU1VcHCwur0cq5oNm5i2LoDSO74rQbuWT1fH8YtUL7CNo9sBKpxz6YeV+FqUUlJS1LZtW1PXLu3Pb4c/pwoAAOBu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wS2FqnvvvVe//PJLsfELFy7o3nvv/cNNAQAAlDe3FKqOHz+ugoKCYuN5eXn6z3/+84ebAgAAKG8qlaX4s88+s/05ISFBXl5etq8LCgqUlJQkf39/05oDAAAoL8oUqp544glJkpOTkyIjI+3mKleuLH9/f82ZM8e05gAAAMqLMoWqwsJCSVJAQIB2796t2rVr35amAAAAypsyhaoix44dM7sPAACAcu2WQpUkJSUlKSkpSVlZWbYrWEWWL1/+hxsDAAAoT24pVE2fPl0zZsxQu3btdM8998jJycnsvgAAAMqVWwpVS5cuVVxcnIYMGWJ2PwAAAOXSLT2nKj8/Xw899JDZvQAAAJRbtxSqRowYoZUrV5rdCwAAQLl1S2//Xb58We+8846+/PJLtWzZUpUrV7abnzt3rinNAQAAlBe3FKq+++47tW7dWpK0f/9+uzluWgcAABXRLb39t2XLlutumzdvLvU6S5YsUcuWLWWxWGSxWBQaGqqNGzfa5i9fvqzo6GjVqlVLVatWVd++fZWZmWm3Rnp6uiIiIlSlShV5e3tr4sSJunr1ql3N1q1b1bZtW7m5ualx48aKi4sr1suiRYvk7+8vd3d3hYSE6Ntvv7WbL00vAACg4rqlUGWW+vXr6/XXX1dKSor27Nmjrl27qnfv3jpw4IAkacKECfr888+1du1abdu2TadOnVKfPn1s+xcUFCgiIkL5+fnauXOnVqxYobi4OE2ZMsVWc+zYMUVERKhLly5KS0vT+PHjNWLECCUkJNhqVq9erZiYGE2dOlWpqalq1aqVwsPDlZWVZau5WS8AAKBiczIMwyjrTl26dLnh23xluVr1ezVr1tQbb7yhfv36qU6dOlq5cqX69esnSTp06JACAwOVnJys9u3ba+PGjerZs6dOnTolHx8fSb897uGFF17QmTNn5OrqqhdeeEEbNmywe5ty4MCBunDhguLj4yVJISEheuCBB7Rw4UJJv/06ngYNGmjMmDF68cUXlZ2dfdNeSsNqtcrLy0vZ2dmyWCy3fI5+LzU1VcHBwer2cqxqNmxi2roASu/4rgTtWj5dHccvUr3ANo5uB6hwzqUfVuJrUUpJSVHbtm1NXbu0P79v6UpV69at1apVK9sWFBSk/Px8paamqkWLFrfUcEFBgVatWqXc3FyFhoYqJSVFV65cUVhYmK2madOmatiwoZKTkyVJycnJatGihS1QSVJ4eLisVqvtaldycrLdGkU1RWvk5+crJSXFrsbZ2VlhYWG2mtL0UpK8vDxZrVa7DQAA3J1u6Ub1efPmlTg+bdo05eTklGmtffv2KTQ0VJcvX1bVqlX18ccfKygoSGlpaXJ1dVX16tXt6n18fJSRkSFJysjIsAtURfNFczeqsVqtunTpks6fP6+CgoISaw4dOmRb42a9lGTWrFmaPn166U4EAAAo10y9p+p//ud/yvx7/5o0aaK0tDTt2rVLo0aNUmRkpL7//nsz23KYSZMmKTs727adOHHC0S0BAIDb5JZ/oXJJkpOT5e7uXqZ9XF1d1bhxY0lScHCwdu/erQULFmjAgAHKz8/XhQsX7K4QZWZmytfXV5Lk6+tb7FN6RZ/Iu7bm95/Sy8zMlMVikYeHh1xcXOTi4lJizbVr3KyXkri5ucnNza0MZwMAAJRXt3Slqk+fPnbbf/3Xf6l9+/aKiorS008//YcaKiwsVF5enoKDg1W5cmUlJSXZ5g4fPqz09HSFhoZKkkJDQ7Vv3z67T+klJibKYrEoKCjIVnPtGkU1RWu4uroqODjYrqawsFBJSUm2mtL0AgAAKrZbulLl5eVl97Wzs7OaNGmiGTNmqHv37qVeZ9KkSerRo4caNmyoixcvauXKldq6dasSEhLk5eWl4cOHKyYmRjVr1pTFYtGYMWMUGhpq+7Rd9+7dFRQUpCFDhmj27NnKyMjQ5MmTFR0dbbtC9Mwzz2jhwoV6/vnnNWzYMG3evFlr1qzRhg0bbH3ExMQoMjJS7dq104MPPqj58+crNzdXUVFRttd7s14AAEDFdkuhKjY21pSDZ2Vl6cknn9Tp06fl5eWlli1bKiEhQd26dZP02w3xzs7O6tu3r/Ly8hQeHq7Fixfb9ndxcdH69es1atQohYaGytPTU5GRkZoxY4atJiAgQBs2bNCECRO0YMEC1a9fX8uWLVN4eLitZsCAATpz5oymTJmijIwMtW7dWvHx8XY3r9+sFwAAULHd0nOqiqSkpOjgwYOSpGbNmqlNG57NciM8pwq4e/GcKsCx7oTnVN3SlaqsrCwNHDhQW7dutd24feHCBXXp0kWrVq1SnTp1bqlpAACA8uqWblQfM2aMLl68qAMHDujcuXM6d+6c9u/fL6vVqrFjx5rdIwAAwB3vlq5UxcfH68svv1RgYKBtLCgoSIsWLSrTjeoAAAB3i1u6UlVYWKjKlSsXG69cubIKCwv/cFMAAADlzS2Fqq5du2rcuHE6deqUbew///mPJkyYoEcffdS05gAAAMqLWwpVCxculNVqlb+/vxo1aqRGjRopICBAVqtVb731ltk9AgAA3PFu6Z6qBg0aKDU1VV9++aXtlw4HBgYqLCzM1OYAAADKizJdqdq8ebOCgoJktVrl5OSkbt26acyYMRozZoweeOABNWvWTF999dXt6hUAAOCOVaZQNX/+fI0cObLEB195eXnp6aef1ty5c01rDgAAoLwoU6j6v//7Pz322GPXne/evbtSUlL+cFMAAADlTZlCVWZmZomPUihSqVIlnTlz5g83BQAAUN6UKVTVq1dP+/fvv+78d999p3vuuecPNwUAAFDelClUPf7443rllVd0+fLlYnOXLl3S1KlT1bNnT9OaAwAAKC/K9EiFyZMn66OPPtL999+v0aNHq0mTJpKkQ4cOadGiRSooKNDLL798WxoFAAC4k5UpVPn4+Gjnzp0aNWqUJk2aJMMwJElOTk4KDw/XokWL5OPjc1saBQAAuJOV+eGffn5++uKLL3T+/HkdPXpUhmHovvvuU40aNW5HfwAAAOXCLT1RXZJq1KihBx54wMxeAAAAyq1b+t1/AAAAsEeoAgAAMAGhCgAAwASEKgAAABMQqgAAAExAqAIAADABoQoAAMAEhCoAAAATEKoAAABMQKgCAAAwAaEKAADABIQqAAAAExCqAAAATECoAgAAMAGhCgAAwASEKgAAABMQqgAAAExAqAIAADABoQoAAMAEhCoAAAATEKoAAABMQKgCAAAwAaEKAADABIQqAAAAExCqAAAATECoAgAAMAGhCgAAwASEKgAAABMQqgAAAExAqAIAADABoQoAAMAEhCoAAAATEKoAAABMQKgCAAAwgUND1axZs/TAAw+oWrVq8vb21hNPPKHDhw/b1Vy+fFnR0dGqVauWqlatqr59+yozM9OuJj09XREREapSpYq8vb01ceJEXb161a5m69atatu2rdzc3NS4cWPFxcUV62fRokXy9/eXu7u7QkJC9O2335a5FwAAUDE5NFRt27ZN0dHR+uabb5SYmKgrV66oe/fuys3NtdVMmDBBn3/+udauXatt27bp1KlT6tOnj22+oKBAERERys/P186dO7VixQrFxcVpypQptppjx44pIiJCXbp0UVpamsaPH68RI0YoISHBVrN69WrFxMRo6tSpSk1NVatWrRQeHq6srKxS9wIAACouJ8MwDEc3UeTMmTPy9vbWtm3b9PDDDys7O1t16tTRypUr1a9fP0nSoUOHFBgYqOTkZLVv314bN25Uz549derUKfn4+EiSli5dqhdeeEFnzpyRq6urXnjhBW3YsEH79++3HWvgwIG6cOGC4uPjJUkhISF64IEHtHDhQklSYWGhGjRooDFjxujFF18sVS83Y7Va5eXlpezsbFksFtPOW2pqqoKDg9Xt5VjVbNjEtHUBlN7xXQnatXy6Oo5fpHqBbRzdDlDhnEs/rMTXopSSkqK2bduaunZpf37fUfdUZWdnS5Jq1qwpSUpJSdGVK1cUFhZmq2natKkaNmyo5ORkSVJycrJatGhhC1SSFB4eLqvVqgMHDthqrl2jqKZojfz8fKWkpNjVODs7KywszFZTml5+Ly8vT1ar1W4DAAB3pzsmVBUWFmr8+PHq0KGDmjdvLknKyMiQq6urqlevblfr4+OjjIwMW821gapovmjuRjVWq1WXLl3S2bNnVVBQUGLNtWvcrJffmzVrlry8vGxbgwYNSnk2AABAeXPHhKro6Gjt379fq1atcnQrppk0aZKys7Nt24kTJxzdEgAAuE0qOboBSRo9erTWr1+v7du3q379+rZxX19f5efn68KFC3ZXiDIzM+Xr62ur+f2n9Io+kXdtze8/pZeZmSmLxSIPDw+5uLjIxcWlxJpr17hZL7/n5uYmNze3MpwJAABQXjn0SpVhGBo9erQ+/vhjbd68WQEBAXbzwcHBqly5spKSkmxjhw8fVnp6ukJDQyVJoaGh2rdvn92n9BITE2WxWBQUFGSruXaNopqiNVxdXRUcHGxXU1hYqKSkJFtNaXoBAAAVl0OvVEVHR2vlypX69NNPVa1aNdu9SV5eXvLw8JCXl5eGDx+umJgY1axZUxaLRWPGjFFoaKjt03bdu3dXUFCQhgwZotmzZysjI0OTJ09WdHS07SrRM888o4ULF+r555/XsGHDtHnzZq1Zs0YbNmyw9RITE6PIyEi1a9dODz74oObPn6/c3FxFRUXZerpZLwAAoOJyaKhasmSJJOmRRx6xG4+NjdXQoUMlSfPmzZOzs7P69u2rvLw8hYeHa/HixbZaFxcXrV+/XqNGjVJoaKg8PT0VGRmpGTNm2GoCAgK0YcMGTZgwQQsWLFD9+vW1bNkyhYeH22oGDBigM2fOaMqUKcrIyFDr1q0VHx9vd/P6zXoBAAAV1x31nKq7Hc+pAu5ePKcKcCyeUwUAAHCX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wKGhavv27erVq5fq1q0rJycnffLJJ3bzhmFoypQpuueee+Th4aGwsDAdOXLErubcuXMaPHiwLBaLqlevruHDhysnJ8eu5rvvvlOnTp3k7u6uBg0aaPbs2cV6Wbt2rZo2bSp3d3e1aNFCX3zxRZl7AQAAFZdDQ1Vubq5atWqlRYsWlTg/e/Zsvfnmm1q6dKl27dolT09PhYeH6/Lly7aawYMH68CBA0pMTNT69eu1fft2PfXUU7Z5q9Wq7t27y8/PTykpKXrjjTc0bdo0vfPOO7aanTt3atCgQRo+fLj27t2rJ554Qk888YT2799fpl4AAEDFVcmRB+/Ro4d69OhR4pxhGJo/f74mT56s3r17S5L+9a9/ycfHR5988okGDhyogwcPKj4+Xrt371a7du0kSW+99ZYef/xx/fOf/1TdunX14YcfKj8/X8uXL5erq6uaNWumtLQ0zZ071xa+FixYoMcee0wTJ06UJM2cOVOJiYlauHChli5dWqpeAABAxXbH3lN17NgxZWRkKCwszDbm5eWlkJAQJScnS5KSk5NVvXp1W6CSpLCwMDk7O2vXrl22mocffliurq62mvDwcB0+fFjnz5+31Vx7nKKaouOUphcAAFCxOfRK1Y1kZGRIknx8fOzGfXx8bHMZGRny9va2m69UqZJq1qxpVxMQEFBsjaK5GjVqKCMj46bHuVkvJcnLy1NeXp7ta6vVeoNXDAAAyrM79krV3WDWrFny8vKybQ0aNHB0SwAA4Da5Y0OVr6+vJCkzM9NuPDMz0zbn6+urrKwsu/mrV6/q3LlzdjUlrXHtMa5Xc+38zXopyaRJk5SdnW3bTpw4cZNXDQAAyqs7NlQFBATI19dXSUlJtjGr1apdu3YpNDRUkhQaGqoLFy4oJSXFVrN582YVFhYqJCTEVrN9+3ZduXLFVpOYmKgmTZqoRo0atpprj1NUU3Sc0vRSEjc3N1ksFrsNAADcnRwaqnJycpSWlqa0tDRJv90QnpaWpvT0dDk5OWn8+PF69dVX9dlnn2nfvn168sknVbduXT3xxBOSpMDAQD322GMaOXKkvv32W+3YsUOjR4/WwIEDVbduXUnSX//6V7m6umr48OE6cOCAVq9erQULFigmJsbWx7hx4xQfH685c+bo0KFDmjZtmvbs2aPRo0dLUql6AQAAFZtDb1Tfs2ePunTpYvu6KOhERkYqLi5Ozz//vHJzc/XUU0/pwoUL6tixo+Lj4+Xu7m7b58MPP9To0aP16KOPytnZWX379tWbb75pm/fy8tKmTZsUHR2t4OBg1a5dW1OmTLF7ltVDDz2klStXavLkyXrppZd033336ZNPPlHz5s1tNaXpBQAAVFxOhmEYjm6iorBarfLy8lJ2drapbwWmpqYqODhY3V6OVc2GTUxbF0DpHd+VoF3Lp6vj+EWqF9jG0e0AFc659MNKfC1KKSkpatu2ralrl/bn9x17TxUAAEB5Qq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SqMlq0aJH8/f3l7u6ukJAQffvtt45uCQAA3AEIVWWwevVqxcTEaOrUqUpNTVWrVq0UHh6urKwsR7cGAAAcjFBVBnPnztXIkSMVFRWloKAgLV26VFWqVNHy5csd3RoAAHAwQlUp5efnKyUlRWFhYbYxZ2dnhYWFKTk52YGdAQCAO0ElRzdQXpw9e1YFBQXy8fGxG/fx8dGhQ4dK3CcvL095eXm2r7OzsyVJVqvV1N5ycnIkSed+PqyreZdMXRtA6VhP/yxJyv7PEVWu5OTgboCKx5qRLum3n4lm/5wtWs8wjBvWEapuo1mzZmn69OnFxhs0aHBbjpfyweu3ZV0Apbdv7XxHtwBUaJ07d75ta1+8eFFeXl7XnSdUlVLt2rXl4uKizMxMu/HMzEz5+vqWuM+kSZMUExNj+7qwsFDnzp1TrVq15OTE/8ni/2e1WtWgQQOdOHFCFovF0e0AFRL/DnE9hmHo4sWLqlu37g3rCFWl5OrqquDgYCUlJemJJ56Q9FtISkpK0ujRo0vcx83NTW5ubnZj1atXv82dojyzWCz8xxxwMP4doiQ3ukJVhFBVBjExMYqMjFS7du304IMPav78+crNzVVUVJSjWwMAAA5GqCqDAQMG6MyZM5oyZYoyMjLUunVrxcfHF7t5HQAAVDyEqjIaPXr0dd/uA26Vm5ubpk6dWuztYgB/Hv4d4o9yMm72+UAAAADcFA//BAAAMAGhCgAAwASEKgAAABMQqgAAAExAqAIcZOjQobYHyV5r69atcnJy0oULF/70noCKpFevXnrsscdKnPvqq6/k5OSk77777k/uCuUZoQoAUCENHz5ciYmJOnnyZLG52NhYtWvXTi1btnRAZyivCFUAgAqpZ8+eqlOnjuLi4uzGc3JytHbtWg0fPtwxjaHcIlQBACqkSpUq6cknn1RcXJyufWTj2rVrVVBQoEGDBjmwO5RHhCrAgdavX6+qVavabT169HB0W0CFMWzYMP3444/atm2bbSw2NlZ9+/Yt1S/QBa5FqAIcqEuXLkpLS7Pbli1b5ui2gAqjadOmeuihh7R8+XJJ0tGjR/XVV1/x1h9uCaEKcCBPT081btzYbqtXr56j2wIqlOHDh+t///d/dfHiRcXGxqpRo0bq3Lmzo9tCOUSoAgBUaP3795ezs7NWrlypf/3rXxo2bJicnJwc3RbKoUqObgAAAEeqWrWqBgwYoEmTJslqtWro0KGObgnlFFeqAAAV3vDhw3X+/HmFh4erbt26jm4H5ZSTce3nSAEAAHBLuFIFAABgAkIVAACACQhVAAAAJiBUAQAAmIBQBQAAYAJCFQAAgAkIVQAAACYgVAEAAJiAUAUAAGACQhUAAIAJCFUA8Dvr1q1TixYt5OHhoVq1aiksLEy5ubmSpGXLlikwMFDu7u5q2rSpFi9ebNtv2LBhatmypfLy8iRJ+fn5atOmjZ588klbzZIlS9SoUSO5urqqSZMmev/99//cFwfgtiFUAcA1Tp8+rUGDBmnYsGE6ePCgtm7dqj59+sgwDH344YeaMmWKXnvtNR08eFB///vf9corr2jFihWSpDfffFO5ubl68cUXJUkvv/yyLly4oIULF0qSPv74Y40bN07PPvus9u/fr6efflpRUVHasmWLw14vAPPwC5UB4BqpqakKDg7W8ePH5efnZzfXuHFjzZw5U4MGDbKNvfrqq/riiy+0c+dOSVJycrI6d+6sF198UbNmzdKWLVvUsWNHSVKHDh3UrFkzvfPOO7b9+/fvr9zcXG3YsOFPeHUAbieuVAHANVq1aqVHH31ULVq00H//93/r3Xff1fnz55Wbm6sff/xRw4cPV9WqVW3bq6++qh9//NG2f2hoqJ577jnNnDlTzz77rC1QSdLBgwfVoUMHu+N16NBBBw8e/NNeH4Dbp5KjGwCAO4mLi4sSExO1c+dObdq0SW+99ZZefvllff7555Kkd999VyEhIcX2KVJYWKgdO3bIxcVFR48e/VN7B+BYXKkCgN9xcnJShw4dNH36dO3du1eurq7asWOH6tatq59++kmNGze22wICAmz7vvHGGzp06JC2bdum+Ph4xcbG2uYCAwO1Y8cOu2Pt2LFDQUFBf9prA3D7cKUKAK6xa9cuJSUlqXv37vL29tauXbt05swZBQYGavr06Ro7dqy8vLz02GOPKS8vT3v27NH58+cVExOjvXv3asqUKVq3bp06dOiguXPnaty4cercubPuvfdeTZw4Uf3791ebNm0UFhamzz//XB999JG+/PJLR79sACbgRnUAuMbBgwc1YcIEpaamymq1ys/PT2PGjNHo0aMlSStXrtQbb7yh77//Xp6enmrRooXGjx+vHj16KDg4WB07dtTbb79tW6937946e/astm/fLhcXFy1ZskT//Oc/deLECQUEBGjy5MkaMmSIo14uABMRqgAAAEzAPVUAAAAmIFQBAACYgFAFAABgAkIVAACACQhVAAAAJiBUAQAAmIBQBQAAYAJCFQAAgAkIVQAAACYgVAEAAJiAUAUAAGACQhUAAIAJ/j+nSBOO3VETP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39" y="1073715"/>
            <a:ext cx="6740142" cy="513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57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20758" y="364180"/>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k0AAAGwCAYAAAC0HlECAAAAOXRFWHRTb2Z0d2FyZQBNYXRwbG90bGliIHZlcnNpb24zLjcuMSwgaHR0cHM6Ly9tYXRwbG90bGliLm9yZy/bCgiHAAAACXBIWXMAAA9hAAAPYQGoP6dpAACIoUlEQVR4nO3deViU1dsH8O+w7yAomwLijgvuImrmguL609TKNJfSrMRKfUuzzPY0W1zKJStTS9M2zTS33BdERXEXFUFQBERk35nn/eMwA8g2AzM8A34/18XFMPPMzM0wzNxzzn3uo5AkSQIRERERVchI7gCIiIiIagMmTUREREQaYNJEREREpAEmTUREREQaYNJEREREpAEmTUREREQaYNJEREREpAETuQOoK5RKJWJjY2FrawuFQiF3OERERKQBSZKQlpYGd3d3GBlVPJbEpElHYmNj4eHhIXcYREREVAUxMTFo1KhRhccwadIRW1tbAOJBt7OzkzkaIiIi0kRqaio8PDzU7+MVYdKkI6opOTs7OyZNREREtYwmpTUsBCciIiLSAJMmIiIiIg0waSIiIiLSAJMmIiIiIg0waSIiIiLSAJMmIiIiIg0waSIiIiLSAJMmIiIiIg0waSIiIiLSAJMmIiIiIg0waSIiIiLSAJMmIiIiIg0waSIiqouUSvFFRDrDpIkMT8pdICdN7iiIareds4CFjYCHt+WOhMqTnQKc/RnIy5I7EtIQkyYyLA8igG86AVuelzsSotorLxs4vxnIywBuHZQ7GirPvveB7TOAkNVyR0IaYtJEhuX6biA/G4g8AuRmyB0NUe0UHSz+jwDg/nV5Y6GySRIQvkucjg2TNRTSHJMmMiyRR8R3SQnEXZQ3FqLaqvjo0v1r8sVB5Yu/BKTHidP3w+WNhTTGpIkMR0E+cPtE0c+x5+SLhag2iyieNPEN2SDd/K/o9IObQEGefLGQxpg0keGIOw/kpBb9zKTJcEUcBK7vkTsKKktGIhB3oejn1DtcWGGIbhRLmpR5QFKkfLGQxmRNmo4cOYLhw4fD3d0dCoUC27ZtK3G5JElYsGAB3NzcYGlpiYCAANy4caPEMUlJSRg/fjzs7Ozg4OCAKVOmID09vcQxFy5cwBNPPAELCwt4eHhg8eLFpWL5/fff0apVK1hYWKBdu3b4999/df77UiUij4rvFvbiO5Mmw5SRCGx8Gtg8Dki/L3c09Khbh8R3l7aAtbM4nci6JoOSnQrEnBSnbVzE90SOCNYGsiZNGRkZaN++PVasWFHm5YsXL8by5cuxevVqhISEwNraGoGBgcjOzlYfM378eFy+fBn79u3Djh07cOTIEUybNk19eWpqKgYOHAgvLy+Ehobiiy++wAcffIA1a9aojzlx4gSee+45TJkyBefOncPIkSMxcuRIXLp0SX+/PJWmqmfqMkV8T7whXlzIsFzbKT4ZK/NLjmiQYVDVMzXpAzRoKU5zis6wRB4W/z+OTYGm/cR5rD2rFWRNmgYPHoxPPvkETz31VKnLJEnC0qVLMX/+fIwYMQK+vr7YsGEDYmNj1SNSV69exe7du/HDDz/Az88PvXr1wjfffIPNmzcjNjYWALBx40bk5uZi7dq1aNOmDcaOHYvXX38dX3/9tfq+li1bhkGDBuGtt96Cj48PPv74Y3Tq1AnffvttjTwOBDGfH134yavtKMDeA4DEN2VDdPWfotPx/GBhUCQJiDgkTjftCzRoJU7zDdmw3NgnvjcLYGJbyxhsTVNkZCTi4uIQEBCgPs/e3h5+fn4IDg4GAAQHB8PBwQFdunRRHxMQEAAjIyOEhISoj+nduzfMzMzUxwQGBiI8PBwPHz5UH1P8flTHqO6nLDk5OUhNTS3xRdVw96zoKWPpCDi3Adw7iPM5RWdYspKLpn8AII5Jk0F5cFPUMBmbAZ49ir0hc3rOYEgScHO/ON18ABPbWsZgk6a4OLEU08XFpcT5Li4u6svi4uLg7Oxc4nITExM4OjqWOKas2yh+H+Udo7q8LAsXLoS9vb36y8PDQ9tfkYqLKpyaa9wLMDIC3DuKn5k0GZYbe8XUnKLwpYMjTYZFtWrOsztgZlUsaeIbssG4f60wsTUHvHoC9VuI8xNvAMoCeWOjShls0mTo5s2bh5SUFPVXTEyM3CHVbqp6Ju/e4juTJsN05W/x3Xes+J54HcjPkS8eKkldz9RXfFeNYjyM4lYdhkLVaqBxL5HY1mssEqj8bCA5WtbQqHIGmzS5uroCAOLj40ucHx8fr77M1dUVCQkJJS7Pz89HUlJSiWPKuo3i91HeMarLy2Jubg47O7sSX1RF+TlAzClxuvET4rsqaUq6BWQ9lCcuKik3o2haofsrgIWDKGZlLYZhKMgrWoHatDBpsm4g/k6QxNQdyU9Vz9R8gPhuZFw02sT/JYNnsEmTt7c3XF1dsX//fvV5qampCAkJgb+/PwDA398fycnJCA0NVR9z4MABKJVK+Pn5qY85cuQI8vKKGoft27cPLVu2RL169dTHFL8f1TGq+yE9u3NafMqydi6aTrCsB9TzFqfvnZcvNipy8z8gPwtw8AJcfQHXduJ8TtEZhruhQG6aqAt0bS/OUyiK1czwDVl2OeliixtAFIGrcBq11pA1aUpPT0dYWBjCwsIAiOLvsLAwREdHQ6FQYObMmfjkk0+wfft2XLx4ERMnToS7uztGjhwJAPDx8cGgQYPw0ksv4dSpUzh+/DhmzJiBsWPHwt3dHQAwbtw4mJmZYcqUKbh8+TK2bNmCZcuWYfbs2eo43njjDezevRtfffUVrl27hg8++ABnzpzBjBkzavoheTypp+aeEC/yKqrRprtnaz4mKk21as5nuPg7ubQVP7MY3DCo6pmaPCnqAlX4hmw4oo4CBbnig4dTs6LzmdjWGiZy3vmZM2fQt29f9c+qRGbSpElYt24d5syZg4yMDEybNg3Jycno1asXdu/eDQsLC/V1Nm7ciBkzZqB///4wMjLC6NGjsXz5cvXl9vb22Lt3L4KCgtC5c2fUr18fCxYsKNHLqUePHti0aRPmz5+Pd955B82bN8e2bdvQtm3bGngUSD2loJqaU3HvCFz+i3VNhiA/p6gDeOsR4rtr4f9HPPcINAiP1jOpcEm74SjeaqD4B8QGquk5JraGTtakqU+fPpAkqdzLFQoFPvroI3z00UflHuPo6IhNmzZVeD++vr44evRohcc8/fTTePrppysOmHQvN1NMzwFFReAq6mLwsBoNicpw65DY4sbWDWhY2OKj+EiTJJV8E6CalZ0C3DkjTjdl0mSQJAm4+Ug9k4pqpCnxOv+XDJzB1jTRYyImRCxht2sIODYpeZlbYV1GSrTYukPfkqOBzCT9309tdHW7+N5qWNHUT4NWgMIYyEoC0u7JFxsBUccAqUB0mHbwLHmZ6g05KYKbwsrpwU3xGmNsVnpU3bEJYGQC5KYDqXfliY80wqSJ5KWqZ2r8ROlPVxZ2gFNzcVrfo02pscA3XYClvsCp79kvpbiCfOBa4V6MPsOLzje1AOoX/n1Y1yQvVT3To6NMgPhAYmYjVjom3arZuKiIqtWApz9gblPyMmPTohonTtEZNCZNJK+owmlT7yfKvrym+jXd/A8oyBGrj/59E1gbCMRf1u991ha3j4vRJEtH0YyvOBfWNRmE8uqZAPFhpD5rZmT3aKuBR7HtQK3ApInkk5NWtDLu0eFqlZpKmlRbg3j6A2a2os7qu97A/o/YFFA9NTcEMH6kDNKVK+hklxwjpn4UxuV/+ODqLHnlZoopVKBkq4HiuJ1KrcCkieQTfVLUYTh4AfW8yj6mJpImpRK4dVic7vceEBQianeU+cDRr4BVPUrut/Y4USqBqzvEaZ8RpS93Ya8m2alGmRp2Bizsyz6GxeDyun1cjGTbNSpKjh7FfQJrBSZNJJ/IwkSlvE/HgGigqDAC0mKBtPL3AqyWhCtAZiJgagU06grYNwTGbgSe/UWsFku6BWwYAWx99fErFL9zGkiPA8ztRP+fR6lGmh7c5IicXCqqZ1Jh0iQv9dRcQPkr44qPNFWwqpzkxaSJ5KPuz9S7/GPMbYD6hS/4+ioGV40iefUETMyKzvcZLkadur4EQAGc3wR82wU4v+XxeVFTTc21CARMzEtfbuMCWNUHJKVIPqlmKZVFz9+y6plUVElT4nUucpCDqgi8vKk5QBSCK4yA7GQgPaH840hWTJpIHlkPgbgL4nRFI02A/qfo1G86ZYykWNgDQ78EpuwFnFsDmQ+ArdOAn58CkiL1E4+hkKSipMnnf2Ufo1CwrklOcedFkb6ZLdCoS/nHOXgBJhZiiij5ds3FR2KkOilCtBTwLuM1RsXUQmzeC7CuyYAxaSJ53D4hRiecmgF27hUfq8+kKT9XxAIATfqUf5xHN2DaYVHzZGwu6khW+gPHltbd3jdxF0RfGRNLoFn/8o9Tr6Bj0lTjVFNzjXuJZevlMTIuat/BKbqapdrk2qO7aKNSERbsGzwmTSSP8rZOKUvDTuJ77DndT4vdPQPkZYgpJuc2FR9rYgb0fhOYHiy6l+dnAf+9D6zpKzZLrWuuFI4yNQ8AzKzLP061cS9HmmreLQ3qmVS4B508itczVUY9jcqkyVAxaSJ5VNafqTiXNmJoOyNB991yVVNz3r1LbnJaEaemwMTtwIiVgGU90aPohwBg34K6VS+i3qC3nKk5FfVI0+XHp9bLEORmihWoQMX1TCrqUQyuzqoxedlFDXwrqmdS4UiTwWPSRDUv40HRVI4mI02mloCzjzit6yk6VauBiqbmyqJQAB3HAzPOAL7PiqnG48uAP14QL5S13f1w8WnXyFQUgVekfgtxXE6KmM6jmhF9AijIFR2/VZ3ZK8JNYWte9AkxIm3rVvThoiIcDTR4TJqo5qlGmRr4ADbOml1HH3VN2alFmwVrmzSpWNcHRq0BRv8oEocrfwMbx4gNVGuKPkZ3VAXgTfqU3/tHxcSs6BMy65pqjqqeqUlfzTZ4fXRTWNK/G6pVc/01+xupuoJn3BcfLsngMGmimqfN1JyKPpKm2ydEc816jctvrqmpdmOA5/8Uq5iijgI/DdVfXymV6JPAt12BHweKqRpdUtUzta5kak6FK+hqnmpqWZN6JoCbwspBk1YDxZlZA/aFGy6zrskgMWmimqcqAveuoD/To4onTbr6lBxZxam58jR5EnhhJ2DtLOqcfhwAJN7UzW0XV5APHFoE/DRYjBrcOSW2e9GVh1Fi5ZzCCGg5RLPrcAVdzUpPKHqsNX3+GpsCjk3FaU7/6F9ytEh8FMaa1ZypsBGpQWPSRDUrLb7wE5Si9OavFXFuDRibif5Ouuozo+7P1Ec3twcAbu1FTyfHJuJFc+1A4I4OV9YlRwPrhwGHFoo6qqb9xPkhq4oKTqtLVQDu1VNMP2rClUlTjVI9d119Nf8bAXxDrkmqUaZGXQFLB82vx7+RQWPSVJdlJAKbnhWjEgX5ckcjqKbmXNsCVo6aX8/EXKyiA3QzRZcWX9TBuqKO5FXh6A28uFeMjmU+EEmOatlxdVzeCqzqBUQHi21NRv0ATNgKdH5BXL4tSGyCXF1XKmloWRbVHnRJkUBOevVjoIppsnVKWbg6q+ao6pk0aTVQHIvBDRqTprrs5Erg+m4xKvHLU0D6fbkjKhoNqUqiosu6JlUcrr6AtVP1b+9RNg2ASTuApv2BvEzg17FA2K9Vu62cdODvIOD3yWKFWqOuwCtHAd+nxeUDPxYdn1OigT3vVi/u1Htiug8AfIZpfj1rJ7FCCBK3U9E3SSrqz6TNtA/AUYyakp9bNP3fbIB212Via9CYNNVVBXnAuV/EaYWxSBLWPAncOSNvXFFVqGdS0WXSpI+puUeZ2wDPbRYtCZT5wLZXRAdxbWqyYsPE3+3cLwAUQO+3gBd2FW23AADmtsDIleLys+urN6p1bYf43qhb5Z3aH6Wqa4q7WPX7p8rdDwfS7oltUTz9tbtu8VEMrqDTn5iTouDeuoH4YKYN1Qq6tNiaXYVLGmHSVFeF7wLS40VR8suHxRYKqXeBtYOA0z/K84KZckfsw6QwAry0fLEHiiVN58VGpVUlSRXvN6dLJmbAyNWA/wzx83/vA3veqTx+pRI48Y1omvngpujFM3kH0G9+2dtlNO4FdJ8uTv89A8hMqlq86r3mhmt/XdY1lU2p1M20qYpqlMnTX+xXpg1uClszVB9cmgVo3jRXxdKhcNQWQOINnYZF1cekqa4K/Ul87/i82ObipQPijVCZB+ycDWybDuRl1WxMqlVzbh0q7/1TlgatxKfrnBTgYTU2y026BaTeEYXl2n5SrwojIyDwU2DgJ+LnkyuBv14SQ/hlSYsHNo4G9s4Xfy+f4cArx0RiVJH+74nkOD0O2DVX+zgzHgBRx8XpqiRNLmw7UEpuplgM8JUPcDtYN7dZ1XomQDSKVY1Sckm7/qj2m9O01cCjWNdksJg01UUPo4CIA+J0p4niu4Ud8MzPwICPxCfN85vEkvikaiQf2qrO1BwgRlhU+5xVZ4pO9Undw6/iPdV0rcdrwKjvRa+cS38Am54uPQJxfQ+wqof4+5lYAsOXib+bJkXzppbAU9+Jv+/F30SjTW2E/yv6Vrm2E8Xs2iq+nUp1RgLrCkkC/nldNFDNTQN+mwikVLM/Un4uEHVMnNa2nkmlPuua9CrlLpBwWfwfqla3aqs+kyZDxaSpLgpdL7437VfyzU+hAHq+AUzYJjaojbso6mWu79V/TJJUVHytTVPLR7kXbt5792zVb0O935yep+bK4vsMMO43wNRaxLFuqJgmycsWo0ObngEyE8VqtJcPA50na9ZJWKVRZ6DXbHF6xyztiv/VU3MjNL9OcU7NAGNzsQFydUYC64qTK4GLv4uawnreYu/E3yZUb5udO6eLNpjWZFuOsnAUQ78iCkeZGnbWboVwcSzYN1hMmuqa4gXgnSeXfUyTJ4GXjwANu4hCw01PAwcX6nd04GEUkBIjRlk8ulf9dqpbDK4sKJom1GcReEWa9Rf1SVb1gXvnxYjfD/2BkNXicr9Xgan/Fb1wauvJueINNfMBsGOmZvVr2SlFyWRVpuYAwNikaI/Ax72uKfIIsPc9cTrwM2DiNrG5891Q4N//q3pNoXrVXB/ta2VUuDpLv4rXM1WV+m/ExNbQMGmqa8L/FZ9orZ0r7uZs3xB44V+g61Tx8+FFhaMcVSwgroxqaq5hZ7GqrKpUSdO98yIB0ta986II1tyu6Lbk0LCTaIJZr7FIKOMviSRq3O/A4EXaF/gWZ2IGPLVa7IV3bQdw4bfKr3N9r9j8tX4LwLlV1e+b26kAyTGiPYRUIFZO+r0s/s5j1oopm3O/AKd/qNptV6eeSUW9cS+TJrXIo8DWV8XUcnUU5BV9+NC21UBxqqQpOQbIzaheTKRTTJrqmtB14nvH58teZVWciTkw9CuxusvEAri5T0zX3Tuv+7iqsnVKWeo3F1NbeRlVW1miekFr3EuMjMjJqalogtlsANB6JPDqCaDFQN3ctms7oM/b4vS/b1VeS1OdVXPFqZpcPq4jTXlZwJbnxSifqy8wbGnR9GrTfkDAB+L07rfF3ofayHoIxBZOS1e1ngkotilsgv4+JNUm0SeBjU+LOs8fBhR1xK+KO6eBnFTA0hFw71D127F2Eh+iIHEFnYFh0lSXJEUWFYB3nqT59To8B0zZJz4NJ0eLDWDPbdRdXJJUNNLUuBr1TABgZCy2KgGqNkWn6/3mqsvWBXj+D+CZ9eK0LvWcKUb2clKA7a+VPyWUm1m05YM2XcDL8jiPNEkSsGM2cC9MvGk++wtgZlXymB6vA21Hi75d2haGRx4VW+fUbyFGiqvK3Baw9xCnE69X/XbqgrhLYoQ9P0us6M3LEEnvoUVVK1dQT831F69V1cG6JoPEpKkuObtBfG/ar2TzQ024+QLTDgHNA4H8bODv6cA/M4H8nOrH9eCmaMZnbAZ4dKv+7VW1rikvq2jZt6EkTfpkbFI0ihixv2gU8lER+0XXcgfPooS0qlRb3aREA1nJ1but2ub0D2K0QmEkpuLqeZU+RqEA/veNqDnLuC/eoDUtDFd9IKrOKJOKarTpca6ZSYoEfhkl6vk8ugMzLwF+r4jLDi0Efp+o/ZZAqg8f1ZmaU2HBvkFi0lRXlCgAf6Fqt2FZT3Sw7vsuAIXo9fTzU9VvzKdaNefhJ5bFV1dVk6aYEKAgB7BxLXrTqOsatAD6vy9O73m37BYTxfea02alXlks6xWNYlS3PqQ2uX1CTLkBQMCHFdccmVkDYzeKxyr2LLBTw8LwWzqoZ1J53IvB0+LFa1t6PODcBhi3RbRlGfw58L9vRT3g1X/EqPvDKM1vM+6COF3VVgPFPe5/IwPFpKmuUBWA27gALQdX/XaMjIAn5wDj/wDM7YHbx4FfxgDZqVW/TV1Nzamokqa4C9ptRHyr2NRcdZOD2sTvFcCrl5h6+Duo5LRDfq7YnxCo/tScistj1hk8NVZMtSnzgTajRD+uytRrDIz5SYxKhWlQGJ4UKd68jUwqb3KqCUOd+kmOFns06rPxblYy8Mto0RbDwQuY8Jfowq3SaQIweadYTJNwGVjTt+iDX0VUrQbcO4q9J6tL9TdiE1KDwqSprjhTrAN4ZQXgmmgeIJZJW9iLfZRUw9jakqRiReA6Spocm4jVb/nZ2g1d18R+c4bIyAgYuUIU0N8+DoSsKros8rAoXLVxFRsB64K6rukx2IMuPwfYMkFMtTm3AUZ8q3lC3rSvGJUCxCiVqht7WVSjTI26ipqk6jLEpCnmNPDdk2KPxu/76ye2vCzg1+eA+IsiKZq4DbB1LX2cp58oV3DrAGQlARtGAiFrKh4R1EWrgeJUDS6TbummTIJ0gklTXZAUWfiiqijqAK4LDTsBE7cDFg5iVcjPT2lfp5JwVTRrNLEURcm6YGSkfTF41sOiY/W935whqtdYbOUCAP99WPSGpF41N6zqfX8e9TiNNP37FnD3jPhwMfYX7TvM93gNaDtGjFL9Pknsz1gWVasBXdQzAUXT06l3dLsvXlWF7wbWDxcJClA4wtMHOPuz7vbJLMgHfn8BiD4hRtEn/CU+gJXHviHw4m6g3dOifcSut0SH97K2PyrIL6o500U9EyCSOXN7Ufz/4KZubpOqjUlTXXC2WAdwbQvAK+PeAZj0j1gNdDcU2DBCu2XKqqk5z+6ixYHO4tKyrinqGABJvFnYuesujtqk82SgaX9R17X1FfHp9dpOcVl1Ww0Up9rqJuGqdtOntc2Znwr/9xTA6LUVvwGXR10Y3q6wMLyMjuHKgqLpIV3UMwGiU7VN4WpNuVfQnd0AbB4nVrA1GwC8HiaSw7xMYPsMsU9jdcoDADElvf014PousTBi3Oai52lFTC3F1kcDPgKgELGuH156s+PYs6L/m4W97j4cKhQsBjdATJpqu/zcyjuAV5ebb7EO1mHaJU662DqlLNomTY/r1FxxCoWYPrKwFy/yqn5ClvVEzZOu1PMWU4H52UBShO5u15DEnBKjTADQb76Yzq4qMysxSqUuDJ9dcnQlNqywIat90TZCulBf5iaXkgQcXlzYDqMA6DAeeO5XsfXT838B/ReILWgu/i76x1V1FwBJAva9V7iy0Rh4eh3g1UPz66u2nxr/u/gbxJwUo2DF41FNzTXtp9v+b4Y4jfqYY9JU24X/Kz6hVrcAvDIubUTiZN1AFGCvHw5kJFZ8HaWyaHPRxtVsavkoVdIUf6ns4fJHybnfnCGxcwcGfyFO3yjcc7DlUN2+0BsZAS6txem6OEWXFidGhJR5YoTuif+r/m2WKAzfCJz6vuiyW4XTPt5P6PgNWcatOpQFIjk8WDhl/MSbwIgVRfWYRkbicX1hl1iNmXRLNJ48uUr76bpjS4Dgb8XpESuq/jrZfADw0n6xx2LqXWDtIODiH+IyXbYaKI4r6AwOk6baTpsO4NXl7CNWldi4iDfD9cMr3hA2/qL4hGxmU73uuGWp11h8Mi/IFfUPFUm5I2oCFEa6WXlU2/k+A7QaVvRzax2tmitOVddkSE0ur/wN7FsAXN6mXVPJ4vJzgd8mAelxolB35CrdrcRs2rdwGgjAnnlFheERh8R3XY+Sqkcxanh6Li9LrDY8sxaAAhjyJdD/vbIfR08/sU9mq2EiSd39tijk1nSkO3QdsL+w2H7gp6KRb3XUbw5M3S+So/xs4M8pYsRRNerUrH/1bv9RHGkyOEyaajN9FYBXpEFLkTjZugEJV4D1w0R/krKoVs159dB9QqdQaD5Fp2o14N6p5NLix5VCIbb3sGskllzrY8rS1cCKwcN3i2Tn+DJRcL2kNfB1a3Fe8AqxckuTFUp73hHTM+Z2wNhNulnJVpz/jKLC8N8mioQmJkRcpoveP8XJMdKUWbgS7doOwNhcdMLv9lLF17Eq7K4++AvRIPf6LmB1r8q3obmyHdgxS5zuNRvoMUMnvwIsHURfp55viJ9PrQEgiRqpslbiVYcqaXpwU/TiI9kxaarN9FkAXpH6zQsTJ3fxgrtuKJB6r/Rxuu7P9CiNk6ZD4vvjuGquPDYNgBmngKAQ3Rboq6j2oDOEkaaEq8CfUwFIgKe/eHNTGIkplivbRCL0YwCwsBHwQwCw+x3g8tbSo1HnfgFOF06bjfoeqN9M97EWLwzPTAR+GiRGWBw8q1ZoXhHVG/LDKP32RVJJjhFTWjEnRV3dxG1A6xGaXVehAPymiVEe1fTYuqHA4S/K3rj71mExCiQpgU6TRH2ULhkZi1HBUT+IwnJA91NzgPhgY2otngNlNaalGifzjqVUZcULwLtUsQN4dTg1BV7YCawbDjy4IV7AJu8oWplWkF80vaDrInAVTZImSTK8/eYMhbbL47WhqmlKixWjC1aO+ruvimQmAb+OBXLTRLH7xG1i1DMnXRRd3zktRpnunBJF8XdOi6+Thde3ayh6Izm3Bo5+Jc7rMw9oOUh/MasKw9f0ETEBYjWZrhuyWjcQU9xZD8VIhiaryaoq/rJokpsWKz5sPf9n0XNEG26+wLTDoov6hc3AwU+AqCMiiVWN8tw9K1bjFeSKmrNhS/TXzNb3aZF8Xv5LjBLqmpGR6Oofe058QG3wmOxkYMA40lRbFS8Ab6HHF/CKODYRiZO9p1gl9dOQoj4z986LNyoLe7Hbuz6okqaEq+V/Ur5/TWyVYGIJNNLBvnekGXPbotFPuZpcFuSJKa6HUWIa8pkNRdPE5jaAd29RbDxuM/BWBPDaWeCp74AuU8RzVmFcNBp16DPRqqHFYKD3HP3HXrwwHNBdq4HiFIqaKTSOOgasHSwSpgatgKn7qpYwqZjbAKO+E/sqmlqLFbqregI3/gMSbwAbxwC56eLvO/rH6m+cWxk3XyDgA8DaST+3r/obsTO4QeBIU22lLgCfoP8C8IrUa1w44jRMbEvw0xAx4hRV2GrAq5f+XrTsGopPyxn3xSfZRl1KH6OqZ/LsDpha6CcOKptLW5GwxF+SZ2p011wxRWxmI/ZUrOhNTaEQo6dOTYH2Y8V5OeniE/6dU2I0ythUtGzQVRPQyjTtKxKnmJCShfu6VL8FEB2sv7qmy9tEn6WCXDE1+tyvYnRLFzo8J/7nf39BLDrZOFo04s1OFh+oxm7Sz9RzTZO7NQSVwKSpNkq6VfMF4BVx8ARe+LdY4jS0aDpGX1NzQFEx+I294s2tzKTpkPjOqbma59pOFPzKUdd0+gfgzI8QjSd/qNrIhrmNeP7q8zlcmTYjxZe+6HOkKWQNsGsOAEkkfaN/0M2G3cXVbw5M/Q/YO1/Um2UnA07NC/fO1HGRvlzkbA1BpXB6rjY6u0F8b9YfqOclbywq9o1E4uTYFEiJFk0wAf0VgatUVNdUkF/UJ4pJU81Tb6dSw9NzkUeAfwun0Pov0G//stpOH0vaJUls1bPrLQAS0HWqmBrVdcKkYmoBDP0SGPsr0PkFUbdmXV8/9yUH9ca9N8ouepdDTSwcMFBMmmqbmugAXlV27iJxUg0nWzqKAlp9qihpij0r6qos6+mvrorKp2o7cD+85pZLJ90SdUxSAdDuGaDXrJq539pK9YacFKFZk1hN7P8IOPa1ON1vvujDpO+6IgBoNQQYvlR8gKtL6jUW7Rnys4Hk2/LFUZAvep39NAT41BU48Y18sciISVNtoy4Ad5WvALwitq7ApB1A29Fig1h913+4dRDf718DcjNKXqbuAt675upQqIiDl+hnVJBbM/ubZacCm8aK1WDunYD/Ldffqqm6wq6hqPlS5ouEs7rS4kXfK0D0Auv9Fv8G1WVkLKYhgZpvRAqIFajHlgLLO4gPJLcLV0Uf+ARIjq75eGTGd5LaJvQn8b0mOoBXla0LMGYt0GGc/u/Lzk002pSUpVdpsZ5JXgqF2H4H0H9dk7JA9GJKDBfPh7Gb9DcdVJcU3xRWF6uzQlaLVYaNuhreSHhtJsfGvfFXgH/eEE1g/3sfSIkRswdP/B/g0V2MfO3Tcf+rWoBJU22SdKswETCQAnBDUdYUXW6G2FQV4H5zcqqpuqb9HwI39ohGg2M3imSaNFNfR3VN2SmiAB8Q06IcYdKdmtqDTlkAXPsXWP8/YJW/WKWdnyWarY5YAcy+IuoEh34p2mFc3lpUN/qY4Oq52iS0sAO4IRWAGwL3jmLa8u7ZovNuB4suuvZ66KRMmlPVNelzpOn8ZrE9CiBe2Bt21t991UW6GsU48xOQkyqSsBYsvtcpfY80ZSUXbhS9RrQJAURS1GoY4PeK2AqreBLs2k6MJJ5ZC+x6G3j5cM3UrRkAJk21RX6ueFIDHPZ+VFkjTbcOiu9NnuQnXjmptlPR1x50MaeB7a+L00/8H9BujH7upy5Tj2JUo14mLxs4uVKc7vkGawh1Td3g8rpYnair17TEG0DId0DYJiCvsCbUwgHoPEmsenTwLP+6fecDl/4Uo8hn1wNdXtRNTAaOSVNtEb7TsAvA5aRKmh7cEMXAFnbcOsVQOPuIT6wZ90WRsK2L7m475W7hdhk5QMuh4kWctKfamiPxupieqcqIwYXNovO+XUOg3dO6jY/EaLmRieh0nnq3+isEU+6IeqWb/xWd18AH8HsZ8H1WbOVTGWsnoM87wO65wP6PgTZP6a5xqQHjx4HaQt0B3IALwOViXV9MwwFi+5aMxKKicO/e8sVF4sXXsak4rcu6ptxMYPNzQEaCaGsx6juOblSVg5eoBSvIKZqa0YayoGh61D8IMDHTaXgE8Zqv+j+q7hSdJAHbphcmTAqg5RBg4t/A9GCxj6kmCZNK1yliFCwrCTi0qHpx1RJ8lakNHkSwALwy7h3E99hzRaNMLm0BG2fZQqJCuq5rkiTg7yCRIFs5ia056kr3ZzkUX9JeldYQV/8Ri1QsHIBOk3QaGhWjq0ak4f+K10hjc+DV4+L/p0mfqk35GZsCgxaK06e+BxLqftdyJk21gSF2ADc0xeuaVPvNcdWcYVCvoNNR0nTkS7GrvJGJ6DSt2hiYqq6qW3VIEnBsiTjt97LYeob0QxfbqeTnAHveFad7zChqCVIdTfuJ6XGpANj9tnhO1GFMmgxdiQLwF+SNxZCVSJoOidOsZzIMrqpi8MvVv62r/wAHPxGnh3wJNO5V/dukqrcdiDwstkwysQS6vazzsKgYXYw0hawW+4PauAK9ZusmLgAI/AQwNhMLcMJ36e52DRCTJkNXogA8UO5oDJdqeu5hpNhqwMhELJMl+alGmhKvi0+6VXXnDPDnS+J0t5dF/QXpRlXfkFWjTJ0misJg0p/if6OqjOakJwCHvxCnA97X7aigYxNRzwYAe96p3v+5gWPSZOjMbUV33U4TWABeEct6QD3vop8bdeVUgaGwcxd/H2V+1acWEm8CG58Wjfaa9gcCP9NtjI+74s0TNX1DVo3qKoyL3jBJf5yaiZWo2ckiAdLWgY/FXpzuHQHfsToPD0/8n/hw/zCyaCudOohJk6FrFgBM/Q948m25IzF8qik6gFNzhkShKBptqkoxeFo88MsosULHrYOoYzJmtxSdcvQWo7N5GWI5uiaOLRXf241hrWVNMLUsqt/T9sPHvfPA2Z/F6UGL9LPS1NwWGPChOH3kSyD1nu7vwwAwaaot+CZROSZNhquqxeA5acCmp8WUaz1vYPzvHEHUB2NTMZIBaLYH3YMIseM9IJpZUs2oynYqkgTsfgeAJDZS9+yul9AAAO2eARp2Ecn3/g/1dz8yYtJEdUfDTuK7mQ230jA06rYDWvRqys8FtkwobC1QH3j+T7aQ0Cdt6pqOLwMgAc0DdbMCizRTv7ARqTYjTVe3A7ePiWL9AD0nMkZGwODF4vT5X0UdYh3DpInqDs8eQO85Yv8x1n8ZluIjTZrUzCiVwPYZYjWOqRUw/jfAqal+Y3zc1ddwf7O0OPGGCIiNeanmFN9ORRN52cDewk75PV8HHDz0E1dxjToDHcaL07vmiP/lOoRJE9UdRkZAv3eBNiPljoQe1aCVKBjOegikxlZ+/P4PgAtbxHWe2cCRw5qgHmmq5A355EqgIBfw6A54+es/Liqi7ca9J1cAydGArXvNTqP2f1+M+N8NFVvs1CFMmohI/0wtiqYWKqtrOrm6aFuO/30DNB+g39hIKN48sbzRwKxk4PRacbrXzJqIiopT/Q9l3AcyHlR8bFoccOQrcXrAh4CZtX5jK87WBej9ljj93weiNrGOYNJERDVDk7qmy1tFV2EA6Pce0HG8/uMiQZMl7WfWimXrDXxEPRPVLHObon02KyvY3/+RKMhu1FWeTZS7vyr6N6XHi9V0dQSTJiKqGZWtoIs6Bvw1DYAEdJ0q+r5QzTG1KFrSXtYbcl42cHKVON3zDW6QLJcGGhSD3z1btJPEoEVV21euukzMgcDCfelOrhQrLusAPuuJqGZUtHFv/GXg13GiVsZnuFiBI8cL/eOuoiXt5zcBGQmAXSPRm4nkof4blVN7JknA7nnitO+zQKMuNRNXWVoEima0BblFBem1HJMmIqoZLoV70CVFALmZReen3AF+GQPkpACe/sCo7wEjY3lifNyVt6S9IL+ozqzHa1ydKqfKisEv/wXEnBSrTgM+qLGwyqRQFDbTNAHC/wVu7pc3Hh1g0kRENcPWBbBuAEhKIOGqOC8zCfhlNJAWK5a8j90kOh+TPMobabr6N/AwCrB0FFs6kXwqGg3MywL2vS9O95oltjCSW4MWRZs5754HFOTJG081MWkiopqjrmu6KF7gN48Tn5ht3UXzSitHeeN73JXV4FKSirZM8Xu5ZldhUWmq0cC0WCA7peRlJ74BUmIAew8xImgonpwjGtQmhgOnf5A7mmox6KSpoKAA7733Hry9vWFpaYmmTZvi448/hlRsOawkSViwYAHc3NxgaWmJgIAA3Lhxo8TtJCUlYfz48bCzs4ODgwOmTJmC9PT0EsdcuHABTzzxBCwsLODh4YHFixfXyO9I9FhR1TXdOw/8ORWIDgbM7YHn/6iZxntUMfWS9gQxCggAEQeAuAtiuqfbNPliI8HSQWyMCwCJxd7rUmOBY0vE6QEfGtaIraUD0P89cfrgQiAjUdZwqsOgk6bPP/8cq1atwrfffourV6/i888/x+LFi/HNN9+oj1m8eDGWL1+O1atXIyQkBNbW1ggMDER2drb6mPHjx+Py5cvYt28fduzYgSNHjmDatKJ//tTUVAwcOBBeXl4IDQ3FF198gQ8++ABr1qyp0d+XqM5T1TWFrgeu7QCMzYCxG7kVh6EwtxGjFEDRaJPqjbjTJI4EGoqy6pr++wDIyxR1gW1GyRJWhTpOAFx9Re3iiW8qP95AGfQusCdOnMCIESMwdOhQAEDjxo3x66+/4tSpUwDEKNPSpUsxf/58jBgxAgCwYcMGuLi4YNu2bRg7diyuXr2K3bt34/Tp0+jSRawi+OabbzBkyBB8+eWXcHd3x8aNG5Gbm4u1a9fCzMwMbdq0QVhYGL7++usSyVVxOTk5yMnJUf+cmpqqz4eCqG5QjTRJBQAUwKg1gPcTsoZEj2jQUkzxJIaLpDbqqCjk9Q+SOzJSadAKiDxclDTFnBYd9KEABi00zJWnRsZievfvIOBemNzRVJlBjzT16NED+/fvx/XrYmnl+fPncezYMQwePBgAEBkZibi4OAQEBKivY29vDz8/PwQHBwMAgoOD4eDgoE6YACAgIABGRkYICQlRH9O7d2+YmZmpjwkMDER4eDgePnxYZmwLFy6Evb29+svDg1MLRJWq30JsrwCIVTVtnpI3HiqteKHx8cJRpnZPc/rUkBSvPVMqixrCdhgHuHeUL67KqKZ/E2/KG0c1GPRI09tvv43U1FS0atUKxsbGKCgowKefforx40WX4Li4OACAi4tLieu5uLioL4uLi4Ozc8md0U1MTODo6FjiGG9v71K3obqsXr16pWKbN28eZs+erf45NTWViRNRZYxNgXG/AVlJoh8TGR7VG9v1PUDSLXG6Jvcto8oVn567+Dtw94z4MNJ/gbxxVcapmfieeke0HTGzkjeeKjDopOm3337Dxo0bsWnTJvWU2cyZM+Hu7o5JkybJGpu5uTnMzc1ljYGoVmrcU+4IqCKqkaakwg7OLQYDzj7yxUOlqf5GydHAvsJE6YnZgK2rfDFpwspRtK3IShLPL9d2ckekNYOennvrrbfw9ttvY+zYsWjXrh0mTJiAWbNmYeFC0Zrd1VU8QeLj40tcLz4+Xn2Zq6srEhJK7qOUn5+PpKSkEseUdRvF74OI6LGg2qZDpdcseeKg8lnXB6ycxOn0OMDBC+heS2rOVKNND2rnFJ1BJ02ZmZkwemR/I2NjYyiVSgCAt7c3XF1dsX9/UZfR1NRUhISEwN/fHwDg7++P5ORkhIaGqo85cOAAlEol/Pz81MccOXIEeXlFTbf27duHli1bljk1R0RUZ1nWA2wKSx48ewCefvLGQ2VTjTYBwMCPxd6BtUH95uJ7La1rMuikafjw4fj000+xc+dOREVFYevWrfj666/x1FOieFShUGDmzJn45JNPsH37dly8eBETJ06Eu7s7Ro4cCQDw8fHBoEGD8NJLL+HUqVM4fvw4ZsyYgbFjx8LdXXRLHTduHMzMzDBlyhRcvnwZW7ZswbJly0rULBERPTa8ewMKI9GUkAyTc2vx3asX4PM/eWPRhlNT8f3BjYqPM1SSAUtNTZXeeOMNydPTU7KwsJCaNGkivfvuu1JOTo76GKVSKb333nuSi4uLZG5uLvXv318KDw8vcTsPHjyQnnvuOcnGxkays7OTXnjhBSktLa3EMefPn5d69eolmZubSw0bNpQWLVqkVawpKSkSACklJaXqvzARkSHIyZCkpEi5o6CKPLwtSbvfkaTkGLkj0c7lvyXpfTtJWtNX7kjUtHn/VkhSsfbaVGWpqamwt7dHSkoK7Ozs5A6HiIjI8CRcBVZ2FzsBvH3bIHpKafP+bdDTc0RERFSH1PMGoBCdwWvhdipMmoiIiKhmmFoADp7idC2sa2LSRERERDWnFrcdYNJERERENUfddoAjTURERETl40gTERERkQaYNBERERFpQDU9lxQJFOTLG4uWmDQRERFRzbF1B0wsAWUekHxb7mi0wqSJiIiIao6RUa2domPSRERERDVLtQddLVtBx6SJiIiIapaqrokjTUREREQV4PQcERERkQacONJEREREVDlVTVPaPSAnTd5YtMCkiYiIiGqWpQNg3UCcfhAhayjaYNJERERENa8WTtExaSIiIqKaVwvbDjBpIiIioppXC9sOMGkiIiKimqduO8CRJiIiIqLyqWuaIgBJkjcWDTFpIiIioppXrzGgMAZy04G0OLmj0QiTJiIiIqp5JmZAPS9xupbUNTFpIiIiInmop+hqR10TkyYiIiKSh6oYPJEjTURERETlq1+7Nu5l0kRERETyqGVtB5g0ERERkTxUNU0PbwP5ufLGogEmTURERCQPW1fAzAaQCoCHUXJHUykmTURERCQPhaJoD7paUNfEpImIiIjkU4vaDjBpIiIiIvmo2w4waSIiIiIqX/1ie9AZOBNtr3Djxg38/fffiIqKgkKhgLe3N0aOHIkmTZroIz4iIiKqy9Q1TYY/0qRV0rRw4UIsWLAASqUSzs7OkCQJ9+/fx9tvv43PPvsMb775pr7iJCIiorpINT2XcR/ISgYsHeSMpkIaT88dPHgQ8+fPx7vvvovExETcu3cPcXFx6qTp7bffxpEjR/QZKxEREdU15raArZs4beBTdApJkiRNDnz22Wfh4OCA7777rszLp02bhrS0NPz66686DbC2SE1Nhb29PVJSUmBnZyd3OERERLXHumFA1FHgqTVA+2dr9K61ef/WeKTp1KlTmDBhQrmXT5gwASdPntQ8SiIiIiKg1mynonHSFB8fj8aNG5d7ube3N+Li4nQRExERET1OaknbAY0LwbOzs2FmZlbu5aampsjNNfx9Y+RWUFCAvLw8ucMgPTIzM4OREbt5EBFprJa0HdBq9dwPP/wAGxubMi9LS0vTSUB1lSRJiIuLQ3JystyhkJ4ZGRnB29u7wg8ZRERUjHp67iagVAIG+sFT46TJ09MT33//faXHUNlUCZOzszOsrKygUCjkDon0QKlUIjY2Fvfu3YOnpyf/zkREmnDwAoxMgfwsIC0WsG8kd0Rl0jhpioqK0mMYdVtBQYE6YXJycpI7HNKzBg0aIDY2Fvn5+TA1NZU7HCIiw2dsAjh6A4nXRV2TgSZNhjn+VceoapisrKxkjoRqgmparqCgQOZIiIhqkeJTdAZK45Gm5cuXa3Tc66+/XuVg6jpO1Twe+HcmIqqCupQ0LVmypNJjFAoFkyYiIiLSXi1oO6Bx0hQZGanPOIiIiOhxpm47YLgjTaxpIiIiIvmpRpqSo4G8bHljKQeTpsdEXFwcXnvtNTRp0gTm5ubw8PDA8OHDsX//frlDIyIiAqwbAOb2ACTgoWHObmnV3JJqp6ioKPTs2RMODg744osv0K5dO+Tl5WHPnj0ICgrCtWvX5A6RiIgedwoFUL8ZcDdU1DU5+8gdUSkcaXoMTJ8+HQqFAqdOncLo0aPRokULtGnTBrNnz1ZvshwdHY0RI0bAxsYGdnZ2eOaZZxAfH6++jQ8++AAdOnTA2rVr4enpCRsbG0yfPh0FBQVYvHgxXF1d4ezsjE8//bTEfSsUCqxatQqDBw+GpaUlmjRpgj/++KPEMXPnzkWLFi1gZWWFJk2a4L333iux1Yzqvn/++Wc0btwY9vb2GDt2rLoL/YYNG+Dk5IScnJwStzty5MgKN5kmIiIDY+Ar6LRKmvLz87Fhw4YSb6Zk2JKSkrB7924EBQXB2tq61OUODg5QKpUYMWIEkpKScPjwYezbtw+3bt3Cs88+W+LYiIgI7Nq1C7t378avv/6KH3/8EUOHDsWdO3dw+PBhfP7555g/fz5CQkJKXO+9997D6NGjcf78eYwfPx5jx47F1atX1Zfb2tpi3bp1uHLlCpYtW4bvv/++1GrNiIgIbNu2DTt27MCOHTtw+PBhLFq0CADw9NNPo6CgANu3b1cfn5CQgJ07d+LFF1+s9mNIREQ1xMnAi8ElLVlaWkpRUVHaXq3OS0lJkQBIKSkppS7LysqSrly5ImVlZdV4XCEhIRIA6a+//ir3mL1790rGxsZSdHS0+rzLly9LAKRTp05JkiRJ77//vmRlZSWlpqaqjwkMDJQaN24sFRQUqM9r2bKltHDhQvXPAKRXXnmlxP35+flJr776arnxfPHFF1Lnzp3VP5d132+99Zbk5+en/vnVV1+VBg8erP75q6++kpo0aSIplcpy70df5Px7ExHVahf/lKT37STp+4Aau8uK3r8fpXVNU7du3RAWFgYvLy8dp2+kD5IkVXrM1atX4eHhAQ8PD/V5rVu3hoODA65evYquXbsCABo3bgxbW1v1MS4uLjA2NoZRsY0VXVxckJCQUOL2/f39S/0cFham/nnLli1Yvnw5IiIikJ6ejvz8fNjZ2ZW4zqP37ebmVuJ+XnrpJXTt2hV3795Fw4YNsW7dOkyePJmNJomIahMDbzugddI0ffp0zJ49GzExMejcuXOpKR9fX1+dBUfV17x5cygUCp0Uez+6j5pCoSjzPKVSqfFtBgcHY/z48fjwww8RGBgIe3t7bN68GV999VWl9138fjp27Ij27dtjw4YNGDhwIC5fvoydO3dqHAcRERkAxybie1YSkJkEWDnKG88jtE6axo4dC6DkdikKhQKSJEGhUHC/LQPj6OiIwMBArFixAq+//nqpJDc5ORk+Pj6IiYlBTEyMerTpypUrSE5ORuvWrasdw8mTJzFx4sQSP3fs2BEAcOLECXh5eeHdd99VX3779u0q3c/UqVOxdOlS3L17FwEBASVGzoiIqBYwswbsGgGpd8Rok1U3uSMqQeukiZ3Ba58VK1agZ8+e6NatGz766CP4+voiPz8f+/btw6pVq3DlyhW0a9cO48ePx9KlS5Gfn4/p06fjySefRJcuXap9/7///ju6dOmCXr16YePGjTh16hR+/PFHAGIkLDo6Gps3b0bXrl2xc+dObN26tUr3M27cOLz55pv4/vvvsWHDhmrHTUREMqjfTCRNiTcAD8NKmrRuOeDl5VXhFxmeJk2a4OzZs+jbty/+7//+D23btsWAAQOwf/9+rFq1CgqFAn///Tfq1auH3r17IyAgAE2aNMGWLVt0cv8ffvghNm/eDF9fX2zYsAG//vqregTrf//7H2bNmoUZM2agQ4cOOHHiBN57770q3Y+9vT1Gjx4NGxsbjBw5UiexExFRDVO3HTC8PegUkiaVwo/4+eefsXr1akRGRiI4OBheXl5YunQpvL29MWLECH3EafBSU1Nhb2+PlJSUUkXM2dnZiIyMhLe3NywsLGSKUB4KhQJbt26tsSSmf//+aNOmDZYvX14j91eWx/nvTURUbSdXA7vnAj7DgWd/0fvdVfT+/SitR5pWrVqF2bNnY8iQIUhOTlbXMDk4OGDp0qVVCpiouh4+fIitW7fi0KFDCAoKkjscIiKqKtVIU6LhraDTOmn65ptv8P333+Pdd9+FsbGx+vwuXbrg4sWLOg2OSFMdO3bE5MmT8fnnn6Nly5Zyh0NERFVVvzBpSroFKA1rcVmVCsFVK5+KMzc3R0ZGhk6CorqjCrO/VRIVFVUj90NERHpm7wEYmwMFOUBKDFCvsdwRqWk90uTt7V2iMaHK7t274eNjeJvrERERUS1iZFzUr8nAmlxqPdI0e/ZsBAUFITs7G5Ik4dSpU/j111+xcOFC/PDDD/qIkYiIiB4n9ZsB96+KuqZmAXJHo6Z10jR16lRYWlpi/vz5yMzMxLhx4+Du7o5ly5apG18SERERVZmBth3QOmkCgPHjx2P8+PHIzMxEeno6nJ2ddR0XERERPa6cDHMPuiolTSpWVlawsrLSVSxEREREBtt2QOuk6cGDB1iwYAEOHjyIhISEUpuzJiUl6Sw4IiIiegzVLxxpSr0D5GYCZoYxQKP16rkJEyZg3759mDRpEr788kssWbKkxJeu3b17F88//zycnJxgaWmJdu3a4cyZM+rLJUnCggUL4ObmBktLSwQEBODGjZJzoElJSRg/fjzs7Ozg4OCAKVOmID09vcQxFy5cwBNPPAELCwt4eHhg8eLFOv9d6qLJkydr3e1boVBg27ZteomnIlFRUVAoFGWu/iQiIgNi5QhY1hOnkyLkjaUYrUeajh49imPHjqF9+/b6iKeEhw8fomfPnujbty927dqFBg0a4MaNG6hXr576mMWLF2P58uVYv349vL298d577yEwMBBXrlxRb2Exfvx43Lt3D/v27UNeXh5eeOEFTJs2DZs2bQIgWqgPHDgQAQEBWL16NS5evIgXX3wRDg4OmDZtmt5/T0M2efJkrF+/HgBgamoKT09PTJw4Ee+88w5MTEywbNmyGunFlJubi6VLl2Ljxo24ceMGrKys0LJlS0ydOhXPP/88TE1N9R4DERHVIKfmwJ1Toq7JtZ3c0QCoQtLUqlUrZGVl6SOWUj7//HN4eHjgp59+Up/n7e2tPi1JEpYuXYr58+er97zbsGEDXFxcsG3bNowdOxZXr17F7t27cfr0aXTp0gWA6Go+ZMgQfPnll3B3d8fGjRuRm5uLtWvXwszMDG3atEFYWBi+/vrrxz5pAoBBgwbhp59+Qk5ODv79918EBQXB1NQU8+bNg729vd7vPzc3F4GBgTh//jw+/vhj9OzZE3Z2djh58iS+/PJLdOzYER06dNB7HEREVIPqFyZNBlTXpPX03MqVK/Huu+/i8OHDePDgAVJTU0t86dL27dvRpUsXPP3003B2dkbHjh3x/fffqy+PjIxEXFwcAgKKejjY29vDz88PwcHBAIDg4GA4ODioEyYACAgIgJGREUJCQtTH9O7dG2ZmZupjAgMDER4ejocPH5YZW05OTrV+d0mSkJmbX+NfVRkVMjc3h6urK7y8vPDqq68iICAA27dvB1B6eq5Pnz54/fXXMWfOHDg6OsLV1RUffPBBhbf//vvvw83NDRcuXCjz8qVLl+LIkSPYv38/goKC0KFDBzRp0gTjxo1DSEgImjcXc9+7d+9Gr1694ODgACcnJwwbNgwREaWHda9du4YePXrAwsICbdu2xeHDh7V+TIiISM+cmorvBtR2QOuRJgcHB6SmpqJfv34lzpckCQqFQr2Bry7cunVLvUHwO++8g9OnT+P111+HmZkZJk2ahLi4OACAi4tLieu5uLioL4uLiyvVEsHExASOjo4ljik+glX8NuPi4kpMB6osXLgQH374YZV/t6y8ArResKfK16+qKx8FwsqsWosmYWlpiQcPHpR7+fr16zF79myEhIQgODgYkydPRs+ePTFgwIASx0mShNdffx07duzA0aNH0axZszJvb+PGjQgICChz+x5TU1P11FxGRgZmz54NX19fpKenY8GCBXjqqacQFhYGI6OizwdvvfUWli5ditatW+Prr7/G8OHDERkZCScnp6o8HEREpA8G2HZA63fP8ePHw9TUFJs2bYKLiwsUCoU+4gIAKJVKdOnSBZ999hkAsSnrpUuXsHr1akyaNElv96uJefPmYfbs2eqfU1NT4eHhIWNE+idJEvbv3489e/bgtddeK/c4X19fvP/++wCA5s2b49tvv8X+/ftLJE35+fl4/vnnce7cORw7dgwNGzYs9/Zu3LiBPn36VBrf6NGjS/y8du1aNGjQAFeuXEHbtm3V58+YMUN97KpVq7B79278+OOPmDNnTqX3QURENaR42wFJAvSYb2hK66Tp0qVLOHfuXI3sJO/m5obWrVuXOM/Hxwd//vknAMDV1RUAEB8fDzc3N/Ux8fHx6hoXV1dXJCQklLiN/Px8JCUlqa/v6uqK+Pj4EseoflYd8yhzc3OYm5tX8TcDLE2NceWjwCpfvzr3q60dO3bAxsYGeXl5UCqVGDduXIVTbr6+viV+dnNzK/U3mDVrFszNzXHy5EnUr1+/wvvXdErxxo0bWLBgAUJCQpCYmKhuhxEdHV0iafL391efNjExQZcuXXD16lWN7oOIiGqIYxMACiAnBchIBGwayB2R9jVNXbp0QUxMjD5iKaVnz54IDw8vcd7169fh5eUFQBSFu7q6Yv/+/erLU1NTERISon5j9Pf3R3JyMkJDQ9XHHDhwAEqlEn5+fupjjhw5gry8PPUx+/btQ8uWLcucmtMFhUIBKzOTGv+qyshg3759ERYWhhs3biArKwvr16+HtbV1ucc/upJNoVCU6uc1YMAA3L17F3v2VD5F2aJFC1y7dq3S44YPH46kpCR8//33CAkJUdes5ebmVnpdIiIyMKYWgEPhDI6B1DVpnTS99tpreOONN7Bu3TqEhobiwoULJb50adasWTh58iQ+++wz3Lx5E5s2bcKaNWsQFBQEQLwZz5w5E5988gm2b9+OixcvYuLEiXB3d1cXJ/v4+GDQoEF46aWXcOrUKRw/fhwzZszA2LFj4e7uDgAYN24czMzMMGXKFFy+fBlbtmzBsmXLSky/Pc6sra3RrFkzeHp6wsSkevVQKv/73/+wadMmTJ06FZs3b67w2HHjxuG///7DuXPnSl2Wl5eHjIwMPHjwAOHh4Zg/fz769+8PHx+fcov4T548qT6dn5+P0NBQ+Pj4VO8XIiIi3TOwuiat3wGfffZZAMCLL76oPk+hUOilELxr167YunUr5s2bh48++gje3t5YunQpxo8frz5mzpw5yMjIwLRp05CcnIxevXph9+7d6h5NgCgknjFjBvr37w8jIyOMHj0ay5cvV19ub2+PvXv3IigoCJ07d0b9+vWxYMECthvQs6eeego///wzJkyYABMTE4wZM6bM42bOnImdO3eif//++Pjjj9GrVy/Y2trizJkz+Pzzz/Hjjz/C19cXTk5OWLNmDdzc3BAdHY233367zNtbsWIFmjdvDh8fHyxZsgQPHz4s8XwmIiIDUb85ELEfSDSMkSatk6bIyEh9xFGuYcOGYdiwYeVerlAo8NFHH+Gjjz4q9xhHR0d1I8vy+Pr64ujRo1WOk6pmzJgxUCqVmDBhAoyMjDBq1KhSx5ibm2Pfvn1YsmQJvvvuO7z55puwsrKCj48PXn/9dbRt2xZGRkbYvHmz+ueWLVti+fLlZRaQL1q0CIsWLUJYWBiaNWuG7du3V1pXRUREMlAVgxvISJNCqol2zo+B1NRU2NvbIyUlBXZ2diUuy87ORmRkJLy9vUuMgFHdxL83EZGORBwEfh4J1G8BzDitl7uo6P37UVUqUImIiMDSpUvVK45at26NN954A02bNq3KzRERERGVphppSooECvIBY93U1VaV1oXge/bsQevWrXHq1Cn4+vrC19cXISEhaNOmDfbt26ePGImIiOhxZNcQMLEElHlA8m25o9F+pOntt9/GrFmzsGjRolLnz507t1TXZyIiIqIqMTIS26nEXxJ1TU7yzmhpPdJ09epVTJkypdT5L774Iq5cuaKToIiIiIgAGFQxuNZJU4MGDRAWFlbq/LCwsFJ7vBERERFVS/3CXk0G0HZA6+m5l156CdOmTcOtW7fQo0cPAMDx48fx+eefsxkkERER6ZYBjTRpnTS99957sLW1xVdffYV58+YBANzd3fHBBx/g9ddf13mARERE9BgzoK7gWidNCoUCs2bNwqxZs5CWlgYAsLW11XlgREREROri77R7QE4aYC5fzqF1TVO/fv2QnJwMQCRLqoQpNTUV/fr102lwRERE9JizdACsG4jTDyJkDUXrpOnQoUNl7hqfnZ3NbUhIrU+fPpg5c6b658aNG2Pp0qWyxVNV69atg4ODg9xhEBE93gykrknjpOnChQu4cOECAODKlSvqny9cuIBz587hxx9/RMOGDfUWKNUsSZIQEBCAwMDAUpetXLkSDg4OuHPnjgyRaS4uLg6vvfYamjRpAnNzc3h4eGD48OHYv3+/3KEREZE2DCRp0rimqUOHDlAoFFAoFGVOw1laWuKbb77RaXAkH4VCgZ9++gnt2rXDd999h5dffhmA2LB5zpw5WLVqFRo1aiRzlOWLiopCz5494eDggC+++ALt2rVDXl4e9uzZg6CgIFy7dk3uEImISFMG0nZA45GmyMhIREREQJIknDp1CpGRkeqvu3fvIjU1FS+++KI+Y61bJAnIzaj5Ly32Z/bw8MCyZcvw5ptvIjIyEpIkYcqUKRg4cCA6duyIwYMHw8bGBi4uLpgwYQISExM1vu3o6GiMGDECNjY2sLOzwzPPPIP4+HgAQEpKCoyNjXHmzBkAgFKphKOjI7p3766+/i+//AIPD49yb3/69OlQKBQ4deoURo8ejRYtWqBNmzaYPXs2Tp48qT7u66+/Rrt27WBtbQ0PDw9Mnz4d6enppW5v27ZtaN68OSwsLBAYGIiYmBiNf1ciIqqmhl2Adk8D3r1lDUPjkSYvLy8A4g2MdCAvE/jMvebv951YwMxa48MnTZqErVu34sUXX8SoUaNw6dIlXL58GW3atMHUqVOxZMkSZGVlYe7cuXjmmWdw4MCBSm9TqVSqE6bDhw8jPz8fQUFBePbZZ3Ho0CHY29ujQ4cOOHToELp06YKLFy9CoVDg3LlzSE9PV1/vySefLPP2k5KSsHv3bnz66aewti79uxavUTIyMsLy5cvh7e2NW7duYfr06ZgzZw5WrlypPiYzMxOffvopNmzYADMzM0yfPh1jx47F8ePHNX4ciYioGhr3FF8y07oQfP369di5c6f65zlz5sDBwQE9evTA7dvyb6ZHurdmzRpcunQJM2fOxJo1a/Ddd9+hY8eO+Oyzz9CqVSt07NgRa9euxcGDB3H9+vVKb2///v24ePEiNm3ahM6dO8PPzw8bNmzA4cOHcfr0aQCikPzQoUMAxOKDAQMGwMfHB8eOHVOfV17SdPPmTUiShFatWlUay8yZM9G3b180btwY/fr1wyeffILffvutxDF5eXn49ttv4e/vj86dO2P9+vU4ceIETp06VentExFR3aF1n6bPPvsMq1atAgAEBwfj22+/xdKlS7Fjxw7MmjULf/31l86DrJNMrcSojxz3qyVnZ2e8/PLL2LZtG0aOHImNGzfi4MGDsLGxKXVsREQEWrRoUeHtXb16FR4eHiWm11q3bg0HBwdcvXoVXbt2xZNPPokff/wRBQUFOHz4MAYOHAhXV1ccOnQIvr6+uHnzJvr06VPm7UtaTEH+999/WLhwIa5du4bU1FTk5+cjOzsbmZmZsLISj5WJiQm6du2qvk6rVq3UsXbr1k3j+yIiotpN66QpJiYGzZqJKvZt27ZhzJgxmDZtGnr27FnumxiVQaHQappMbiYmJjAxEU+X9PR0DB8+HJ9//nmp49zc3HRyf71790ZaWhrOnj2LI0eO4LPPPoOrqysWLVqE9u3bw93dHc2bNy/zus2bN4dCoai02DsqKgrDhg3Dq6++ik8//RSOjo44duwYpkyZgtzcXHXSREREBFRhes7GxgYPHjwAAOzduxcDBgwAAFhYWCArK0u30ZFB6tSpEy5fvozGjRujWbNmJb7KqiF6lI+PD2JiYkoUU1+5cgXJyclo3bo1AFF35Ovri2+//RampqZo1aoVevfujXPnzmHHjh3lTs0BgKOjIwIDA7FixQpkZGSUulzVnDU0NBRKpRJfffUVunfvjhYtWiA2tvToX35+vrooHQDCw8ORnJwMHx+fSn9XIiKqO7ROmgYMGICpU6di6tSpuH79OoYMGQIA6jdRqvuCgoKQlJSE5557DqdPn0ZERAT27NmDF154AQUFBZVePyAgAO3atcP48eNx9uxZnDp1ChMnTsSTTz6JLl26qI/r06cPNm7cqE6QHB0d4ePjgy1btlSYNAHAihUrUFBQgG7duuHPP//EjRs3cPXqVSxfvhz+/v4AgGbNmiEvLw/ffPMNbt26hZ9//hmrV68udVumpqZ47bXXEBISgtDQUEyePBndu3fn1BwR0WNG66RpxYoV8Pf3x/379/Hnn3/CyckJgPjU/txzz+k8QDI87u7uOH78OAoKCjBw4EC0a9cOM2fOhIODA4yMKn9KKRQK/P3336hXrx569+6NgIAANGnSBFu2bClx3JNPPomCgoIS0759+vQpdV5ZmjRpgrNnz6Jv3774v//7P7Rt2xYDBgzA/v371TV57du3x9dff43PP/8cbdu2xcaNG7Fw4cJSt2VlZYW5c+di3Lhx6NmzJ2xsbErFSkREdZ9C0qZqlsqVmpoKe3t7pKSkwM7OrsRl2dnZiIyMhLe3NywsLGSKkGoK/95ERLVHRe/fj9K6EPzIkSMVXt67t7yNp4iIiIj0QeukqaxpEYVCoT6tSU0LERERUW2jdU3Tw4cPS3wlJCRg9+7d6Nq1K/bu3auPGImIiIhkp/VIk729fanzBgwYADMzM8yePRuhoaE6CYyIiIjIkGg90lQeFxcXhIeH6+rm6iTu2/d44NoKIqK6SeuRpgsXLpT4WZIk3Lt3D4sWLUKHDh10FVedYmZmBiMjI8TGxqJBgwYwMzMrUQdGdYckSbh//z4UCgVMTU3lDoeIiHRI66SpQ4cOUCgUpT5Nd+/eHWvXrtVZYHWJkZERvL29ce/evTI7TlPdolAo0KhRIxgbG8sdChER6ZDWSVNkZGSJn42MjNCgQQP2o6mEmZkZPD09kZ+fzxWGdZypqSkTJiKiOkjrpMnLy0sfcTwWVFM2nLYhIiKqfTQuBD9w4ABat26N1NTUUpelpKSgTZs2OHr0qE6DIyIiIjIUGidNS5cuxUsvvVRmi3F7e3u8/PLL+Prrr3UaHBEREZGh0DhpOn/+PAYNGlTu5QMHDmSPJiIiIqqzNE6a4uPjK6zFMTExwf3793USFBEREZGh0ThpatiwIS5dulTu5RcuXICbm5tOgiIiIiIyNBonTUOGDMF7772H7OzsUpdlZWXh/fffx7Bhw3QaHBEREZGhUEga7vkQHx+PTp06wdjYGDNmzEDLli0BANeuXcOKFStQUFCAs2fPwsXFRa8BG6rU1FTY29sjJSWlzGJ5IiIiMjzavH9r3KfJxcUFJ06cwKuvvop58+apO4IrFAoEBgZixYoVj23CRERERHWfVs0tvby88O+//+Lhw4e4efMmJElC8+bNUa9ePX3FR0RERGQQtO4IDgD16tVD165ddR0LERERkcHSuBCciIiI6HHGpImIiIhIA0yaiIiIiDTApImIiIhIA0yaiIiIiDTApImIiIhIA0yaiIiIiDTApImIiIhIA0yaiIiIiDTApImIiIhIA0yaiIiIiDTApImIiIhIA0yaiIiIiDTApImIiIhIA0yaiIiIiDTApImIiIhIA0yaiIiIiDTApImIiIhIA0yaiIiIiDTApImIiIhIA0yaiIiIiDTApImIiIhIA0yaiIiIiDTApImIiIhIA0yaiIiIiDTApImIiIhIA0yaiIiIiDRQq5KmRYsWQaFQYObMmerzsrOzERQUBCcnJ9jY2GD06NGIj48vcb3o6GgMHToUVlZWcHZ2xltvvYX8/PwSxxw6dAidOnWCubk5mjVrhnXr1tXAb0RERES1Ra1Jmk6fPo3vvvsOvr6+Jc6fNWsW/vnnH/z+++84fPgwYmNjMWrUKPXlBQUFGDp0KHJzc3HixAmsX78e69atw4IFC9THREZGYujQoejbty/CwsIwc+ZMTJ06FXv27Kmx34+IiIgMm0KSJEnuICqTnp6OTp06YeXKlfjkk0/QoUMHLF26FCkpKWjQoAE2bdqEMWPGAACuXbsGHx8fBAcHo3v37ti1axeGDRuG2NhYuLi4AABWr16NuXPn4v79+zAzM8PcuXOxc+dOXLp0SX2fY8eORXJyMnbv3l1mTDk5OcjJyVH/nJqaCg8PD6SkpMDOzk6PjwYRERHpSmpqKuzt7TV6/64VI01BQUEYOnQoAgICSpwfGhqKvLy8Eue3atUKnp6eCA4OBgAEBwejXbt26oQJAAIDA5GamorLly+rj3n0tgMDA9W3UZaFCxfC3t5e/eXh4VHt35OIiIgMl8EnTZs3b8bZs2excOHCUpfFxcXBzMwMDg4OJc53cXFBXFyc+pjiCZPqctVlFR2TmpqKrKysMuOaN28eUlJS1F8xMTFV+v2IiIiodjCRO4CKxMTE4I033sC+fftgYWEhdzglmJubw9zcXO4wiIiIqIYY9EhTaGgoEhIS0KlTJ5iYmMDExASHDx/G8uXLYWJiAhcXF+Tm5iI5ObnE9eLj4+Hq6goAcHV1LbWaTvVzZcfY2dnB0tJST78dERER1SYGnTT1798fFy9eRFhYmPqrS5cuGD9+vPq0qakp9u/fr75OeHg4oqOj4e/vDwDw9/fHxYsXkZCQoD5m3759sLOzQ+vWrdXHFL8N1TGq2yAiIiIy6Ok5W1tbtG3btsR51tbWcHJyUp8/ZcoUzJ49G46OjrCzs8Nrr70Gf39/dO/eHQAwcOBAtG7dGhMmTMDixYsRFxeH+fPnIygoSD299sorr+Dbb7/FnDlz8OKLL+LAgQP47bffsHPnzpr9hYmIiMhgGXTSpIklS5bAyMgIo0ePRk5ODgIDA7Fy5Ur15cbGxtixYwdeffVV+Pv7w9raGpMmTcJHH32kPsbb2xs7d+7ErFmzsGzZMjRq1Ag//PADAgMD5fiViIiIyADVij5NtYE2fR6IiIjIMNS5Pk1EREREcmPSRERERKQBJk1EREREGmDSRERERKQBJk1EREREGmDSRERERKQBJk1EREREGmDSRERERKQBJk1EREREGmDSRERERKQBJk1EREREGmDSRERERKQBJk1EREREGmDSRERERKQBJk1EREREGmDSRERERKQBJk1EREREGmDSRERERKQBJk1EREREGmDSRERERKQBJk1EREREGmDSRERERKQBJk1ERHWQJEmQJEnuMIjqFCZNRKS13Hwl8gqUcodB5ShQSpix6Rzaf7gX4XFpcodDVGcwaSIirdxNzsKAJYfR54tDSM/JlzscKsMnO69g58V7SM3Ox/xtFzniRKQjTJrI4DxIz0FuPkcxDFFieg4m/BCC2w8ycTc5C5tCbssdEj1iQ3AUfjoeBQAwMzHC6aiH2BZ2V96giOoIJk1kUA5eS4D/wgN4auVxZOcVyB0OFZOSlYeJP57CrcQMWJiKl44fjkby72RADoUn4IPtlwEAbwW2xBv9mwMAPvv3GlKz8+QMjcqQnVeAU5FJUCo5ElhbMGkig3E9Pg2v/XoOuQVKXI5NxZJ91+UOiQpl5RZgyrrTuHIvFfVtzLB9Ri+42VsgIS0Hf569I3d4BCA8Lg0zNp2DUgLGdG6E6X2aYuoT3vCub437aTlYuu+G3CFSMRk5+Rj3/Uk8810wFu66Knc4pCEmTWQQkjJyMWX9aaTn5KNJfWsAwJqjt3AmKknmyCg3X4mXfwnFmdsPYWthgg0v+qGFiy1eeqIJAOC7w7eQz6JwWSWkZePFdeL/x8/bEZ891Q4KhQLmJsb44H9tAADrg6NwLS5V5kgJECNMU9efwdnoZADAT8ejcDOBBfu1AZMmkl1uvhKv/BKKmKQseDpa4Y9Xe2BM50aQJOD/fj+PzFz9FxvnFyix9L/rWPbfDUTcT9f7/dUWBUoJs7aE4cj1+7A0Nca6F7qitbsdAGBsNw84WpshOikTOy/ekznSx1d2XgGmbQjF3eQseNe3xncTOsPMpOil/ckWDRDYxgUFSgkL/r7MonCZ5eYr8eovoQi+9QA25ibo6OmAfKWED/+5wr9NLcCkiWQlSRIW/H0JpyKTYGNugh8mdYGjtRkWDG8Nd3sL3H6Qic93XdN7HAt3XcPS/25gyX/X0f+rwxi6/Ci+OxyBu8lZer9vQyVJEt756yJ2XrwHU2MFvpvQGZ29HNWXW5mZ4IUejQEAqw5F8AVfBkqlhP/77TzCYpLhYGWKtZO7wsHKrNRx7w1rDQtTI5yKTML287EyREqA+HD2xuZzOBh+HxamRlg7uSuWPtsBZsZGOHojEfuuxMsdIlWCSRPJau3xKGw+HQMjBfDNcx3RwsUWAGBnYYrPx/gCANYH38bxm4l6i+HP0Dv48VgkAMDP2xEmRgpcjk3Fwl3X0HPRATy9+gQ2BEchMT1HbzEYGkmS8Nm/V7HljPjbLB/bEb1bNCh13ET/xrAxN8G1uDQcuJYgQ6SPt6/3XVcntauf7wzvwqntRzWqZ4WgPs0AAJ/uvIo0FoXXOKVSwlt/XMCuS3EwMzbC9xO7oJu3I7ycrPFSb28AwCc7r3JhhYFj0kSyORiegE93XgEAvDPEB31bOZe4/InmDfB8d08AwJw/Lujlhf58TDLmbb0IAHitXzNsedkfp94NwKdPtYWftyMUCuB01EMs+Psy/D7bjwk/huD3MzEGsxLpenwabibofjpxxcGb+P6oSCQXjfLF4HZuZR5nb2WK8YV/oxUHb3K0qQb9EXoH3x68CQBYOMoX3Zs4VXj8S72bwMvJCglpOVi+n0XhNUmSJLy77RK2nrsLEyMFVozvhCeaF30Imd6nGVzszBGdlKn+AEeGiUkTyeJmQhpeL1zp80yXRpjSy7vM4+YN9oGnoxXuJmfhkx26XWGSkJaNl38ORW6+EgE+zpgV0AIA4GhthvF+Xtjysj9OvN0P84f6wLeRPQqUEo7eSMRbf1xAl0/+w8s/n8HOC/dk+WQYk5SJ1349h4FLjiDg68OYuv4MwmKSdXLb609E4cu9YuXi/KE+eKarR4XHT+nlDTMTI5yNTkZIJAv3HxUWk4wtp6N12gg05NYDzPvrAgAgqG9TjOncqNLrWJga44Phoij8p+NRuBHPwuOaIEkSPt5xFb+eioaRAljybAcMaO1S4hhrcxO8M8QHAPDtgZu4l/L4lgUYOoXEj4Y6kZqaCnt7e6SkpMDOzk7ucAzaw4xcjFx5HLcfZKJbY0f8MtWvROHqo05FJuHZNcGQJGDt5C7o18ql3GM1lZuvxLjvT+LM7Ydo2sAa24J6wtbCtMLrRCZm4J/zsdh+PrbE6I61mTEGtnHFqE4N0atZfSgUimrHV56UrDysPHgTPx2PQm6BEqq7Uv0XP9G8Pmb0bQa/SkYdyrP13B3M2nIeAPB6/+aYPaCFRtebv+0ifjkZjSea18fPU/yqdN910eZT0Zi/7RLylRLsLU0xqUdjvNCjMepZl6470lRkYgaeWnkcyZl5GNrODd881xFGRpo/56auP4P/rsbDv4kTNr3kp9fnq7YeZuTiUmwK/Js4wcS4Zj7TFyglrDsRhT2X4/BsFw+M7NgQxlo8npX5ck+4ekRw8RhfPNOl7A8hkiTh6dXBOHP7IUZ0cMeysR11FgNVTJv3byZNOlKXkiZJknAzIR0X7qSgtbsdfNx09/vk5isxcW0ITt5KQqN6lvg7qCecbMwrvd4nO67gh2ORaGBrjr0ze1frTQcA5v11Eb+eioathQn+DuqJJg1sNL6uJEm4ei8N28/H4p/zsSWKxZs522BSj8YY3akhrMxMqhVjcXkFSmw8eRvL9t/Aw0wxNdijqRPeGeIDC1NjrDoUgW1hd1FQ2CSvW2NHBPVrht7NNU/i9l2Jxyu/hKJAKWFyj8Z4f3hrja8bk5SJPl8eQoFSwj8zeqFdI/uq/aJ1hFIp4fPd1/DdkVsAgHpWpuq/m6WpMZ7r5omXenvDzd5Sq9tNzszFUytPIDIxA+09HLBlWndYmBprdRsxSZkI+PowcvKV+Oa5jhje3l2r6+vLwWsJeOuP80hMz0Xbhnb4dGQ7tPdw0Ot9Xo9Pw5w/LpQYpW3laou3B7fCky0aVDuhXHHwJr7YEw4A+GhEG0z0b1zh8ZfupmD4t8cgScDvr/ija2PHCo8n3WDSJIPanDRJkoSI++kIjniAk7eScPLWAzzIyFVf/lTHhngzsCUaOmj3Al/W/byz9RJ+PRUNazNj/DW9J1q62mp03ey8AgxdfhQR9zPwv/buWP5c1T+F/XLyNuZvuwSFAlg7qWupWiptKJUSzsU8xNZzd7H17F1k5IqpOjsLEzzb1QMT/RvDw9GqyrcvSRL2XonHol3XEJmYAUAkZu8MaYW+LZ1LvKjHJGVi1eEI/HHmDnIL+yb5NrLHjL7NEODjUuFoxImIREz+6TRy85UY1akhvhzTXqvRCwCYtSUMW8/dxZB2rlg5vnMVftu6ITM3HzM3h2Fv4UqomQHNMaNvM+y9Eo+Vh27i0l3RK8nUWIGnOjbEK0821ShpL/6Bo6GDJbYG9YCzrUWVYlxWuFLUxc4c+/+vD2zMdZfgays7rwCLdl3DuhNRJc5XKIAJ3b3wZmBL2FUyCqyt3HwlVh2KwLcHbyCvQIKtuQlGdmyIbWF3kZYtplF7NHXCvME+Vf4AsPZYJD7aIWo23x7cCq882VSj68376wJ+PRWDNu522D6jl05HvahsTJpkUJuSJnWSVJgghdx6gMT03BLHWJgaobmzLS7eTQEg9rB6oWdjTO/TDPaWVXsB++l4JD785woUCuCHiV3Q30e7abawmGSMXnUCBUoJK8d3wpByipMrEnLrAcb/EIJ8pYQ5g1pieuGKIl1Izc7DH2fuYH1wFG4/yAQAGCmAAB8XvNDTG92bOGr1yfXCnWR8uvOquk7IydoMswa0wNiuHhVOXcSlZGPNkVvYdOo2svNE8tTK1RZBfZthSDu3Ui/CYTHJGP/9SWTkFmBgaxesHN+pSlMj1+PTMHDJESgUwL5ZT6KZs+ajd3VFXEo2pm44jUt3U2FmbIQvnvbFiA4N1ZdLkqiLW3HwpvrvqlAAg9u6YnqfZmjbsOw3aEmSMOePC/g99A5szE3wx6v+aOVa9deZ7LwCDFxyBNFJmXi5dxPMK6ynqWnhcWl4Y/M5XIsT9VWTezTG1Ce88dXe69h6TuyX52xrjgXDW2NoOzedTCWej0nG3D8vqO8zwMcZn4xsB1d7CzzMyMWKgzexIfi2+oPH8PbueGtgS3g6af7hZ/OpaLz9l1hgos00NyD23uzz5SGkZefjs6faYZyfpxa/HVUFkyYZGHLSJJKkDJy89aDwK6nU8nlzEyN09qoH/yZO6N7UCb6N7GFuYowLd5Lx2b9XcfKWeIGvZ2WK1/s3x3g/rwrrkB515Pp9TP7pFJQS8M6QVpjWW7NPXY/6am84vjlwE47WZtgzszca2FY+tadyNzkL//vmGB5k5GKYr6gF0Uc9R4FSwqHwBKw7EYWjN4paJbRytcXkHo0xsmPDCqdU7iZn4Yvd17AtTPTTMTcxwtQnvPHKk00rrbsqLjE9Bz8ei8TPwbfVRchN6lvj1T5NMbJjQ5gaGyE8Lg3PrglGcmYeejZzwo+Tumo93VOcql7m6c6N8MXT7at8O7XRpbspmLr+DOJSs+FobYY1EzqjSwXTK6G3H2LVoZv472pRq4YnmtfH9D7NSiXYKw/dxOLd4TBSAGsnd0WfllUfHVXZfzUeU9afgYmRArtnPoFmzpqN+uqCJEn4+eRtfLrzKnLylahvY4YvxrQvMep7/GYi5m+7pB5hfbJFA3w0og28nMpuq1CZ7LwCLNl3Hd8fvQWlJBZ8fPC/NhjuWzoZi0nKxFd7w9X/g6bGCjzf3Quv9WsOx0pKA7adu4tZv4VBkoCXnvDGO0N8tH6dUX3AdLQ2w8H/6wN7K92OtFFJTJpkYGhJk1Ip4UTEA/wRGoPjEQ9wP63sJKl7Eyd0b+KE9h4iSSqLJEk4cC0BC3ddUxdAN3aywpxBrTC4rWulLwg3E9Lx1MrjSMvOx9OdG2HxGN8qJyu5+UqMWHEcV++lYmBrF3w3obNGt5WVW4CnvzuBS3dT0drNDn++2gOWZlVPDjR1Iz4N605E4a+zd5FVuMrOwcoUz3XzxITuXnAvNuWZlp2HlYci8OOxSOTmi0+5owqnRt2rMTWakpmHdSeisPZ4JFKyRF1NQwdLTO7RGN8fvYWEtBx08HDAxql+sK7mNM3Z6IcYtfIETIwUODynb7WndGuLfVfi8cbmc8jMLUAzZxusndRV45GJa3GpWH0oAv9cuKeuSevo6YDpfZqhfytn7L4ch+kbzwLQrC5GG1PWncb+awno2cwJv0ypmaLwB+k5mPPHBewv7OvVp2UDfDGmfZkfgLLzCrD6cARWHoxAboES5iZGeK1fM0zr3VSrD20nbz3A239eQFThCPD/2rvj/eGtK62nvHQ3BZ/vvqb+8GNrboJX+jTFiz29y3z92H0pDkGbzqJAKeH57p74eETbKj2meQVKDFl2FDcS0jG5R2P1VjikH0yaZGAoSdP9tBz8HhqDzadiEJ2UqT7fzMQInT1VSZIj2ns4aD2ikF+gxJYzMViy74Z6pKqTpwPeHepTolN0ccmZuRi54jiiHmSia+N6+GWqX7nJmaauxKZixIpjyCuQsOTZ9niqY8XLrSVJwswtYfg7LBaO1mbYPqMnGtWrep1RVaRk5mHLmWisP3FbXThubKTAoDaumOjvhevxaVj63w11LVn3Jo6YP7R1udM1VZGek49fTt7GD0dvlZiObeliiy0vdy+zk3RVPLfmJIJvPXgsXuwlScKPxyLx6b9XIUlipOjbcZ2qNIUdk5SJ745E4Lczd9RJcwsXG0QnZSI7T6mXxzP6QSYClhxGbr4SK8Z1wlBf7ae8tXHk+n383+/ncT8tB2bGRpg3pBUm92hcaWJx63463vv7Eo7ffABA1PV9MrJtpb2p0rLzsGjXNWwMiQYAuNpZ4JORbRHQWrvSgKM37mPhv9dw5Z6oR3OxM8fsAS0wulMj9VT2wfAETNtwBnkFEkZ3aoQvxvhqXRdY3LEbiXj+xxAYGymw640n1I1/SfeYNMlAzqRJqZRwPCIRv56Kxt7L8cgv/LRqa26Cpzo1xJB2buhQhSSpPOk5+Vhz5Ba+P3JLPXoyqI0r5g5uVaIjcV6BEpPWnsKJiAdo6GCJv2f0RH0NVsppQrUqxdbCBHtn9a5wFdKaIxH47N9rMDZS4JcpfvBvWrXl+LpQoJTw39V4/HQ8Uj3lWVyTBtZ4Z7AP+vs46+1Tf1ZuAbacjsb3RyNhY26Cn6d0g7Nd1QqKy6J6sbcwNcLxuf00Wh1ZG+UVKPH+9svYVPiGPM7PEx/+rw1Mq7lUPiEtG2uPReGXk0XTqn1bNsAPk7rqpSj4633XsXz/DbjZW+C/2U9We7SxLDn5BVi8O1zduLG5sw2WP9dRq5W5kiTh77BYfLLzijrpH9O5Ed4Z4lPmlNnBawl4d+tFxKZkAwCe6+aBeUN8qlxUrlRK2H4+Fl/sCVd/8GnubIO5g1rBytwYL/x0Gjn5Sgxt54ZlYzvopGXCyz+fwZ7L8TU6Evg4YtIkAzmSpoS0bPwReqfUqFJHTwc8180Tw3zddLrs/VHxqdlYsu86fjsTA6UEmBgpMN7PE6/3bw4nG3N17x5rM2P8Ob1HtQpXH5VfoMTo1cE4H5OM3i0aYP0LXct8QTl8/T5eKKyl+vB/bTCpcK80Q3D1XirWHY/CtrC7sDY3wayA5hjbzbPab7rakCRJ5y/EkiRhxIrjuHAnBTP6NsObgS11evtVlZVbAKUk6SQpSMnKw4xNZ3H0RiIUCuDdIT6Y0stbp49lSlYeNobcRnxKNt4a1EpvK9yy8woQ8PVh3HmYhVf7NMXcQa10evs3E9Lw2q9huFo4SjPR30vdKqMqUjLz8Pmea+pk1cHKFO8M9sGYzo1gZKTAw4xcfLTjirqQ3NPRCotGtUOPZvV18vvk5Bfg5+Db+PbgTSQXtpEwUgBKCejfyhmrnu+s1dRhRWKSMtH/azESuPr5zhjU1lUnt0slMWmSQU0lTapRpU0h0dh3pfSo0nPdPHXaV0kT4XFpWLTrKg6G31fH8mTLBthx4R4UCuD7CV20Hg7XxM2EdAxdfhQ5+coyV5lEJWbgf98eQ2p2Pp7p0gifj656LZU+5eYrYWKkqNZQvqHZfSkOr/wSClsLE5x4u59WBexVoVRKSEzPwd3kLMQmZyM2OavwdBZiU7Jw92EWHmbmQaEQ05EdPeuhs1c9dPJ0gHd9a62eF9EPMvHi+tO4mZAOKzNjLBvbsVSH59pm7+U4TPs5FKbGCuye2RtNtehbVh5JkrDpVDQ+3nEF2XlKOFqbYfFoX529FoTefoh3t15Ur4Lr1tgRw9u7qae5jRTAiz298X8DW+qlfjElKw+rD0dg7bFI5OQr0atZffwwqYvORvRVVItfGtWzxH+zn9T57VeFUinVqdcrJk0y0HfSlJCWjd/P3MHm09GISSpqplhTo0qaOHEzEZ/+exWXY1PV52nTn6Qqfjh6C5/svAprM2Psntlb3RMpPScfT604jhsJ6ejo6YDN07pXu5aKNKdUShi49AhuJqRj7qBWeLWPbp4DUYkZCL71oGRSlJyNeylZyCuo2ktZPStTdPKsh05e9dDJsx7ae9iX+790JioJ034ORVJGLlztLPDDpC46rTuTiyRJeGHdaRwKv48nmtfHhhe7VesDRlJGLub+eQH7CntVPdG8Pr56ur1Op4EBMUX60/FILNl3Q10qAIhps8VjfNHRs55O768s91KycDrqIQa2dtFLQpOZm4/+Xx3GvZRszB7QAq/3b67z+6hMYnoOTkUmIeTWA4REJiE8Pg3e9a3h5y1qZP28neBqr9u/bU1i0iQDfSVN56IfYs2RWyVHlSxMMKpjQ4yVYVSpMkqlhL/P38WaI5Ho2dQJ7w7Vfrmttvc39vuTOBWZBD9vR/z6UncAwMu/hGLflXg425rjn9d6wUXHL9ZUuT9C7+DN38+jvo05js3tW603FEkSW10s/Peaun/Oo4wUotDX3cFS/dXQoeTPOfkFOHs7GWejH+Ls7Ye4cDdFXXStYmykgI+bLToXS6Qa1bPE9vOxeOv3C8gtUKJtQzv8MLFrrX6jeFRUYgYGLjmC3AIlVj/fCYPaal4ULkkS4lKzce1eGq7GiWnnhMJi7zmDWuLFnt56HZm4m5yFD7ZfxtEb9zGtd1ME9W1apz4k/XM+Fq/9eg4WpkY48H99qrWaVhPxqdmih19kEk5FJmm0KbiXkxX8vEUC5dfEscYX21QHkyYZ6Ctp+v1MDN76Q2zM2dHTAeO6eWKYr3uNLJevLaIfZGLQsiPIzC3AgmGtkZKVh2X7b8DM2AhbXu5eI582qbS8AiX6fHEId5Oz8PHItpjQ3atKt5OUkYu3fj+vXqLe0dMBrd3sCpMiVUJkAVc7C62Lb3PyC3AlNhWhtx/iXHQyQm8/RFxqdqnj6tuYq1eMDmztgqVjO8g+sqsPqn3SGjpYYt/s3mX+juk5+QiPS0N4XBquxaXiWlwart1LRWp2yQ2JmzawxvLnOqKNe82NxNW1aSMVSZLw7Brx4XCYrxu+HddJp7d/NzlLjCLdSkJI5AN1a4biWrnaws/bEd28ndC2oR3C49IQEimOvxKbCuUjmURDB0uRRBWORHk5WRlkeQTApEkW+kqasnIL8MWecDzdpZHBjSoZEtXWKGbGRuqRiC/G+OLpcjbHpJqx/kQU3t9+GY3qWeLQm320TmpO3EzEzC1hYtTCxAjvDvHBRH8vvb74xiZn4Wz0Q4Tefoiz0cm4fDdFPcr7cu8mmDuoVZ18YwbE603A14dxN1kUhY/u1KhkchSXWqI8oDhjIwWa1LdGS1dbdPBwwHg/L36406HLsSkY/s0xKCVgy7TuVd6UGxDlHofC7xfuCJFUYv9MQHSpb+1mpx416tbYscL9PlOz8xAa9RAnI8XtXbybou45puJiZw4/byf4N3XCmM6NanTBS2WYNMnAUPo0Pa4kScLEtafUTegehx5BtUF2XgF6fX4Aiem5GvXUUskrUGLJvutYdTgCkiRGLb55rhNau9f8/1Z2XgEu3k2BlZlxjY6ayGX3pXt45ZezFR7jbGuOVm52aOVqi1autmjpaotmzjZ1akrMEL279SI2hkTDx80OO17Tbl+6yMQM7L0chz2X43AuJhnF3/mNjRRo29Ae3QtHhjp7OVZ5uywAyMjJR+jth6IOKvIBwmKSS9QcPtfNEwtHtavy7esakyYZMGmSX2xyFl5cdxotXGzx1TPtDeqTzONM1VOrhYsNdr/Ru9JRmpikTLy++RzORScDEP113hvWuk5OhxkiSZLw0oZQ/Hc1HpamxmjhagufwsSopastWrnaVbqVCOlHUkYu+n55CClZefhkZFs8X8GUtyRJuHg3BXsvx2PP5TjceKQuqX0je/RsVh9+TZzQ2aueXjdtzs4rwNnohzhyPRGrD0fAzNgIJ+b101nfvupi0iQDJk2GQR99h6h6UrPz0HPhAaTl5GPNhM4Y2Kb8XjPbz8fi3b8uIi0nH7YWJlg0ylfvXaqptLwCJRLTc+Bia1FnpyJrK9WUt4OVKQ692adEJ/+8AiVORSZh7+U47L0Sj3spRfV5JkYK+Dd1wsDWLgho7VJhQ2B9GrHiOM7HJOPNgS0wo1/NrwQsizbv3/zoRnUKEybDY2dhign+Xlh5KAIrDkVgQGuXUn+nzNx8vP/3ZfweegcA0NmrHpaN7VCrVuDUJabGRrK9qVLFxvt5YlNINMLj07Bk33XMHdwKR67fx57L8dh/Nb5EQb6VmTH6tGyAga1d0beVc7Wm3HRlcg8vzNqSjF9ORuPlJ5vWuhkBjjTpCEeaiMqXmJ6DnosOICdfiU1T/Up0Z750NwWvbz6HW/czoFAAr/Vthtf7N9fJNhREddGJiESM+z4ERgqR4OYUa5vhZG2GAB8XBLZ1QY+m9Q2iGWZxOfkF6LlI1DnWxH6HmuBIExEZlPo25hjb1QPrg29j5aEI9GhWH5IkYe3xKHy+S/RecrWzwJJnO8i6NyBRbdCjaX0MaeeKfy/GISdfCU9HKwxs7YLAtq7o5FlPL3sU6oq5iTHGdfPE8gM3sf5ElEEkTdpg0kRENeKl3k2wMSQax24m4uC1BGwIjlJvvTOgtQsWj/atcFkzERX5Ykx79GnpDN9G9mjpYlurShPGdxfT9aeiknA5NqVWrUrl+DcR1YhG9awwokNDAMAL607jYPh9mJkY4eMRbbBmQmcmTERasDY3wTNdPNDK1a5WJUwA4GJngcHtxAjT+hNR8gajJSZNRFRjXu3TBKrX9+bONtg+oycm+DeudS/6RFQ9k3uIdgl/h8XiYUauzNFojtNzRFRjmjnb4ssx7RGXmo0Xe3qzYzTRY6qTZz20bWiHS3dTsfl0jM429dY3jjQRUY0a3bkRgvo2Y8JE9BhTKBSY5N8YgNgGK7+cjbgNDZMmIiIiqnHD27vD0doMd5Oz8N/VeLnD0QiTJiIiIqpxFqbGeK6b2FR9XS0pCGfSRERERLJ4vrsXjI0UOHkrCdfiUuUOp1JMmoiIiEgWbvaWCGzjAgBYf+K2zNFUjkkTERERyWZyD28AwNZzd5CSmSdzNBVj0kRERESy6dq4Hnzc7JCdp8SWM9Fyh1MhJk1EREQkG4VCoW52uSH4NgqUkswRlY9JExEREclqRIeGcLAyxZ2HWThwLUHucMpl0EnTwoUL0bVrV9ja2sLZ2RkjR45EeHh4iWOys7MRFBQEJycn2NjYYPTo0YiPL9nvITo6GkOHDoWVlRWcnZ3x1ltvIT8/v8Qxhw4dQqdOnWBubo5mzZph3bp1+v71iIiICKL9wLNdRfsBQ96PzqCTpsOHDyMoKAgnT57Evn37kJeXh4EDByIjI0N9zKxZs/DPP//g999/x+HDhxEbG4tRo0apLy8oKMDQoUORm5uLEydOYP369Vi3bh0WLFigPiYyMhJDhw5F3759ERYWhpkzZ2Lq1KnYs2dPjf6+REREj6sJ3b1gpACO3UzEjfg0ucMpk0KSJMOdPHzE/fv34ezsjMOHD6N3795ISUlBgwYNsGnTJowZMwYAcO3aNfj4+CA4OBjdu3fHrl27MGzYMMTGxsLFRSxrXL16NebOnYv79+/DzMwMc+fOxc6dO3Hp0iX1fY0dOxbJycnYvXu3RrGlpqbC3t4eKSkpsLOz0/0vT0REVMe9/PMZ7Lkcj+e7e+KTke1q5D61ef826JGmR6WkpAAAHB0dAQChoaHIy8tDQECA+phWrVrB09MTwcHBAIDg4GC0a9dOnTABQGBgIFJTU3H58mX1McVvQ3WM6jbKkpOTg9TU1BJfREREVHWTejQGAPx19i5Ssw2v/UCtSZqUSiVmzpyJnj17om3btgCAuLg4mJmZwcHBocSxLi4uiIuLUx9TPGFSXa66rKJjUlNTkZWVVWY8CxcuhL29vfrLw8Oj2r8jERHR48y/iRNautgiM7cAv5+5I3c4pdSapCkoKAiXLl3C5s2b5Q4FADBv3jykpKSov2JiYuQOiYiIqFZTKBSYqG4/EAWlgbUfqBVJ04wZM7Bjxw4cPHgQjRo1Up/v6uqK3NxcJCcnlzg+Pj4erq6u6mMeXU2n+rmyY+zs7GBpaVlmTObm5rCzsyvxRURERNXzVMeGsLMwwe0HmTh03bDaDxh00iRJEmbMmIGtW7fiwIED8Pb2LnF5586dYWpqiv3796vPCw8PR3R0NPz9/QEA/v7+uHjxIhISih74ffv2wc7ODq1bt1YfU/w2VMeoboOIiIhqhpWZibr9wDoD24/OoJOmoKAg/PLLL9i0aRNsbW0RFxeHuLg4dZ2Rvb09pkyZgtmzZ+PgwYMIDQ3FCy+8AH9/f3Tv3h0AMHDgQLRu3RoTJkzA+fPnsWfPHsyfPx9BQUEwNzcHALzyyiu4desW5syZg2vXrmHlypX47bffMGvWLNl+dyIiosfVhO6NoVAAR67fR8T9dLnDUTPopGnVqlVISUlBnz594Obmpv7asmWL+pglS5Zg2LBhGD16NHr37g1XV1f89ddf6suNjY2xY8cOGBsbw9/fH88//zwmTpyIjz76SH2Mt7c3du7ciX379qF9+/b46quv8MMPPyAwMLBGf18iIiICPJ2s0L+VMwDg52DDGW2qVX2aDBn7NBEREenO0Rv3MeHHU7AxN0HwvH6wtTDVy/3U2T5NRERE9Hjo1aw+mjnbID0nH3+GGkb7ASZNREREZHAUCgUm+avaD9w2iPYDTJqIiIjIII3q1Ai25ia4lZiBozcT5Q6HSRMREREZJmtzE4zpIvozrj8RJW8wYNJEREREBmySv2g/cDA8AVGJGbLGwqSJiIiIDFbj+tbo06IBJEnUNsmJSRMREREZtEk9GsNIAaTn5Mkah4ms905ERERUid7NG+DY3H5wdyh7P9iawpEmIiIiMmhGRgrZEyaASRMRERGRRpg0EREREWmASRMRERGRBpg0EREREWmASRMRERGRBpg0EREREWmASRMRERGRBpg0EREREWmASRMRERGRBpg0EREREWmASRMRERGRBpg0EREREWmASRMRERGRBkzkDqCukCQJAJCamipzJERERKQp1fu26n28IkyadCQtLQ0A4OHhIXMkREREpK20tDTY29tXeIxC0iS1okoplUrExsbC1tYWCoWi1OWpqanw8PBATEwM7OzsZIiw9uBjpTk+VprjY6U5Plaa42OlHUN8vCRJQlpaGtzd3WFkVHHVEkeadMTIyAiNGjWq9Dg7OzuDeaIYOj5WmuNjpTk+VprjY6U5PlbaMbTHq7IRJhUWghMRERFpgEkTERERkQaYNNUQc3NzvP/++zA3N5c7FIPHx0pzfKw0x8dKc3ysNMfHSju1/fFiITgRERGRBjjSRERERKQBJk1EREREGmDSRERERKQBJk1EREREGmDSVANWrFiBxo0bw8LCAn5+fjh16pTcIRmkDz74AAqFosRXq1at5A7LIBw5cgTDhw+Hu7s7FAoFtm3bVuJySZKwYMECuLm5wdLSEgEBAbhx44Y8wcqsssdq8uTJpZ5ngwYNkidYmS1cuBBdu3aFra0tnJ2dMXLkSISHh5c4Jjs7G0FBQXBycoKNjQ1Gjx6N+Ph4mSKWjyaPVZ8+fUo9t1555RWZIpbPqlWr4Ovrq25g6e/vj127dqkvr83PKSZNerZlyxbMnj0b77//Ps6ePYv27dsjMDAQCQkJcodmkNq0aYN79+6pv44dOyZ3SAYhIyMD7du3x4oVK8q8fPHixVi+fDlWr16NkJAQWFtbIzAwENnZ2TUcqfwqe6wAYNCgQSWeZ7/++msNRmg4Dh8+jKCgIJw8eRL79u1DXl4eBg4ciIyMDPUxs2bNwj///IPff/8dhw8fRmxsLEaNGiVj1PLQ5LECgJdeeqnEc2vx4sUyRSyfRo0aYdGiRQgNDcWZM2fQr18/jBgxApcvXwZQy59TEulVt27dpKCgIPXPBQUFkru7u7Rw4UIZozJM77//vtS+fXu5wzB4AKStW7eqf1YqlZKrq6v0xRdfqM9LTk6WzM3NpV9//VWGCA3Ho4+VJEnSpEmTpBEjRsgSj6FLSEiQAEiHDx+WJEk8j0xNTaXff/9dfczVq1clAFJwcLBcYRqERx8rSZKkJ598UnrjjTfkC8qA1atXT/rhhx9q/XOKI016lJubi9DQUAQEBKjPMzIyQkBAAIKDg2WMzHDduHED7u7uaNKkCcaPH4/o6Gi5QzJ4kZGRiIuLK/E8s7e3h5+fH59n5Th06BCcnZ3RsmVLvPrqq3jw4IHcIRmElJQUAICjoyMAIDQ0FHl5eSWeW61atYKnp+dj/9x69LFS2bhxI+rXr4+2bdti3rx5yMzMlCM8g1FQUIDNmzcjIyMD/v7+tf45xQ179SgxMREFBQVwcXEpcb6LiwuuXbsmU1SGy8/PD+vWrUPLli1x7949fPjhh3jiiSdw6dIl2Nrayh2ewYqLiwOAMp9nqsuoyKBBgzBq1Ch4e3sjIiIC77zzDgYPHozg4GAYGxvLHZ5slEolZs6ciZ49e6Jt27YAxHPLzMwMDg4OJY593J9bZT1WADBu3Dh4eXnB3d0dFy5cwNy5cxEeHo6//vpLxmjlcfHiRfj7+yM7Oxs2NjbYunUrWrdujbCwsFr9nGLSRAZj8ODB6tO+vr7w8/ODl5cXfvvtN0yZMkXGyKguGTt2rPp0u3bt4Ovri6ZNm+LQoUPo37+/jJHJKygoCJcuXWIdoQbKe6ymTZumPt2uXTu4ubmhf//+iIiIQNOmTWs6TFm1bNkSYWFhSElJwR9//IFJkybh8OHDcodVbZye06P69evD2Ni41KqA+Ph4uLq6yhRV7eHg4IAWLVrg5s2bcodi0FTPJT7PqqZJkyaoX7/+Y/08mzFjBnbs2IGDBw+iUaNG6vNdXV2Rm5uL5OTkEsc/zs+t8h6rsvj5+QHAY/ncMjMzQ7NmzdC5c2csXLgQ7du3x7Jly2r9c4pJkx6ZmZmhc+fO2L9/v/o8pVKJ/fv3w9/fX8bIaof09HRERETAzc1N7lAMmre3N1xdXUs8z1JTUxESEsLnmQbu3LmDBw8ePJbPM0mSMGPGDGzduhUHDhyAt7d3ics7d+4MU1PTEs+t8PBwREdHP3bPrcoeq7KEhYUBwGP53HqUUqlETk5OrX9OcXpOz2bPno1JkyahS5cu6NatG5YuXYqMjAy88MILcodmcN58800MHz4cXl5eiI2Nxfvvvw9jY2M899xzcocmu/T09BKfViMjIxEWFgZHR0d4enpi5syZ+OSTT9C8eXN4e3vjvffeg7u7O0aOHClf0DKp6LFydHTEhx9+iNGjR8PV1RURERGYM2cOmjVrhsDAQBmjlkdQUBA2bdqEv//+G7a2tuqaEnt7e1haWsLe3h5TpkzB7Nmz4ejoCDs7O7z22mvw9/dH9+7dZY6+ZlX2WEVERGDTpk0YMmQInJyccOHCBcyaNQu9e/eGr6+vzNHXrHnz5mHw4MHw9PREWloaNm3ahEOHDmHPnj21/zkl9/K9x8E333wjeXp6SmZmZlK3bt2kkydPyh2SQXr22WclNzc3yczMTGrYsKH07LPPSjdv3pQ7LINw8OBBCUCpr0mTJkmSJNoOvPfee5KLi4tkbm4u9e/fXwoPD5c3aJlU9FhlZmZKAwcOlBo0aCCZmppKXl5e0ksvvSTFxcXJHbYsynqcAEg//fST+pisrCxp+vTpUr169SQrKyvpqaeeku7duydf0DKp7LGKjo6WevfuLTk6Okrm5uZSs2bNpLfeektKSUmRN3AZvPjii5KXl5dkZmYmNWjQQOrfv7+0d+9e9eW1+TmlkCRJqskkjYiIiKg2Yk0TERERkQaYNBERERFpgEkTERERkQaYNBERERFpgEkTERERkQaYNBERERFpgEkTERERkQaYNBERERFpgEkTERERkQaYNBHRY2ny5MlQKBRQKBQwNTWFi4sLBgwYgLVr10KpVModHhEZICZNRPTYGjRoEO7du4eoqCjs2rULffv2xRtvvIFhw4YhPz9f7vCIyMAwaSKix5a5uTlcXV3RsGFDdOrUCe+88w7+/vtv7Nq1C+vWrQMAfP3112jXrh2sra3h4eGB6dOnIz09HQCQkZEBOzs7/PHHHyVud9u2bbC2tkZaWlpN/0pEpEdMmoiIiunXrx/at2+Pv/76CwBgZGSE5cuX4/Lly1i/fj0OHDiAOXPmAACsra0xduxY/PTTTyVu46effsKYMWNga2tb4/ETkf4oJEmS5A6CiKimTZ48GcnJydi2bVupy8aOHYsLFy7gypUrpS77448/8MorryAxMREAcOrUKfTo0QMxMTFwc3NDQkICGjZsiP/++w9PPvmkvn8NIqpBHGkiInqEJElQKBQAgP/++w/9+/dHw4YNYWtriwkTJuDBgwfIzMwEAHTr1g1t2rTB+vXrAQC//PILvLy80Lt3b9niJyL9YNJERPSIq1evwtvbG1FRURg2bBh8fX3x559/IjQ0FCtWrAAA5Obmqo+fOnWqugbqp59+wgsvvKBOuoio7mDSRERUzIEDB3Dx4kWMHj0aoaGhUCqV+Oqrr9C9e3e0aNECsbGxpa7z/PPP4/bt21i+fDmuXLmCSZMmyRA5EembidwBEBHJJScnB3FxcSgoKEB8fDx2796NhQsXYtiwYZg4cSIuXbqEvLw8fPPNNxg+fDiOHz+O1atXl7qdevXqYdSoUXjrrbcwcOBANGrUSIbfhoj0jSNNRPTY2r17N9zc3NC4cWMMGjQIBw8exPLly/H333/D2NgY7du3x9dff43PP/8cbdu2xcaNG7Fw4cIyb2vKlCnIzc3Fiy++WMO/BRHVFK6eIyLSgZ9//hmzZs1CbGwszMzM5A6HiPSA03NERNWQmZmJe/fuYdGiRXj55ZeZMBHVYZyeIyKqhsWLF6NVq1ZwdXXFvHnz5A6HiPSI03NEREREGuBIExEREZEGmDQRERERaYBJExEREZEGmDQRERERaYBJExEREZEGmDQRERERaYBJExEREZEGmDQRERERaeD/Aalrg2IRirZ/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AokAAAG2CAYAAAATExzEAAAAOXRFWHRTb2Z0d2FyZQBNYXRwbG90bGliIHZlcnNpb24zLjcuMSwgaHR0cHM6Ly9tYXRwbG90bGliLm9yZy/bCgiHAAAACXBIWXMAAA9hAAAPYQGoP6dpAABGB0lEQVR4nO3df3xP9f//8fs29sOPTX5sw+b3zzHGZC36gb0NSykKeWeNFI2w8usdU1ErvYnyY6WYvm/e+fGWT1mmNaawkrEQQ6gRmymMYZtt3z+6OG+v9xn2WrPXrNv1cjmXS+d5Hud5Hi9dXNwv57ye52VXWFhYKAAAAOA69rZuAAAAAOUPIREAAAAmhEQAAACYEBIBAABgQkgEAACACSERAAAAJoREAAAAmBASAQAAYEJIBAAAgAkhEQAAACY2DYlff/21+vbtq3r16snOzk7r1q275TmJiYnq2LGjnJyc1KxZM8XExNz2PgEAAP5qbBoSs7Oz1b59ey1YsKBY9ceOHVNISIi6deumlJQUjRs3Ts8884w2btx4mzsFAAD4a7ErLCwstHUTkmRnZ6dPP/1U/fr1u2HNpEmTFBsbq3379hljgwYN0rlz5xQXF1cGXQIAAPw1VLJ1A9ZISkpSUFCQxVhwcLDGjRt3w3NycnKUk5Nj7F+9elX79+9XgwYNZG/PVzIBALgTFBQUKCMjQx06dFClSndUfLlj3VF/yunp6fLw8LAY8/DwUFZWli5fviwXFxfTOVFRUXr11VfLqkUAAHAb7dixQ3fffbet2/hLuKNCYklMmTJFERERxv7x48fVtm1b7dixQ3Xr1rVhZwAAoLhOnTqlzp07m24W4fa5o0Kip6enMjIyLMYyMjLk6upa5F1ESXJycpKTk5Ox7+bmJkmqW7euvLy8bl+zAACg1PFVsbJzR/1JBwYGKiEhwWIsPj5egYGBNuoIAACgYrJpSLx48aJSUlKUkpIi6Y9X3KSkpCgtLU3SH4+Khw4datSPHDlSR48e1cSJE5WamqqFCxdq1apVGj9+vC3aBwAAqLBsGhJ37typDh06qEOHDpKkiIgIdejQQZGRkZL++P7BtcAoSY0bN1ZsbKzi4+PVvn17zZ49Wx9++KGCg4Nt0j8AoPheeeUV2dnZWWytWrWyqElKSlL37t1VtWpVubq66v7779fly5dvOGd+fr6mTZumxo0by8XFRU2bNtWMGTN0/dvd/vnPf8rd3V3u7u6aPXu2xfnfffed/P39dfXq1dL9sEAFYNPvJD744IO62Wsai/o1lQcffFC7d+++jV0BAG6XNm3a6KuvvjL2r3+VSVJSknr16qUpU6bovffeU6VKlfTDDz/c9Dtob731lhYtWqRly5apTZs22rlzp8LCwuTm5qYXXnhBe/bsUWRkpNavX6/CwkI99NBD6tmzp3x9fXX16lWNHDlSH3zwAa9UAYrA3woAQJmpVKmSPD09izw2fvx4vfDCC5o8ebIx1rJly5vOt337dj3yyCMKCQmRJDVq1Ej//ve/tWPHDklSamqq2rVrp+7du0uS2rVrp9TUVPn6+urtt9/W/fffz+tUgBu4oxauAADubIcPH1a9evXUpEkTDRkyxPhK0enTp/Xdd9/J3d1d9957rzw8PPTAAw9o69atN53v3nvvVUJCgg4dOiRJ+uGHH7R161b17t1bkuTr66tDhw4pLS1Nv/zyiw4dOqS2bdvqyJEjWrp0qWbOnHl7PzBwByMkAgDKREBAgGJiYhQXF6dFixbp2LFjuu+++3ThwgUdPXpU0h/fWxwxYoTi4uLUsWNH9ejRQ4cPH77hnJMnT9agQYPUqlUrVa5cWR06dNC4ceM0ZMgQSVLr1q31xhtv6G9/+5t69uypqKgotW7dWs8995xmzZqljRs3qm3bturQoYO+/vrrMvlzAO4UPG4GAJSJa3f3pD8e+wYEBKhhw4ZatWqVWrduLUl67rnnFBYWJknq0KGDEhIStGTJEkVFRRU556pVq7R8+XKtWLFCbdq0UUpKisaNG6d69eopNDRU0h9vxhg5cqRxzrJly1S9enUFBgaqZcuW+v7773XixAkNGjRIx44ds3i3LvBXRkgEANhEjRo11KJFC/3000/GdwZ9fHwsalq3bm3xlov/NWHCBONuovTH4+VffvlFUVFRRki83pkzZ/Tqq6/q66+/1nfffacWLVqoefPmat68ufLy8nTo0CH5+vqW4qcE7lw8bgYA2MTFixd15MgR1a1bV40aNVK9evV08OBBi5pDhw6pYcOGN5zj0qVLptXPDg4OKigoKLJ+/PjxGj9+vLy8vJSfn6+8vDzj2NWrV5Wfn/8nPhFQsXAnEQBQJl566SX17dtXDRs21MmTJzV9+nQ5ODho8ODBsrOz04QJEzR9+nS1b99efn5+WrZsmVJTU7VmzRpjjh49eujRRx/V6NGjJUl9+/bV66+/rgYNGqhNmzbavXu35syZo2HDhpmuHx8fr0OHDmnZsmWSpLvvvlupqanasGGDjh8/LgcHh1uupgb+SgiJAIAyceLECQ0ePFi//fab6tSpo65du+rbb79VnTp1JEnjxo3TlStXNH78eP3+++9q37694uPj1bRpU2OOI0eO6MyZM8b+e++9p2nTpun555/X6dOnVa9ePT333HPGjzJcc/nyZY0ePVorV6407jx6eXnpvffeU1hYmJycnLRs2TK5uLiUwZ8EcGewK7zZ26wroBMnTsjb21vHjx+Xl5eXrdsBAADFwL/fZY/vJAIAAMCEkAgAAAATvpMIAFbq/fo6W7cAlDsbXu5n6xZQyriTCAAAABNCIgAAAEwIiQAAADAhJAIAAMCEkAgAAAATQiIAAABMCIkAAAAwISQCAADAhJAIAAAAE0IiAAAATAiJAAAAMCEkAgAAwISQCAAAABNCIgAAAEwIiQAAADAhJAIAAMCEkAgAAAATQiIAAABMCIkAAAAwISQCAADAhJAIAAAAE0IiAAAATAiJAAAAMCEkAgAAwISQCAAAABNCIgAAAEwIiQAAADAhJAIAAMCEkAgAAAATQiIAAABMCIkAAAAwISQCAADAhJAIAAAAE0IiAAAATAiJAAAAMCEkAgAAwISQCAAAABNCIgAAqHBeeeUV2dnZWWytWrUyjl+5ckXh4eGqVauWqlWrpv79+ysjI8NijrS0NIWEhKhKlSpyd3fXhAkTdPXqVYuaxMREdezYUU5OTmrWrJliYmJMvSxYsECNGjWSs7OzAgICtGPHDovjxenFFgiJAACgQmrTpo1OnTplbFu3bjWOjR8/Xp9//rlWr16tLVu26OTJk3rssceM4/n5+QoJCVFubq62b9+uZcuWKSYmRpGRkUbNsWPHFBISom7duiklJUXjxo3TM888o40bNxo1K1euVEREhKZPn65du3apffv2Cg4O1unTp4vdi63YFRYWFtq6ibJ04sQJeXt76/jx4/Ly8rJ1OwDuQL1fX2frFoByZ8PL/W7r/Nb++/3KK69o3bp1SklJMR07f/686tSpoxUrVmjAgAGSpNTUVLVu3VpJSUm65557tGHDBj300EM6efKkPDw8JEnR0dGaNGmSMjMz5ejoqEmTJik2Nlb79u0z5h40aJDOnTunuLg4SVJAQIDuvvtuzZ8/X5JUUFAgb29vjRkzRpMnTy5WL7bCnUQAAHDHuHDhgrKysowtJyfnhrWHDx9WvXr11KRJEw0ZMkRpaWmSpOTkZOXl5SkoKMiobdWqlRo0aKCkpCRJUlJSknx9fY2AKEnBwcHKysrSjz/+aNRcP8e1mmtz5ObmKjk52aLG3t5eQUFBRk1xerEVQiIAALhj+Pj4yM3NzdiioqKKrAsICFBMTIzi4uK0aNEiHTt2TPfdd58uXLig9PR0OTo6qkaNGhbneHh4KD09XZKUnp5uERCvHb927GY1WVlZunz5ss6cOaP8/Pwia66f41a92Eolm14dAADACvv371f9+vWNfScnpyLrevfubfx3u3btFBAQoIYNG2rVqlVycXG57X1WBNxJBAAAd4zq1avL1dXV2G4UEv9XjRo11KJFC/3000/y9PRUbm6uzp07Z1GTkZEhT09PSZKnp6dphfG1/VvVuLq6ysXFRbVr15aDg0ORNdfPcatebIWQCAAAKryLFy/qyJEjqlu3rvz9/VW5cmUlJCQYxw8ePKi0tDQFBgZKkgIDA7V3716LVcjx8fFydXWVj4+PUXP9HNdqrs3h6Ogof39/i5qCggIlJCQYNcXpxVZ43AwAACqcl156SX379lXDhg118uRJTZ8+XQ4ODho8eLDc3Nw0fPhwRUREqGbNmnJ1ddWYMWMUGBhorCbu2bOnfHx89NRTT2nWrFlKT0/X1KlTFR4ebty9HDlypObPn6+JEydq2LBh2rRpk1atWqXY2Fijj4iICIWGhqpTp07q3Lmz5s6dq+zsbIWFhUlSsXqxFUIiAACocE6cOKHBgwfrt99+U506ddS1a1d9++23qlOnjiTpnXfekb29vfr376+cnBwFBwdr4cKFxvkODg5av369Ro0apcDAQFWtWlWhoaF67bXXjJrGjRsrNjZW48eP17x58+Tl5aUPP/xQwcHBRs3AgQOVmZmpyMhIpaeny8/PT3FxcRaLWW7Vi63wnkQAsBLvSQTMytt7EvHn8Z1EAAAAmBASAQAAYEJIBAAAgInNQ+KCBQvUqFEjOTs7KyAgQDt27Lhp/dy5c9WyZUu5uLjI29tb48eP15UrV8qoWwAAgL8Gm4bElStXKiIiQtOnT9euXbvUvn17BQcHW7yT6HorVqzQ5MmTNX36dB04cEAfffSRVq5cqX/84x9l3DkAAEDFZtOQOGfOHI0YMUJhYWHy8fFRdHS0qlSpoiVLlhRZv337dnXp0kVPPvmkGjVqpJ49e2rw4MG3vPsIAAAA69gsJObm5io5OVlBQUH/bcbeXkFBQUpKSirynHvvvVfJyclGKDx69Ki++OIL9enT54bXycnJUVZWlrFduHChdD8IAABABWSzl2mfOXNG+fn5Fi+TlCQPDw+lpqYWec6TTz6pM2fOqGvXriosLNTVq1c1cuTImz5ujoqK0quvvlqqvQMAAFR0Nl+4Yo3ExES98cYbWrhwoXbt2qW1a9cqNjZWM2bMuOE5U6ZM0fnz541t//79ZdgxAADAnclmdxJr164tBwcHZWRkWIxnZGTI09OzyHOmTZump556Ss8884wkydfXV9nZ2Xr22Wf18ssvy97enHmdnJyM31iUpKysrFL8FAAAABWTze4kOjo6yt/fXwkJCcZYQUGBEhISFBgYWOQ5ly5dMgVBBwcHSdJf7NcFAQAAbiub3UmUpIiICIWGhqpTp07q3Lmz5s6dq+zsbIWFhUmShg4dqvr16ysqKkqS1LdvX82ZM0cdOnRQQECAfvrpJ02bNk19+/Y1wiIAAAD+PJuGxIEDByozM1ORkZFKT0+Xn5+f4uLijMUsaWlpFncOp06dKjs7O02dOlW//vqr6tSpo759++r111+31UcAAACokOwK/2LPaU+cOCFvb28dP35cXl5etm4HwB2o9+vrbN0CUO5seLnfbZ2ff7/L3h21uhkAAABlg5AIAAAAE0IiAAAATAiJAAAAMCEkAgAAwISQCAAAABNCIgAAAEwIiQAAADAhJAIAAMCEkIhy7c0335SdnZ3GjRtnjD333HNq2rSpXFxcVKdOHT3yyCNKTU294Rx5eXmaNGmSfH19VbVqVdWrV09Dhw7VyZMnjZqcnBw99dRTcnV1VYsWLfTVV19ZzPH2229rzJgxpf75AAAorwiJKLe+//57vf/++2rXrp3FuL+/v5YuXaoDBw5o48aNKiwsVM+ePZWfn1/kPJcuXdKuXbs0bdo07dq1S2vXrtXBgwf18MMPGzUffPCBkpOTlZSUpGeffVZPPvmkrv1i5bFjx7R48WJ+IxwA8JdSydYNAEW5ePGihgwZosWLF2vmzJkWx5599lnjvxs1aqSZM2eqffv2+vnnn9W0aVPTXG5uboqPj7cYmz9/vjp37qy0tDQ1aNBABw4c0MMPP6w2bdqoSZMmmjBhgs6cOaM6depo1KhReuutt+Tq6np7PiwAAOUQdxJRLoWHhyskJERBQUE3rcvOztbSpUvVuHFjeXt7F3v+8+fPy87OTjVq1JAktW/fXlu3btXly5e1ceNG1a1bV7Vr19by5cvl7OysRx999M98HAAA7jjcSUS588knn2jXrl36/vvvb1izcOFCTZw4UdnZ2WrZsqXi4+Pl6OhYrPmvXLmiSZMmafDgwcbdwWHDhmnPnj3y8fFR7dq1tWrVKp09e1aRkZFKTEzU1KlT9cknn6hp06ZasmSJ6tevXyqfFQCA8oo7iShXjh8/rrFjxxp38G5kyJAh2r17t7Zs2aIWLVroiSee0JUrV245f15enp544gkVFhZq0aJFxnjlypW1YMECHTt2TN9//726du2qF198US+88IJ2796tdevW6YcfftA999yjF154oVQ+KwAA5RkhEeVKcnKyTp8+rY4dO6pSpUqqVKmStmzZonfffVeVKlUyFqe4ubmpefPmuv/++7VmzRqlpqbq008/venc1wLiL7/8ovj4+Jt+x3Dz5s368ccfNXr0aCUmJqpPnz6qWrWqnnjiCSUmJpbmRwYAoFzicTPKlR49emjv3r0WY2FhYWrVqpUmTZokBwcH0zmFhYUqLCxUTk7ODee9FhAPHz6szZs3q1atWjesvXLlisLDw7V8+XI5ODgoPz/fWOmcl5d3w1XUAABUJNxJRLlSvXp1tW3b1mKrWrWqatWqpbZt2+ro0aOKiopScnKy0tLStH37dj3++ONycXFRnz59jHlatWpl3FnMy8vTgAEDtHPnTi1fvlz5+flKT09Xenq6cnNzTT3MmDFDffr0UYcOHSRJXbp00dq1a7Vnzx7Nnz9fXbp0KZs/DAAAbIg7ibijODs765tvvtHcuXN19uxZeXh46P7779f27dvl7u5u1B08eFDnz5+XJP3666/67LPPJEl+fn4W823evFkPPvigsb9v3z6tWrVKKSkpxtiAAQOUmJio++67Ty1bttSKFStu2+cDAKC8sCu89hztL+LEiRPy9vbW8ePH5eXlZet2ANyBer++ztYtAOXOhpf73db5+fe77PG4GQAAACY8br5N1u8+ZusWgHLnoQ6Nbd0CAKCYuJMIAAAAE0IiAAAATAiJAAAAMCEkAgAAwISQCAAAABNCIgAAAEwIiQAAADAhJAIAAMCEkAgAAAATQiIAAABMCIkAAAAwISQCAADAhJAIAAAAE0IiAAAATAiJAAAAMCEkAgCACu/NN9+UnZ2dxo0bZ4xduXJF4eHhqlWrlqpVq6b+/fsrIyPD4ry0tDSFhISoSpUqcnd314QJE3T16lWLmsTERHXs2FFOTk5q1qyZYmJiTNdfsGCBGjVqJGdnZwUEBGjHjh0Wx4vTS1kjJAIAgArt+++/1/vvv6927dpZjI8fP16ff/65Vq9erS1btujkyZN67LHHjOP5+fkKCQlRbm6utm/frmXLlikmJkaRkZFGzbFjxxQSEqJu3bopJSVF48aN0zPPPKONGzcaNStXrlRERISmT5+uXbt2qX379goODtbp06eL3YstEBIBAECFdfHiRQ0ZMkSLFy/WXXfdZYyfP39eH330kebMmaPu3bvL399fS5cu1fbt2/Xtt99Kkr788kvt379f//rXv+Tn56fevXtrxowZWrBggXJzcyVJ0dHRaty4sWbPnq3WrVtr9OjRGjBggN555x3jWnPmzNGIESMUFhYmHx8fRUdHq0qVKlqyZEmxe7EFQiIAALhjXLhwQVlZWcaWk5Nz0/rw8HCFhIQoKCjIYjw5OVl5eXkW461atVKDBg2UlJQkSUpKSpKvr688PDyMmuDgYGVlZenHH380av537uDgYGOO3NxcJScnW9TY29srKCjIqClOL7ZASAQAAHcMHx8fubm5GVtUVNQNaz/55BPt2rWryJr09HQ5OjqqRo0aFuMeHh5KT083aq4PiNeOXzt2s5qsrCxdvnxZZ86cUX5+fpE1189xq15soZLNrgwAAGCl/fv3q379+sa+k5NTkXXHjx/X2LFjFR8fL2dn57Jqr0LhTiIAALhjVK9eXa6ursZ2o5CYnJys06dPq2PHjqpUqZIqVaqkLVu26N1331WlSpXk4eGh3NxcnTt3zuK8jIwMeXp6SpI8PT1NK4yv7d+qxtXVVS4uLqpdu7YcHByKrLl+jlv1YguERAAAUOH06NFDe/fuVUpKirF16tRJQ4YMMf67cuXKSkhIMM45ePCg0tLSFBgYKEkKDAzU3r17LVYhx8fHy9XVVT4+PkbN9XNcq7k2h6Ojo/z9/S1qCgoKlJCQYNT4+/vfshdb4HEzAACocKpXr662bdtajFWtWlW1atUyxocPH66IiAjVrFlTrq6uGjNmjAIDA3XPPfdIknr27CkfHx899dRTmjVrltLT0zV16lSFh4cbdzBHjhyp+fPna+LEiRo2bJg2bdqkVatWKTY21rhuRESEQkND1alTJ3Xu3Flz585Vdna2wsLCJElubm637MUWCIkAAOAv6Z133pG9vb369++vnJwcBQcHa+HChcZxBwcHrV+/XqNGjVJgYKCqVq2q0NBQvfbaa0ZN48aNFRsbq/Hjx2vevHny8vLShx9+qODgYKNm4MCByszMVGRkpNLT0+Xn56e4uDiLxSy36sUW7AoLCwtt2kEZO3HihLy9vXX8+HF5eXndtuus333sts0N3Kke6tDY1i2Uit6vr7N1C0C5s+Hlfrd1/rL69xv/xXcSAQAAYEJIBAAAgAkhEQAAACaERAAAAJgQEgEAAGBCSAQAAIAJIREAAAAmxXqZdlZWltUTu7q6Wn0OAAAAyodihcQaNWrIzs6u2JPa2dnp0KFDatKkSYkbAwAAgO0U+2f51qxZo5o1a96yrrCwUH369PlTTQEAAMC2ihUSGzZsqPvvv1+1atUq1qRNmjRR5cqV/1RjAAAAsJ1ihcRjx6z7HeJ9+/aVqBkAAACUD6xuBgAAgEmJQ+KpU6c0YMAA1alTRzVr1lTfvn119OjR0uwNAAAANlLikDhs2DC1bdtWW7Zs0aZNm+Th4aEnn3yyNHsDAACAjRQ7JI4dO1bZ2dnG/k8//aRJkybJx8dHfn5+Gjt2rA4ePGh1AwsWLFCjRo3k7OysgIAA7dix46b1586dU3h4uOrWrSsnJye1aNFCX3zxhdXXBQAAwI0V+xU4Xl5e8vf316xZs/Twww9r4MCBCggIUJ8+fZSXl6e1a9dqyJAhVl185cqVioiIUHR0tAICAjR37lwFBwfr4MGDcnd3N9Xn5ubqb3/7m9zd3bVmzRrVr19fv/zyi2rUqGHVdQEAAHBzxQ6JEyZM0IABA/T8888rJiZG7733ngICApSYmKj8/HzNmjVLAwYMsOric+bM0YgRIxQWFiZJio6OVmxsrJYsWaLJkyeb6pcsWaLff/9d27dvN16x06hRI6uuCQAAgFuz6juJjRs31oYNG9S/f3898MAD+vnnn/XPf/5Tc+fO1eOPP27Vr7Lk5uYqOTlZQUFB/23G3l5BQUFKSkoq8pzPPvtMgYGBCg8Pl4eHh9q2bas33nhD+fn5N7xOTk6OsrKyjO3ChQvF/8AAAAB/UVYvXPntt980ZMgQff/999q9e7cCAwO1Z88eqy985swZ5efny8PDw2Lcw8ND6enpRZ5z9OhRrVmzRvn5+friiy80bdo0zZ49WzNnzrzhdaKiouTm5mZsPj4+VvcKAADwV1PskJiQkCAPDw/VqVNHXl5eSk1N1ZIlSxQVFaXBgwdr4sSJunz58u3sVQUFBXJ3d9cHH3wgf39/DRw4UC+//LKio6NveM6UKVN0/vx5Y9u/f/9t7REAAKAiKHZIDA8P18SJE3Xp0iXNnz9f48aNkyR169ZNu3btUuXKleXn51fsC9euXVsODg7KyMiwGM/IyJCnp2eR59StW1ctWrSQg4ODMda6dWulp6crNze3yHOcnJzk6upqbNWrVy92jwAAAH9VxQ6Jp06dUkhIiJydndWrVy9lZmYax5ycnPT6669r7dq1xb6wo6Oj/P39lZCQYIwVFBQoISFBgYGBRZ7TpUsX/fTTTyooKDDGDh06pLp168rR0bHY1wYAAMDNFTskPvzwwxowYID+8Y9/qGfPnurTp4+ppk2bNlZdPCIiQosXL9ayZct04MABjRo1StnZ2cZq56FDh2rKlClG/ahRo/T7779r7NixOnTokGJjY/XGG28oPDzcqusCAADg5or9CpyPPvpI77//vlJTU/X3v/9dw4YN+9MXHzhwoDIzMxUZGan09HT5+fkpLi7OWMySlpYme/v/5lhvb29t3LhR48ePV7t27VS/fn2NHTtWkyZN+tO9AAAA4L+KHRIdHR01ZsyYUm9g9OjRGj16dJHHEhMTTWOBgYH69ttvS70PAAAA/FexHjd/9tlnysvLK/akX3zxxW1f6QwAAIDbp1gh8dFHH9W5c+eKPemgQYN06tSpkvYEAAAAGyvW4+bCwkI9/fTTcnJyKtakV65c+VNNAQAAwLaKFRJDQ0OtmnTIkCFydXUtUUMAAACwvWKFxKVLl97uPgAAAFCOWP3bzQAAAKj4CIkAAAAwISQCAADAhJAIAAAAE6tD4tGjR29HHwAAAChHrA6JzZo1U7du3fSvf/2L9yECAABUUFaHxF27dqldu3aKiIiQp6ennnvuOe3YseN29AYAAAAbsTok+vn5ad68eTp58qSWLFmiU6dOqWvXrmrbtq3mzJmjzMzM29EnAAAAylCJF65UqlRJjz32mFavXq233npLP/30k1566SV5e3tr6NCh/HYzAABAGenevbvOnTtnGs/KylL37t1LNGeJQ+LOnTv1/PPPq27dupozZ45eeuklHTlyRPHx8Tp58qQeeeSRkk4NAAAAKyQmJio3N9c0fuXKFX3zzTclmrNYP8t3vTlz5mjp0qU6ePCg+vTpo48//lh9+vSRvf0febNx48aKiYlRo0aNStQQAAAAimfPnj3Gf+/fv1/p6enGfn5+vuLi4lS/fv0SzW11SFy0aJGGDRump59+WnXr1i2yxt3dXR999FGJGgIAAEDx+Pn5yc7OTnZ2dkU+VnZxcdF7771XormtDomHDx++ZY2jo6NCQ0NL1BAAAACK59ixYyosLFSTJk20Y8cO1alTxzjm6Ogod3d3OTg4lGhuq0Pi0qVLVa1aNT3++OMW46tXr9alS5cIhwAAAGWkYcOGkqSCgoJSn9vqkBgVFaX333/fNO7u7q5nn32WkAgAAGADhw8f1ubNm3X69GlTaIyMjLR6PqtDYlpamho3bmwab9iwodLS0qxuAAAAAH/O4sWLNWrUKNWuXVuenp6ys7MzjtnZ2ZVNSHR3d9eePXtMq5d/+OEH1apVy+oGAAAA8OfMnDlTr7/+uiZNmlRqc1r9nsTBgwfrhRde0ObNm5Wfn6/8/Hxt2rRJY8eO1aBBg0qtMQAAABTP2bNnTetF/iyrQ+KMGTMUEBCgHj16yMXFRS4uLurZs6e6d++uN954o1SbAwAAwK09/vjj+vLLL0t1TqsfNzs6OmrlypWaMWOGfvjhB7m4uMjX19dYXQMAAICy1axZM02bNk3ffvutfH19VblyZYvjL7zwgtVzlvhn+Vq0aKHHH39cDz30EAERAACUK4sWLVK7du3k6uoqV1dXBQYGasOGDcbxK1euKDw8XLVq1VK1atXUv39/ZWRkWMyRlpamkJAQValSRe7u7powYYKuXr1qUZOYmKiOHTvKyclJzZo1U0xMjKmXBQsWqFGjRnJ2dlZAQIB27Nhhcbw4vdzKBx98oGrVqmnLli2aP3++3nnnHWObO3euVXNdY/WdxPz8fMXExCghIaHIJdabNm0qUSMAAAClxcvLS2+++aaaN2+uwsJCLVu2TI888oh2796tNm3aaPz48YqNjdXq1avl5uam0aNH67HHHtO2bdsk/ZF3QkJC5Onpqe3bt+vUqVMaOnSoKleubHy97tixYwoJCdHIkSO1fPlyJSQk6JlnnlHdunUVHBwsSVq5cqUiIiIUHR2tgIAAzZ07V8HBwTp48KDc3d0l6Za9FMexY8dK+U9QsissLCy05oTRo0crJiZGISEhqlu3rsUSa0l65513SrXB0nbixAl5e3vr+PHj8vLyum3XWb+79P9nAXe6hzqYX591J+r9+jpbtwCUOxte7ndb5y+Nf79r1qypt99+WwMGDFCdOnW0YsUKDRgwQJKUmpqq1q1bKykpSffcc482bNighx56SCdPnpSHh4ckKTo6WpMmTVJmZqYcHR01adIkxcbGat++fcY1Bg0apHPnzikuLk6SFBAQoLvvvlvz58+X9MdLr729vTVmzBhNnjxZ58+fv2UvtmL1ncRPPvlEq1atUp8+fW5HPwAAADd04cIFZWVlGftOTk5ycnK66Tn5+flavXq1srOzFRgYqOTkZOXl5SkoKMioadWqlRo0aGAEs6SkJPn6+hoBUZKCg4M1atQo/fjjj+rQoYOSkpIs5rhWM27cOElSbm6ukpOTNWXKFOO4vb29goKClJSUJEnF6qU4hg0bdtPjS5YsKdY81yvRwpVmzZpZfSEAAIA/y8fHx2J/+vTpeuWVV4qs3bt3rwIDA3XlyhVVq1ZNn376qXx8fJSSkiJHR0fVqFHDot7Dw0Pp6emSpPT0dIuAeO34tWM3q8nKytLly5d19uxZ5efnF1mTmppqzHGrXorj7NmzFvt5eXnat2+fzp07p+7duxd7nutZHRJffPFFzZs3T/Pnzzc9agYAALid9u/fr/r16xv7N7uL2LJlS6WkpOj8+fNas2aNQkNDtWXLlrJos8x9+umnprGCggKNGjVKTZs2LdGcVofErVu3avPmzdqwYYPatGljWmK9du3aEjUCAABwK9WrV5erq2uxaq9/+unv76/vv/9e8+bN08CBA5Wbm6tz585Z3MHLyMiQp6enJMnT09O0CvnaiuPra/53FXJGRoZcXV3l4uIiBwcHOTg4FFlz/Ry36qWk7O3tFRERoQcffFATJ060/nxrT6hRo4YeffRRPfDAA6pdu7bc3NwsNgAAgPKooKBAOTk58vf3V+XKlZWQkGAcO3jwoNLS0hQYGChJCgwM1N69e3X69GmjJj4+Xq6ursYj78DAQIs5rtVcm8PR0VH+/v4WNQUFBUpISDBqitPLn3HkyBHTa3uKy+o7iUuXLi3RhQAAAMrKlClT1Lt3bzVo0EAXLlzQihUrlJiYqI0bN8rNzU3Dhw9XRESEatasKVdXV40ZM0aBgYHGQpGePXvKx8dHTz31lGbNmqX09HRNnTpV4eHhxiPukSNHav78+Zo4caKGDRumTZs2adWqVYqNjTX6iIiIUGhoqDp16qTOnTtr7ty5ys7OVlhYmCQVq5fiiIiIsNgvLCzUqVOnFBsbq9DQ0BL9GVodEiXp6tWrSkxM1JEjR/Tkk0+qevXqOnnypFxdXVWtWrUSNQIAAFBaTp8+raFDh+rUqVNyc3NTu3bttHHjRv3tb3+T9Mcr++zt7dW/f3/l5OQoODhYCxcuNM53cHDQ+vXrNWrUKAUGBqpq1aoKDQ3Va6+9ZtQ0btxYsbGxGj9+vObNmycvLy99+OGHxjsSJWngwIHKzMxUZGSk0tPT5efnp7i4OIvFLLfqpTh2795tsW9vb686depo9uzZt1z5fCNWvyfxl19+Ua9evZSWlqacnBwdOnRITZo00dixY5WTk6Po6OgSNVJWeE8iYDu8JxGouO6E9yTCOlZ/J3Hs2LHq1KmTzp49KxcXF2P80UcfNT2XBwAAQNnJzMzU1q1btXXrVmVmZv6puax+3PzNN99o+/btcnR0tBhv1KiRfv311z/VDAAAAKyXnZ2tMWPG6OOPPzZ+MtnBwUFDhw7Ve++9pypVqlg9p9V3EgsKCpSfn28aP3HihKpXr251AwAAAPhzIiIitGXLFn3++ec6d+6czp07p//7v//Tli1b9OKLL5ZoTqtDYs+ePTV37lxj387OThcvXtT06dP5qT4AAAAb+M9//qOPPvpIvXv3lqurq1xdXdWnTx8tXrxYa9asKdGcVj9unj17toKDg+Xj46MrV67oySef1OHDh1W7dm39+9//LlETAAAAKLlLly6Zfv5Pktzd3XXp0qUSzWl1SPTy8tIPP/ygTz75RHv27NHFixc1fPhwDRkyxGIhCwAAAMpGYGCgpk+fro8//ljOzs6SpMuXL+vVV18t8Uu5S/SexEqVKunvf/97iS4IAACA0jV37lz16tVLXl5eat++vSTphx9+kJOTk7788ssSzWl1SPz4449venzo0KElagQAAAAl4+vrq8OHD2v58uVKTU2VJA0ePPhPPem1OiSOHTvWYj8vL0+XLl2So6OjqlSpQkgEAAAoY1FRUfLw8NCIESMsxpcsWaLMzExNmjTJ6jmtXt189uxZi+3ixYs6ePCgunbtysIVAAAAG3j//ffVqlUr03ibNm1K/Gt4VofEojRv3lxvvvmm6S4jAAAAbr/09HTVrVvXNF6nTh2dOnWqRHOWSkiU/ljMcvLkydKaDgAAAMXk7e2tbdu2mca3bdumevXqlWhOq7+T+Nlnn1nsFxYW6tSpU5o/f766dOlSoiYAAABQciNGjNC4ceOUl5en7t27S5ISEhI0ceLEEv/iitUhsV+/fhb7dnZ2qlOnjrp3767Zs2eXqAkAAACU3IQJE/Tbb7/p+eefV25uriTJ2dlZkyZN0pQpU0o0p9Uh8dqPRgMAAKB8sLOz01tvvaVp06bpwIEDcnFxUfPmzeXk5FTiOUv0Mm0AAACUP9WqVdPdd99dKnNZHRIjIiKKXTtnzhxrpwcAAEA5YHVI3L17t3bv3q28vDy1bNlSknTo0CE5ODioY8eORp2dnV3pdQkAAIAyZXVI7Nu3r6pXr65ly5bprrvukvTHC7bDwsJ03333lXgFDQAAAMoPq9+TOHv2bEVFRRkBUZLuuusuzZw5k9XNAAAAFYTVITErK0uZmZmm8czMTF24cKFUmgIAAIBtWR0SH330UYWFhWnt2rU6ceKETpw4of/85z8aPny4HnvssdvRIwAAAMqY1d9JjI6O1ksvvaQnn3xSeXl5f0xSqZKGDx+ut99+u9QbBAAAQNmzOiRWqVJFCxcu1Ntvv60jR45Ikpo2baqqVauWenMAAACwDasfN19z6tQpnTp1Ss2bN1fVqlVVWFhYmn0BAADAhqwOib/99pt69OihFi1aqE+fPjp16pQkafjw4bz+BgAAoIKwOiSOHz9elStXVlpamqpUqWKMDxw4UHFxcaXaHAAAAGzD6pD45Zdf6q233pKXl5fFePPmzfXLL7+UqIkFCxaoUaNGcnZ2VkBAgHbs2FGs8z755BPZ2dmpX79+JbouAAAAimZ1SMzOzra4g3jN77//LicnJ6sbWLlypSIiIjR9+nTt2rVL7du3V3BwsE6fPn3T837++We99NJLuu+++6y+JgAAAG7O6pB433336eOPPzb27ezsVFBQoFmzZqlbt25WNzBnzhyNGDFCYWFh8vHxUXR0tKpUqaIlS5bc8Jz8/HwNGTJEr776qpo0aWL1NQEAAHBzVr8CZ9asWerRo4d27typ3NxcTZw4UT/++KN+//13bdu2zaq5cnNzlZycrClTphhj9vb2CgoKUlJS0g3Pe+211+Tu7q7hw4frm2++uek1cnJylJOTY+zzqzAAAAC3ZvWdxLZt2+rQoUPq2rWrHnnkEWVnZ+uxxx7T7t271bRpU6vmOnPmjPLz8+Xh4WEx7uHhofT09CLP2bp1qz766CMtXry4WNeIioqSm5ubsfn4+FjVIwAAwF+RVXcS8/Ly1KtXL0VHR+vll1++XT3d0IULF/TUU09p8eLFql27drHOmTJliiIiIoz9X3/9laAIAABwC1aFxMqVK2vPnj2ldvHatWvLwcFBGRkZFuMZGRny9PQ01R85ckQ///yz+vbta4wVFBRI+uOnAQ8ePGi6m+nk5GSxoCYrK6vU+gcAAKiorH7c/Pe//10fffRRqVzc0dFR/v7+SkhIMMYKCgqUkJCgwMBAU32rVq20d+9epaSkGNvDDz+sbt26KSUlRd7e3qXSFwAAwF+d1QtXrl69qiVLluirr76Sv7+/6Teb58yZY9V8ERERCg0NVadOndS5c2fNnTtX2dnZCgsLkyQNHTpU9evXV1RUlJydndW2bVuL82vUqCFJpnEAAACUnNUhcd++ferYsaMk6dChQxbH7OzsrG5g4MCByszMVGRkpNLT0+Xn56e4uDhjMUtaWprs7Uv8E9MAAAAogWKHxKNHj6px48bavHlzqTcxevRojR49ushjiYmJNz03Jiam1PsBAAD4qyv2LbrmzZsrMzPT2B84cKBpwQkAAAAqhmKHxMLCQov9L774QtnZ2aXeEAAAAGyPL/sBAADApNgh0c7OzrQwpSQLVQAAAFD+FXvhSmFhoZ5++mnjxdRXrlzRyJEjTa/AWbt2bel2CAAAgDJX7JAYGhpqsf/3v/+91JsBAABA+VDskLh06dLb2QcAAADKERauAAAAwISQCAAAABNCIgAAAEwIiQAAADAhJAIAAMCEkAgAAAATQiIAAKhwoqKidPfdd6t69epyd3dXv379dPDgQYuaK1euKDw8XLVq1VK1atXUv39/ZWRkWNSkpaUpJCREVapUkbu7uyZMmKCrV69a1CQmJqpjx45ycnJSs2bNFBMTY+pnwYIFatSokZydnRUQEKAdO3ZY3UtZIyQCAIAKZ8uWLQoPD9e3336r+Ph45eXlqWfPnsrOzjZqxo8fr88//1yrV6/Wli1bdPLkST322GPG8fz8fIWEhCg3N1fbt2/XsmXLFBMTo8jISKPm2LFjCgkJUbdu3ZSSkqJx48bpmWee0caNG42alStXKiIiQtOnT9euXbvUvn17BQcH6/Tp08XuxRbsCgsLC23aQRk7ceKEvL29dfz4cXl5ed2266zffey2zQ3cqR7q0NjWLZSK3q+vs3ULQLmz4eV+t3X+P/vvd2Zmptzd3bVlyxbdf//9On/+vOrUqaMVK1ZowIABkqTU1FS1bt1aSUlJuueee7RhwwY99NBDOnnypDw8PCRJ0dHRmjRpkjIzM+Xo6KhJkyYpNjZW+/btM641aNAgnTt3TnFxcZKkgIAA3X333Zo/f74kqaCgQN7e3hozZowmT55crF5sgTuJAADgjnHhwgVlZWUZW05OTrHOO3/+vCSpZs2akqTk5GTl5eUpKCjIqGnVqpUaNGigpKQkSVJSUpJ8fX2NgChJwcHBysrK0o8//mjUXD/HtZprc+Tm5io5Odmixt7eXkFBQUZNcXqxBUIiAAC4Y/j4+MjNzc3YoqKibnlOQUGBxo0bpy5duqht27aSpPT0dDk6OqpGjRoWtR4eHkpPTzdqrg+I145fO3azmqysLF2+fFlnzpxRfn5+kTXXz3GrXmyh2L/dDAAAYGv79+9X/fr1jX0nJ6dbnhMeHq59+/Zp69att7O1Coc7iQAA4I5RvXp1ubq6GtutQuLo0aO1fv16bd682eK7jJ6ensrNzdW5c+cs6jMyMuTp6WnU/O8K42v7t6pxdXWVi4uLateuLQcHhyJrrp/jVr3YAiERAABUOIWFhRo9erQ+/fRTbdq0SY0bWy6c8/f3V+XKlZWQkGCMHTx4UGlpaQoMDJQkBQYGau/evRarkOPj4+Xq6iofHx+j5vo5rtVcm8PR0VH+/v4WNQUFBUpISDBqitOLLfC4GQAAVDjh4eFasWKF/u///k/Vq1c3vtvn5uYmFxcXubm5afjw4YqIiFDNmjXl6uqqMWPGKDAw0FhN3LNnT/n4+Oipp57SrFmzlJ6erqlTpyo8PNy4gzly5EjNnz9fEydO1LBhw7Rp0yatWrVKsbGxRi8REREKDQ1Vp06d1LlzZ82dO1fZ2dkKCwszerpVL7ZASAQAABXOokWLJEkPPvigxfjSpUv19NNPS5Leeecd2dvbq3///srJyVFwcLAWLlxo1Do4OGj9+vUaNWqUAgMDVbVqVYWGhuq1114zaho3bqzY2FiNHz9e8+bNk5eXlz788EMFBwcbNQMHDlRmZqYiIyOVnp4uPz8/xcXFWSxmuVUvtsB7Em8T3pMImPGeRKDiKu/vSYT1+E4iAAAATAiJAAAAMCEkAgAAwISQCAAAABNCIgAAAEwIiQAAADAhJAIAAMCEkAgAAAATQiIAAABMCIkAAAAwISQCAADAhJAIAAAAE0IiAAAATAiJAAAAMCEkAgAAwISQCAAAABNCIgAAAEwIiQAAADAhJAIAAMCEkAgAAAATQiIAAABMCIkAAAAwISQCAADAhJAIAAAAE0IiAAAATAiJAAAAMCEkAgAAwISQCAAAABNCIgAAAEwIiQAAADAhJAIAAMCEkAgAAAATQiIAAABMCIkAAAAwISQCAADAhJAIAAAAE0IiAAAATAiJAAAAMCEkAgAAwKRchMQFCxaoUaNGcnZ2VkBAgHbs2HHD2sWLF+u+++7TXXfdpbvuuktBQUE3rQcAAID1bB4SV65cqYiICE2fPl27du1S+/btFRwcrNOnTxdZn5iYqMGDB2vz5s1KSkqSt7e3evbsqV9//bWMOwcAAKi4bB4S58yZoxEjRigsLEw+Pj6Kjo5WlSpVtGTJkiLrly9frueff15+fn5q1aqVPvzwQxUUFCghIaGMOwcAAKi4bBoSc3NzlZycrKCgIGPM3t5eQUFBSkpKKtYcly5dUl5enmrWrFnk8ZycHGVlZRnbhQsXSqV3AACAisymIfHMmTPKz8+Xh4eHxbiHh4fS09OLNcekSZNUr149i6B5vaioKLm5uRmbj4/Pn+4bAACgorP54+Y/480339Qnn3yiTz/9VM7OzkXWTJkyRefPnze2/fv3l3GXAAAAd55Ktrx47dq15eDgoIyMDIvxjIwMeXp63vTcf/7zn3rzzTf11VdfqV27djesc3JykpOTk7GflZX155oGAAD4C7DpnURHR0f5+/tbLDq5tgglMDDwhufNmjVLM2bMUFxcnDp16lQWrQIAAPyl2PROoiRFREQoNDRUnTp1UufOnTV37lxlZ2crLCxMkjR06FDVr19fUVFRkqS33npLkZGRWrFihRo1amR8d7FatWqqVq2azT4HAABARWLzkDhw4EBlZmYqMjJS6enp8vPzU1xcnLGYJS0tTfb2/73huWjRIuXm5mrAgAEW80yfPl2vvPJKWbYOAABQYdk8JErS6NGjNXr06CKPJSYmWuz//PPPt78hAACAv7g7enUzAAAAbg9CIgAAqJC+/vpr9e3bV/Xq1ZOdnZ3WrVtncbywsFCRkZGqW7euXFxcFBQUpMOHD1vU/P777xoyZIhcXV1Vo0YNDR8+XBcvXrSo2bNnj+677z45OzvL29tbs2bNMvWyevVqtWrVSs7OzvL19dUXX3xhdS9ljZAIAAAqpOzsbLVv314LFiwo8visWbP07rvvKjo6Wt99952qVq2q4OBgXblyxagZMmSIfvzxR8XHx2v9+vX6+uuv9eyzzxrHs7Ky1LNnTzVs2FDJycl6++239corr+iDDz4warZv367Bgwdr+PDh2r17t/r166d+/fpp3759VvVS1uwKCwsLbXZ1Gzhx4oS8vb11/PhxeXl53bbrrN997LbNDdypHurQ2NYtlIrer6+zdQtAubPh5X63df4/+++3nZ2dPv30U/Xr10/SH3fu6tWrpxdffFEvvfSSJOn8+fPy8PBQTEyMBg0apAMHDsjHx0fff/+98cq9uLg49enTRydOnFC9evW0aNEivfzyy0pPT5ejo6MkafLkyVq3bp1SU1Ml/bFINzs7W+vXrzf6ueeee+Tn56fo6Ohi9WIL3EkEAAB3jAsXLigrK8vYcnJySjTPsWPHlJ6ebvGzvm5ubgoICFBSUpIkKSkpSTVq1LB4J3NQUJDs7e313XffGTX333+/ERAlKTg4WAcPHtTZs2eNmv/9+eDg4GDjOsXpxRYIiQAA4I7h4+MjNzc3Y7v2HmVrXXvP8rVX7l3j4eFhHEtPT5e7u7vF8UqVKqlmzZoWNUXNcf01blRz/fFb9WIL5eIVOAAAAMWxf/9+1a9f39i//qd3Ubq4kwgAAO4Y1atXl6urq7GVNCR6enpKkjIyMizGMzIyjGOenp46ffq0xfGrV6/q999/t6gpao7rr3GjmuuP36oXWyAkAgCAv5zGjRvL09NTCQkJxlhWVpa+++47BQYGSpICAwN17tw5JScnGzWbNm1SQUGBAgICjJqvv/5aeXl5Rk18fLxatmypu+66y6i5/jrXaq5dpzi92AIhEQAAVEgXL15USkqKUlJSJP2xQCQlJUVpaWmys7PTuHHjNHPmTH322Wfau3evhg4dqnr16hkroFu3bq1evXppxIgR2rFjh7Zt26bRo0dr0KBBqlevniTpySeflKOjo4YPH64ff/xRK1eu1Lx58xQREWH0MXbsWMXFxWn27NlKTU3VK6+8op07dxq/NlecXmyB7yQCAIAKaefOnerWrZuxfy24hYaGKiYmRhMnTlR2draeffZZnTt3Tl27dlVcXJycnZ2Nc5YvX67Ro0erR48esre3V//+/fXuu+8ax93c3PTll18qPDxc/v7+ql27tiIjIy3epXjvvfdqxYoVmjp1qv7xj3+oefPmWrdundq2bWvUFKeXssZ7Em8T3pMImPGeRKDiKu/vSYT1eNwMAAAAE0IiAAAATAiJAAAAMCEkAgAAwISQCAAAABNCIgAAAEwIiQAAADAhJAIAAMCEkAgAAAATQiIAAABMCIkAAAAwISQCAADAhJAIAAAAE0IiAAAATAiJAAAAMCEkAgAAwISQCAAAABNCIgAAAEwIiQAAADAhJAIAAMCEkAgAAAATQiIAAABMCIkAAAAwISQCAADAhJAIAAAAE0IiAAAATAiJAAAAMCEkAgAAwISQCAAAABNCIgAAAEwIiQAAADAhJAIAAMCEkAgAAAATQiIAAABMCIkAAAAwISQCAADAhJAIAAAAE0IiAAAATAiJAAAAMCEkAgAAwISQCAAAABNCIgAAAEwIiQAAADAhJAIAAMCEkAgAAAATQiIAAABMCIkAAAAwISQCAADAhJAIAAAAE0IiAAAATAiJAAAAMCkXIXHBggVq1KiRnJ2dFRAQoB07dty0fvXq1WrVqpWcnZ3l6+urL774oow6BQAAdxJrMwb+y+YhceXKlYqIiND06dO1a9cutW/fXsHBwTp9+nSR9du3b9fgwYM1fPhw7d69W/369VO/fv20b9++Mu4cAACUZ9ZmDFiyeUicM2eORowYobCwMPn4+Cg6OlpVqlTRkiVLiqyfN2+eevXqpQkTJqh169aaMWOGOnbsqPnz55dx5wAAoDyzNmPAUiVbXjw3N1fJycmaMmWKMWZvb6+goCAlJSUVeU5SUpIiIiIsxoKDg7Vu3boi63NycpSTk2Psnz9/XpJ06tSpP9n9zZ3JuL3zA3eiEycq27qFUnHl/BlbtwCUOydOnLit81/7d/v8+fNydXU1xp2cnOTk5GSqL0nGgCWbhsQzZ84oPz9fHh4eFuMeHh5KTU0t8pz09PQi69PT04usj4qK0quvvmoa79y5cwm7BgAA/8v77bK5Ttu2bS32p0+frldeecVUV5KMAUs2DYllYcqUKRZ3Hq9evar9+/erQYMGsre3+dN23GYXLlyQj4+P9u/fr+rVq9u6HQCliL/ffy0FBQU6fvy4WrdurUqV/htfirqLiNJh05BYu3ZtOTg4KCMjw2I8IyNDnp6eRZ7j6elpVX1Rt6G7du36J7rGnSQrK0uSVL9+fYvHEwDufPz9/utp0KBBsWtLkjFgyaa30hwdHeXv76+EhARjrKCgQAkJCQoMDCzynMDAQIt6SYqPj79hPQAA+OspScaAJZs/bo6IiFBoaKg6deqkzp07a+7cucrOzlZYWJgkaejQoapfv76ioqIkSWPHjtUDDzyg2bNnKyQkRJ988ol27typDz74wJYfAwAAlDO3yhi4OZuHxIEDByozM1ORkZFKT0+Xn5+f4uLijC+apqWlWXx38N5779WKFSs0depU/eMf/1Dz5s21bt060xdZAemPrxtMnz6d76wAFRB/v3Ert8oYuDm7wsLCQls3AQAAgPKF5b0AAAAwISQCAADAhJAIAAAAE0IiAAAATAiJqHCefvpp9evXzzSemJgoOzs7nTt3rsx7AlA6+vbtq169ehV57JtvvpGdnZ327NlTxl0BFRMhEQBwxxg+fLji4+N14sQJ07GlS5eqU6dOateunQ06AyoeQiIA4I7x0EMPqU6dOoqJibEYv3jxolavXq3hw4fbpjGgAiIkAgDuGJUqVdLQoUMVExOj61/zu3r1auXn52vw4ME27A6oWAiJqJDWr1+vatWqWWy9e/e2dVsASsGwYcN05MgRbdmyxRhbunSp+vfvLzc3Nxt2BlQshERUSN26dVNKSorF9uGHH9q6LQCloFWrVrr33nu1ZMkSSdJPP/2kb775hkfNQCkjJKJCqlq1qpo1a2ax1a9f39ZtASglw4cP13/+8x9duHBBS5cuVdOmTfXAAw/Yui2gQiEkAgDuOE888YTs7e21YsUKffzxxxo2bJjs7Oxs3RZQoVSydQMAAFirWrVqGjhwoKZMmaKsrCw9/fTTtm4JqHC4kwgAuCMNHz5cZ8+eVXBwsOrVq2frdoAKx67w+ncIAAAAAOJOIgAAAIpASAQAAIAJIREAAAAmhEQAAACYEBIBAABgQkgEAACACSERAAAAJoREAAAAmBASAQAAYEJIBAAAgAkhEUC5tGbNGvn6+srFxUW1atVSUFCQsrOzJUkffvihWrduLWdnZ7Vq1UoLFy40zhs2bJjatWunnJwcSVJubq46dOigoUOHGjWLFi1S06ZN5ejoqJYtW+r//b//V7YfDgDuAIREAOXOqVOnNHjwYA0bNkwHDhxQYmKiHnvsMRUWFmr58uWKjIzU66+/rgMHDuiNN97QtGnTtGzZMknSu+++q+zsbE2ePFmS9PLLL+vcuXOaP3++JOnTTz/V2LFj9eKLL2rfvn167rnnFBYWps2bN9vs8wJAeWRXWFhYaOsmAOB6u3btkr+/v37++Wc1bNjQ4lizZs00Y8YMDR482BibOXOmvvjiC23fvl2SlJSUpAceeECTJ09WVFSUNm/erK5du0qSunTpojZt2uiDDz4wzn/iiSeUnZ2t2NjYMvh0AHBn4E4igHKnffv26tGjh3x9ffX4449r8eLFOnv2rLKzs3XkyBENHz5c1apVM7aZM2fqyJEjxvmBgYF66aWXNGPGDL344otGQJSkAwcOqEuXLhbX69Kliw4cOFBmnw8A7gSVbN0AAPwvBwcHxcfHa/v27fryyy/13nvv6eWXX9bnn38uSVq8eLECAgJM51xTUFCgbdu2ycHBQT/99FOZ9g4AFQV3EgGUS3Z2durSpYteffVV7d69W46Ojtq2bZvq1auno0ePqlmzZhZb48aNjXPffvttpaamasuWLYqLi9PSpUuNY61bt9a2bdssrrVt2zb5+PiU2WcDgDsBdxIBlDvfffedEhIS1LNnT7m7u+u7775TZmamWrdurVdffVUvvPCC3Nzc1KtXL+Xk5Gjnzp06e/asIiIitHv3bkVGRmrNmjXq0qWL5syZo7Fjx+qBBx5QkyZNNGHCBD3xxBPq0KGDgoKC9Pnnn2vt2rX66quvbP2xAaBcYeEKgHLnwIEDGj9+vHbt2qWsrCw1bNhQY8aM0ejRoyVJK1as0Ntvv639+/eratWq8vX11bhx49S7d2/5+/ura9euev/99435HnnkEZ05c0Zff/21HBwctGjRIv3zn//U8ePH1bhxY02dOlVPPfWUrT4uAJRLhEQAAACY8J1EAAAAmBASAQAAYEJIBAAAgAkhEQAAACaERAAAAJgQEgEAAGBCSAQAAIAJIREAAAAmhEQAAACYEBIBAABgQkgEAACACSERAAAAJv8fgmixlxhdmEM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471913"/>
            <a:ext cx="5615679" cy="38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71913"/>
            <a:ext cx="5721707" cy="38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460374" y="1536343"/>
            <a:ext cx="10730789" cy="646331"/>
          </a:xfrm>
          <a:prstGeom prst="rect">
            <a:avLst/>
          </a:prstGeom>
        </p:spPr>
        <p:txBody>
          <a:bodyPr wrap="square">
            <a:spAutoFit/>
          </a:bodyPr>
          <a:lstStyle/>
          <a:p>
            <a:r>
              <a:rPr lang="en-US" dirty="0"/>
              <a:t>Here, the frequency distributions of customers by gender and age are shown</a:t>
            </a:r>
            <a:r>
              <a:rPr lang="en-US" dirty="0" smtClean="0"/>
              <a:t>.</a:t>
            </a:r>
            <a:r>
              <a:rPr lang="tr-TR" dirty="0" smtClean="0"/>
              <a:t> </a:t>
            </a:r>
            <a:r>
              <a:rPr lang="en-US" dirty="0"/>
              <a:t>The number of adult customers is </a:t>
            </a:r>
            <a:r>
              <a:rPr lang="tr-TR" dirty="0" err="1" smtClean="0"/>
              <a:t>higher</a:t>
            </a:r>
            <a:r>
              <a:rPr lang="en-US" dirty="0" smtClean="0"/>
              <a:t>.</a:t>
            </a:r>
            <a:endParaRPr lang="en-US" dirty="0"/>
          </a:p>
        </p:txBody>
      </p:sp>
    </p:spTree>
    <p:extLst>
      <p:ext uri="{BB962C8B-B14F-4D97-AF65-F5344CB8AC3E}">
        <p14:creationId xmlns:p14="http://schemas.microsoft.com/office/powerpoint/2010/main" val="228838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20758" y="364180"/>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460375" y="1541208"/>
            <a:ext cx="9823523" cy="523220"/>
          </a:xfrm>
          <a:prstGeom prst="rect">
            <a:avLst/>
          </a:prstGeom>
          <a:noFill/>
        </p:spPr>
        <p:txBody>
          <a:bodyPr wrap="none" rtlCol="0">
            <a:spAutoFit/>
          </a:bodyPr>
          <a:lstStyle/>
          <a:p>
            <a:r>
              <a:rPr lang="en-US" sz="2800" dirty="0">
                <a:latin typeface="Angsana New" pitchFamily="18" charset="-34"/>
                <a:cs typeface="Angsana New" pitchFamily="18" charset="-34"/>
              </a:rPr>
              <a:t>While the rate of young customers is higher in females, the rate of adult customers is higher in males.</a:t>
            </a:r>
            <a:endParaRPr lang="en-US" sz="2800" dirty="0">
              <a:latin typeface="Angsana New" pitchFamily="18" charset="-34"/>
              <a:cs typeface="Angsana New" pitchFamily="18" charset="-34"/>
            </a:endParaRPr>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AokAAAG2CAYAAAATExzEAAAAOXRFWHRTb2Z0d2FyZQBNYXRwbG90bGliIHZlcnNpb24zLjcuMSwgaHR0cHM6Ly9tYXRwbG90bGliLm9yZy/bCgiHAAAACXBIWXMAAA9hAAAPYQGoP6dpAABku0lEQVR4nO3deVyN6d8H8M8p2je0L5S9lCI0TXZNRcxkG9tMlphBGTTGLgyjsTNCgyjzMLbBGEw0UQZZQppQlEyikiUpWs95/vBy/5w5oZPqVD7v1+u8nrmv+3td9/c+v+dM37mX6xJJJBIJiIiIiIheo6ToBIiIiIio5mGRSEREREQyWCQSERERkQwWiUREREQkg0UiEREREclgkUhEREREMlgkEhEREZEMFolEREREJINFIhERERHJYJFIRERERDIUWiSeOnUK/fr1g6mpKUQiEQ4ePPjOPlFRUWjfvj1UVVXRvHlzhIaGVnmeRERERB8ahRaJ+fn5sLe3x/r168sVn5qaCk9PT/To0QNxcXGYMmUKxo4di2PHjlVxpkREREQfFpFEIpEoOgkAEIlEOHDgALy8vN4YM2PGDBw5cgQJCQlC29ChQ5GTk4Pw8PBqyJKIiIjow1BP0QnIIyYmBq6urlJt7u7umDJlyhv7FBYWorCwUNguKSnB9evX0bhxYygp8ZFMIiKi2kAsFiMrKwvt2rVDvXq1qnyptWrVt5yZmQkjIyOpNiMjI+Tm5uLFixdQV1eX6RMYGIiFCxdWV4pERERUhS5cuICOHTsqOo0PQq0qEiti1qxZ8Pf3F7bv3r0LW1tbXLhwASYmJgrMjIiIiMorIyMDnTp1krlYRFWnVhWJxsbGyMrKkmrLysqCjo5OmVcRAUBVVRWqqqrCtq6uLgDAxMQE5ubmVZcsERERVTo+KlZ9atU37ezsjMjISKm2iIgIODs7KygjIiIiorpJoUViXl4e4uLiEBcXB+DlFDdxcXFIS0sD8PJWsbe3txA/fvx43L59G9OnT0diYiI2bNiAPXv2YOrUqYpIn4iIiKjOUmiRGBsbi3bt2qFdu3YAAH9/f7Rr1w4BAQEAXj5/8KpgBAArKyscOXIEERERsLe3x8qVK7Flyxa4u7srJH8iIiq/wMBAdOzYEdra2jA0NISXlxeSkpKE/Xfu3IFIJCrzs3fv3jeOu2DBArRu3Rqamppo0KABXF1dcf78eWF/YWEhvvzyS+jo6KBly5b466+/pPovX74ckyZNqvwTJqrlasw8idUlPT0dFhYWuHv37lufSSwtLUVxcXE1ZvbhUlFR4TMmRB8ADw8PDB06FB07dkRJSQlmz56NhIQEXL9+HZqamigtLUV2drZUn02bNmH58uXIyMiAlpZWmePu3LkThoaGaNq0KV68eIHVq1dj7969SE5OhoGBAdatW4eNGzdi7969+PPPP7Fs2TJkZWVBJBIhNTUV7u7uiI2NhY6OTnV8DVRB5f37TZWHReJ/SCQSZGZmIicnp/qT+0ApKSnBysoKKioqik6FiKpRdnY2DA0NER0dja5du5YZ065dO7Rv3x4hISHlHjc3Nxe6urr466+/0KtXL0ycOBE6Ojr48ccf8eLFC2hoaODBgwcwMDCAh4cHvv76a/Tv37+yTouqCIvE6ler3m6uDq8KRENDQ2hoaEAkEik6pTpNLBbj/v37yMjIQOPGjfl9E31Anj59CgBo2LBhmfsvXbqEuLi4ci/dCgBFRUXYtGkTdHV1YW9vDwCwt7fHL7/8ghcvXuDYsWMwMTGBvr4+duzYATU1NRaIRG/AIvE1paWlQoHYqFEjRafzwTAwMMD9+/dRUlKC+vXrKzodIqoGYrEYU6ZMgYuLC2xtbcuMCQkJgbW1NT7++ON3jnf48GEMHToUz58/h4mJCSIiIqCvrw8AGDNmDOLj42FjYwN9fX3s2bMHT548QUBAAKKiojB37lzs2rULzZo1w9atW2FmZlap50pUW/FBsNe8egZRQ0NDwZl8WF7dZi4tLVVwJkRUXXx9fZGQkIBdu3aVuf/FixfYuXMnfHx8yjVejx49EBcXh7Nnz8LDwwOff/45Hjx4AACoX78+1q9fj9TUVFy8eBGdO3fGt99+i2+++QZXrlzBwYMHcfXqVXz00Uf45ptvKu0ciWo7Foll4C3P6sXvm+jD4ufnh8OHD+PkyZNvfLZs3759eP78udQ0aG+jqamJ5s2b46OPPkJISAjq1av3xucYT548iWvXrsHPzw9RUVHo06cPNDU18fnnnyMqKqqip0VU5/B2MxERVQuJRIJJkybhwIEDiIqKgpWV1RtjQ0JC8Omnn8LAwKBCxxKLxSgsLJRpLygogK+vL3bs2AFlZWWUlpbi1fubxcXFvKNB9BpeSSQiomrh6+uL//u//8POnTuhra2NzMxMZGZm4sWLF1JxycnJOHXqFMaOHVvmOK1bt8aBAwcAAPn5+Zg9ezbOnTuHf//9F5cuXcKYMWNw7949DB48WKbvokWL0KdPH2F+XhcXF+zfvx/x8fEICgqCi4tLJZ81Ue3FK4lERFQtNm7cCADo3r27VPu2bdswatQoYXvr1q0wNzeHm5tbmeMkJSUJb0YrKysjMTERYWFhePjwIRo1aoSOHTvi77//Rps2baT6JSQkYM+ePcIqXwAwaNAgREVFoUuXLmjVqhV27tz5/idKVEdwnsTXFBQUIDU1FVZWVlBTU1NQhu+nqKio1s03WBe+dyIiqlqcJ7H68XbzewoPD0fnzp2hp6eHRo0aoW/fvkhJSRH2nz17Fg4ODlBTU0OHDh1w8OBBiEQiqf+STUhIQO/evaGlpQUjIyN8+eWXePjwYbmO3717d/j5+WHKlCnQ19cXlihctWoV7OzsoKmpCQsLC0ycOBF5eXlCv9DQUOjp6eHYsWOwtraGlpYWPDw8kJGRIcSUlJTgm2++Ec5txowZGDlyJLy8vIQYsViMwMBAWFlZQV1dHfb29ti3b18Fv00iIiKqKVgkvqf8/Hz4+/sjNjYWkZGRUFJSQv/+/SEWi5Gbm4t+/frBzs4Oly9fxqJFizBjxgyp/jk5OejZsyfatWuH2NhYhIeHIysrC59//nm5cwgLC4OKigrOnDmD4OBgAC9XMfnpp59w7do1hIWF4cSJE5g+fbpUv+fPn2PFihX45ZdfcOrUKaSlpWHatGnC/qVLl2LHjh3Ytm0bzpw5g9zcXBw8eFBqjMDAQGzfvh3BwcG4du0apk6dii+++ALR0dFyfpNERERUk/B282sq47bnw4cPYWBggH/++QenT5/G3LlzkZ6eLoy3ZcsWjBs3DleuXIGDgwMWL16Mv//+G8eOHZPJMSkpCS1btnzr8bp3747c3Fxcvnz5rXH79u3D+PHjhSuUoaGhGD16NJKTk9GsWTMAwIYNG/D9998jMzMTAGBsbIxp06YJhWNpaSmaNm2Kdu3a4eDBgygsLETDhg3x119/wdnZWTjW2LFj8fz583I/28PbzUS106y95xWdQo0QONhJ0Sl8EHi7ufrxxZX3dOvWLQQEBOD8+fN4+PAhxGIxACAtLQ1JSUlo27atVOHTqVMnqf5Xr17FyZMny1y4PiUl5Z1FIgA4OjrKtP31118IDAxEYmIicnNzUVJSgoKCAjx//lyYLFxDQ0MoEAHAxMREmHz26dOnyMrKkspXWVkZjo6OwjkmJyfj+fPn+OSTT6SOXVRUJLw5SERERLUTi8T31K9fPzRp0gSbN2+GqakpxGIxbG1tUVRUVK7+eXl56NevH5YuXSqzz8TEpFxjaGpqSm3fuXMHffv2xYQJE/DDDz+gYcOGOH36NHx8fFBUVCQUif9dAk8kEkGeC8uvnnE8cuSIzDJWqqqq5R6HiIiIah4Wie/h0aNHSEpKwubNm9GlSxcAwOnTp4X9rVq1wv/93/+hsLBQKJouXrwoNUb79u3x22+/wdLSEvXqVc7/HJcuXYJYLMbKlSuhpPTysdM9e/bINYauri6MjIxw8eJFdO3aFcDL282XL1+Gg4MDAMDGxgaqqqpIS0tDt27dKiV3IiIiqhn44sp7aNCgARo1aoRNmzYhOTkZJ06cgL+/v7B/+PDhEIvF+Oqrr3Djxg0cO3YMK1asAPC/peh8fX3x+PFjDBs2DBcvXkRKSgqOHTuG0aNHV3jm/+bNm6O4uBjr1q3D7du38csvvwgvtMhj0qRJCAwMxO+//46kpCRMnjwZT548EXLX1tbGtGnTMHXqVISFhSElJQWXL1/GunXrEBYWVqHciYiIqGZgkfgelJSUsGvXLly6dAm2traYOnUqli9fLuzX0dHBH3/8gbi4ODg4OGDOnDkICAgAAOE5RVNTU5w5cwalpaVwc3ODnZ0dpkyZAj09PeEqoLzs7e2xatUqLF26FLa2ttixYwcCAwPlHmfGjBkYNmwYvL294ezsDC0tLbi7u0s9Y7lo0SLMmzcPgYGBsLa2hoeHB44cOfLW5baIiIio5uPbza+pjrdsd+zYgdGjR+Pp06dQV1evkmNUFbFYDGtra3z++edYtGhRpY3Lt5uJaie+3fwS326uHny7ufrxmcQqtn37djRt2hRmZma4evUqZsyYgc8//7xWFIj//vsvjh8/jm7duqGwsBBBQUFITU3F8OHDFZ0aERERVTEWiVUsMzMTAQEByMzMhImJCQYPHowffvihXH3T0tJgY2Pzxv3Xr19H48aNKytVGUpKSggNDcW0adMgkUhga2uLv/76C9bW1lV2TCIiIqoZWCRWsenTp8usdFJepqamUsv3lbW/KllYWODMmTNVegwiIiKqmVgk1mD16tVD8+bNFZ0GERERfYD4djMRERERyWCRSEREREQyWCQSERERkQwWiUREREQkg0UiEREREclgkUhEREREMjgFTjnFJmdX6/E6NDcod6xEIsEnn3wCZWVlHDt2TGrfhg0bMHv2bCQkJHAZIyIiIio3XkmsA0QiEbZt24bz58/j559/FtpTU1Mxffp0rFu3jgUiERERyYVFYh1hYWGBtWvXYtq0aUhNTYVEIoGPjw/c3NzQuHFjdOrUCaqqqjAxMcHMmTNRUlIi9LW0tMSaNWukxnNwcMCCBQuEbZFIhC1btqB///7Q0NBAixYtcOjQIak+hw4dQosWLaCmpoYePXogLCwMIpEIOTk5VXjmREREVBVYJNYhI0eORK9evTBmzBgEBQUhISEBq1evRp8+fdCxY0dcvXoVGzduREhICBYvXiz3+AsXLsTnn3+O+Ph49OnTByNGjMDjx48BvLxqOWjQIHh5eeHq1av4+uuvMWfOnMo+RSIiIqomfCaxjtm0aRPatGmDU6dO4bfffsOmTZtgYWGBoKAgiEQitG7dGvfv38eMGTMQEBAAJaXy/3fCqFGjMGzYMADAkiVL8NNPP+HChQvw8PDAzz//jFatWmH58uUAgFatWiEhIQE//PBDlZwnERERVS1eSaxjDA0N8fXXX8Pa2hpeXl64ceMGnJ2dIRKJhBgXFxfk5eUhPT1drrHbtm0r/LOmpiZ0dHTw4MEDAEBSUhI6duwoFd+pU6f3OBMiIiJSJBaJdVC9evVQr175LxIrKSlBIpFItRUXF8vE1a9fX2pbJBJBLBZXLEkiIiKq0Vgk1nHW1taIiYmRKgLPnDkDbW1t4Y1nAwMDZGRkCPtzc3ORmpoq13FatWqF2NhYqbaLFy++R+ZERESkSCwS67iJEyfi7t27mDRpEhITE/H7779j/vz58Pf3F55H7NmzJ3755Rf8/fff+OeffzBy5EgoKyvLdZyvv/4aiYmJmDFjBm7evIk9e/YgNDQUAKRudRMREVWHwMBAdOzYEdra2jA0NISXlxeSkpKkYrp37w6RSCT1GT9+vFRMWloaPD09oaGhAUNDQ3z33XdSM4QAQFRUFNq3bw9VVVU0b95c+Pv3uvXr18PS0hJqampwcnLChQsXpPYXFBTA19cXjRo1gpaWFgYOHIisrKzK+TIqiEViHWdmZoajR4/iwoULsLe3x/jx4+Hj44O5c+cKMbNmzUK3bt3Qt29feHp6wsvLC82aNZPrOFZWVti3bx/279+Ptm3bYuPGjcLbzaqqqpV6TkRERO8SHR0NX19fnDt3DhERESguLoabmxvy8/Ol4saNG4eMjAzhs2zZMmFfaWkpPD09UVRUhLNnzyIsLAyhoaEICAgQYlJTU+Hp6YkePXogLi4OU6ZMwdixY6UWt9i9ezf8/f0xf/58XL58Gfb29nB3dxee6weAqVOn4o8//sDevXsRHR2N+/fvY8CAAVX4Db2bSPLfh9HquPT0dFhYWODu3bsyE0wXFBQgNTUVVlZWUFNTU1CGdccPP/yA4OBg3L17961x/N6JaqdZe88rOoUaIXCwk6JT+CC87e93eWRnZ8PQ0BDR0dHo2rUrgJdXEh0cHGTmCn7lzz//RN++fXH//n0YGRkBAIKDgzFjxgxkZ2dDRUUFM2bMwJEjR5CQkCD0Gzp0KHJychAeHg4AcHJyQseOHREUFAQAEIvFsLCwwKRJkzBz5kw8ffoUBgYG2LlzJwYNGgQASExMFB4Z++ijj+Q+38rAK4lUaTZs2ICLFy/i9u3b+OWXX7B8+XKMHDlS0WkREVEd8uzZM+Tm5gqfwsLCcvV7+vQpAKBhw4ZS7Tt27IC+vj5sbW0xa9YsPH/+XNgXExMDOzs7oUAEAHd3d+Tm5uLatWtCjKurq9SY7u7uiImJAQAUFRXh0qVLUjFKSkpwdXUVYi5duoTi4mKpmNatW6Nx48ZCjCJwnkSqNLdu3cLixYvx+PFjNG7cGN9++y1mzZql6LSIiKgOsbGxkdqeP3++1AphZRGLxZgyZQpcXFxga2srtA8fPhxNmjSBqakp4uPjMWPGDCQlJWH//v0AgMzMTKkCEYCwnZmZ+daY3NxcvHjxAk+ePEFpaWmZMYmJicIYKioq0NPTk4l5dRxFYJFIlWb16tVYvXq1otMgIqI67Pr16zAzMxO2y/Pcu6+vLxISEnD69Gmp9q+++kr4Zzs7O5iYmKBXr15ISUmR+9n8uoi3m4mIiKjW0NbWho6OjvB5V5Ho5+eHw4cP4+TJk+98ltHJ6eXzpcnJyQAAY2NjmTeMX20bGxu/NUZHRwfq6urQ19eHsrJymTGvj1FUVIScnJw3xigCi0QiIiKqcyQSCfz8/HDgwAGcOHECVlZW7+wTFxcHADAxMQEAODs7459//pF6CzkiIgI6OjrCbW9nZ2dERkZKjRMREQFnZ2cAgIqKChwdHaVixGIxIiMjhRhHR0fUr19fKiYpKQlpaWlCjCLwdjMRERHVOb6+vti5cyd+//13aGtrC8/26erqQl1dHSkpKdi5cyf69OmDRo0aIT4+HlOnTkXXrl2FZWjd3NxgY2ODL7/8EsuWLUNmZibmzp0LX19f4Qrm+PHjERQUhOnTp2PMmDE4ceIE9uzZgyNHjgi5+Pv7Y+TIkejQoQM6deqENWvWID8/H6NHjxZy8vHxgb+/Pxo2bAgdHR1MmjQJzs7OCnuzGWCRSERERHXQxo0bAbyc5uZ127Ztw6hRo6CiooK//vpLKNgsLCwwcOBAqXmElZWVcfjwYUyYMAHOzs7Q1NTEyJEj8f333wsxVlZWOHLkCKZOnYq1a9fC3NwcW7Zsgbu7uxAzZMgQZGdnIyAgAJmZmXBwcEB4eLjUyyyrV6+GkpISBg4ciMLCQri7u2PDhg1V9O2UD+dJfA3n61MMfu9EtRPnSXyJ8yRWj/edJ5Hkx2cSiYiIiEgGi8QP2IIFC+Dg4CBXH0tLyzfOTE9ERER1B59JLKfqvq1S0dsXMTEx6Ny5Mzw8PKQemq0qIpEIBw4cgJeXV5Ufi4iIiKoPryTWMSEhIZg0aRJOnTqF+/fvKzodIiIiqqVYJNYheXl52L17NyZMmABPT0+EhoZK7f/xxx9hZGQEbW1t+Pj4oKCgQGp/9+7dMWXKFKk2Ly8vjBo1qszjWVpaAgD69+8PkUgkbBMREVHtxyKxDtmzZw9at26NVq1a4YsvvsDWrVvx6uX1PXv2YMGCBViyZAliY2NhYmLy3q/WX7x4EcDL6QQyMjKEbSIiIqr9WCTWISEhIfjiiy8AAB4eHnj69Cmio6MBAGvWrIGPjw98fHzQqlUrLF68WGaRdHkZGBgAAPT09GBsbCxsExERUe3HIrGOSEpKwoULFzBs2DAAQL169TBkyBCEhIQAAG7cuCGsSfmKIpf6ISIiopqNbzfXESEhISgpKYGpqanQJpFIoKqqiqCgoHKNoaSkhP/OrV5cXFypeRIREVHtwCuJdUBJSQm2b9+OlStXIi4uTvhcvXoVpqam+PXXX2FtbY3z56Wn8Tl37pzUtoGBATIyMoTt0tJSJCQkvPXY9evXR2lpaeWdDBEREdUIvJJYBxw+fBhPnjyBj48PdHV1pfYNHDgQISEhmDZtGkaNGoUOHTrAxcUFO3bswLVr19C0aVMhtmfPnvD398eRI0fQrFkzrFq1Cjk5OW89tqWlJSIjI+Hi4gJVVVU0aNCgKk6RiIiIqhmvJNYBISEhcHV1lSkQgZdFYmxsLKytrTFv3jxMnz4djo6O+PfffzFhwgSp2DFjxmDkyJHw9vZGt27d0LRpU/To0eOtx165ciUiIiJgYWGBdu3aVep5ERERkeKIJP99CK2Oe9sC4QUFBUhNTYWVlRXU1NQUlOGHh987Ue1U3StR1VQVXSGL5PO2v99UNXglkYiIiIhksEgkIiIiIhksEomIiIhIhsKLxPXr18PS0hJqampwcnLChQsX3hq/Zs0atGrVCurq6rCwsMDUqVNl1iAmIiIiovej0CJx9+7d8Pf3x/z583H58mXY29vD3d0dDx48KDN+586dmDlzJubPn48bN24gJCQEu3fvxuzZs6s5cyIiIqK6TaFF4qpVqzBu3DiMHj0aNjY2CA4OhoaGBrZu3Vpm/NmzZ+Hi4oLhw4fD0tISbm5uGDZs2DuvPhIRERGRfBRWJBYVFeHSpUtwdXX9XzJKSnB1dUVMTEyZfT7++GNcunRJKApv376No0ePok+fPm88TmFhIXJzc4XPs2fPKvdEiIiIiOogha248vDhQ5SWlsLIyEiq3cjICImJiWX2GT58OB4+fIjOnTtDIpGgpKQE48ePf+vt5sDAQCxcuLBScyciIiKq6xT+4oo8oqKisGTJEmzYsAGXL1/G/v37ceTIESxatOiNfWbNmoWnT58Kn+vXr1djxkRERES1k8KuJOrr60NZWRlZWVlS7VlZWTA2Ni6zz7x58/Dll19i7NixAAA7Ozvk5+fjq6++wpw5c6CkJFvzqqqqQlVVVdjOzc2txLP48HTv3h0ODg5Ys2aNolMhIiKiKqSwIlFFRQWOjo6IjIyEl5cXAEAsFiMyMhJ+fn5l9nn+/LlMIaisrAwAqOrVBTtM+aVKx/+v2DVfyt0nOzsbAQEBOHLkCLKystCgQQPY29sjICAALi4ulZLX/v37Ub9+/UoZi4iIiGouhRWJAODv74+RI0eiQ4cO6NSpE9asWYP8/HyMHj0aAODt7Q0zMzMEBgYCAPr164dVq1ahXbt2cHJyQnJyMubNm4d+/foJxeKHbODAgSgqKkJYWBiaNm2KrKwsREZG4tGjR5V2jIYNG75X/9LSUohEojKv+hIREVHNodC/1EOGDMGKFSsQEBAABwcHxMXFITw8XHiZJS0tDRkZGUL83Llz8e2332Lu3LmwsbGBj48P3N3d8fPPPyvqFGqMnJwc/P3331i6dCl69OiBJk2aoFOnTpg1axY+/fRTIWbs2LEwMDCAjo4OevbsiatXrwpjLFiwAA4ODvjll19gaWkJXV1dDB06VOqN8O7du2PKlCnC9pMnT+Dt7Y0GDRpAQ0MDvXv3xq1bt4T9oaGh0NPTw6FDh2BjYwNVVVWkpaVV/RdCRERE70Xhl3P8/Pzw77//orCwEOfPn4eTk5OwLyoqCqGhocJ2vXr1MH/+fCQnJ+PFixdIS0vD+vXroaenV/2J1zBaWlrQ0tLCwYMHUVhYWGbM4MGD8eDBA/z555+4dOkS2rdvj169euHx48dCTEpKCg4ePIjDhw/j8OHDiI6Oxo8//vjG444aNQqxsbE4dOgQYmJiIJFI0KdPHxQXFwsxz58/x9KlS7FlyxZcu3YNhoaGlXfiREREVCUUXiRS5ahXrx5CQ0MRFhYGPT09uLi4YPbs2YiPjwcAnD59GhcuXMDevXvRoUMHtGjRAitWrICenh727dsnjCMWixEaGgpbW1t06dIFX375JSIjI8s85q1bt3Do0CFs2bIFXbp0gb29PXbs2IF79+7h4MGDQlxxcTE2bNiAjz/+GK1atYKGhkaVfhdERET0/lgk1iEDBw7E/fv3cejQIXh4eCAqKgrt27dHaGgorl69iry8PDRq1Ei46qilpYXU1FSkpKQIY1haWkJbW1vYNjExeeMyiTdu3EC9evWkrv42atQIrVq1wo0bN4Q2FRUVtG3btgrOmIiIiKqKQl9cocqnpqaGTz75BJ988gnmzZuHsWPHYv78+Zg4cSJMTEwQFRUl0+f12/X/fXNZJBJBLBa/V07q6uoQiUTvNQYRERFVLxaJdZyNjQ0OHjyI9u3bIzMzE/Xq1YOlpWWljG1tbY2SkhKcP38eH3/8MQDg0aNHSEpKgo2NTaUcg4iIiBSDt5vriEePHqFnz574v//7P8THxyM1NRV79+7FsmXL8Nlnn8HV1RXOzs7w8vLC8ePHcefOHZw9exZz5sxBbGxshY7ZokULfPbZZxg3bhxOnz6Nq1ev4osvvoCZmRk+++yzSj5DIiIiqk68klhHaGlpwcnJCatXr0ZKSgqKi4thYWGBcePGYfbs2RCJRDh69CjmzJmD0aNHIzs7G8bGxujatavM+tny2LZtGyZPnoy+ffuiqKgIXbt2xdGjRznhNhERUS0nklT1UiU1THp6OiwsLHD37l2Ym5tL7SsoKEBqaiqsrKygpqamoAw/PPzeiWqnWXvPKzqFGiFwsNO7g+i9ve3vN1UN3m4mIiIiIhksEomIiIhIBotEIiIiIpLBF1dqiIyMDDx58gQFBQVQUlKClpYWzM3NpZ7RE4vFuHv3Lp48eQKxWAwdHR00adLknS+JvHjxAunp6cjLy4NEIoGamhqaNWsGVVVVAMDdu3fx8OFDKCsrw8zMDI0aNRL6Pn78GI8ePUKLFi2q5sSJiIioRmKRWAZFvMvz7NkzGBoaQlNTExKJBPfu3cPNmzfRpk0bKCsrA3hZzD19+hRNmzaFsrIy0tLSkJKSgtatW79x3IKCAiQlJUFfXx9mZmZQUlISClEAyMnJwePHj9GyZUsUFBTgzp070NHRQf369VFSUoJ79+6hZcuWVXruH9i7U0RERLUCbze/5tUVuefPn1f7sVu2bAl9fX2oq6tDQ0MDlpaWKCoqEnIpKSnBw4cPYW5uDh0dHWhqasLS0hJ5eXnIy8t747j37t2Djo4OzM3NoaGhATU1Nejp6QnnWlBQAC0tLWhqaqJRo0ZQVlZGUVGR0NfQ0FC44lhVXh3vVTFMREREiscria9RVlaGnp6esFaxhoaGwpaTKywsBACUlpaioKBAuFWsoqKCgoICAC+XzKtfvz5ycnJQr57s/5QSiQQ5OTkwMDDAjRs3UFBQABUVFejr60NXVxfAy3POz89HXl4eioqKUFpaColEgkePHglXN18dryqIxWJkZ2dDQ0OjzHMgIiIixeBf5f8wNjYGAKFQVASJRILs7GyIxWJkZGQAAPLz8/Hw4UPcvXtXKvbRo0fIz8/Hs2fPZMYpLS1FdnY2Hj58CD09PaipqeHZs2e4e/cujIyMhOcd8/Pzce7cOYhEIujp6SEtLQ0ZGRnQ19fHP//8g9zcXCgrK6NRo0ZVMkm2kpISGjduzPWdiYiIahAWif8hEolgYmICQ0NDFBcXKySHBQsW4O+//8aOHTuEovXw4cOYPXs24uPjpWKnT58OJycnTJs2TWacBw8eYPz48ejbty9WrFghtE+YMAEaGhpYuXJlmccPCgrCs2fPMGDAAEycOBGHDh1CVFQUVqxYgd9++60Sz/QlFRUV4RlJIiIiqhlYJL6BsrKyQp6R8/Pzw++//45Tp07B0tJSaG/YsCFu3bqFgoIC6OnpCe3x8fHo2bNnmSuVGBsb4969ezA2Npbab2hoiNOnT5fZJzExET///DOuXLmCrVu3omnTpjA1NcVnn32GESNGoLi4GNra2pV6zkRERFTz8PJNDSGRSODn54cDBw7gxIkTsLKyktrv6OiI+vXrIzIyUmhLSkpCWloanJ2dyxxTRUUFHTt2RFJSklT7zZs30aRJkzJz+Prrr7Fq1SpoaWmhtLRUuJr66v+Wlpa+13kSERFR7cAriTWEr68vdu7cid9//x3a2trIzMwEAOjq6kJdXR26urrw8fGBv78/GjZsCB0dHUyaNAnOzs746KOPhHFat26NwMBA9O/fHwDw3XffYciQIejatSt69OiB8PBw/PHHH4iKipLJYcuWLTAwMEC/fv0AAC4uLliwYAHOnTuHP//8EzY2NlJXMYmIiKjuYpFYQ2zcuBEA0L17d6n2bdu2YdSoUQCA1atXQ0lJCQMHDkRhYSHc3d2xYcMGqfikpCQ8ffpU2O7fvz+Cg4MRGBiIb775Bq1atcJvv/2Gzp07S/XLysrCDz/8gLNnzwptnTp1wrfffgtPT08YGhoiLCysEs+YiIiIajKR5AObyTg9PR0WFha4e/cuzM3NFZ0OEVGtNWvveUWnUCMEDnZSdAofBP79rn58JpGIiIiIZLBIJCIiIiIZfCaxisQmZys6hRqhQ3MDRadAREREFcAriUREREQkg0UiEREREclgkUhERER1TmBgIDp27AhtbW0YGhrCy8tLZnGJgoIC+Pr6olGjRtDS0sLAgQORlZUlFZOWlgZPT09oaGjA0NAQ3333HUpKSqRioqKi0L59e6iqqqJ58+YIDQ2VyWf9+vWwtLSEmpoanJyccOHCBblzqW4sEomIiKjOiY6Ohq+vL86dO4eIiAgUFxfDzc0N+fn5QszUqVPxxx9/YO/evYiOjsb9+/cxYMAAYX9paSk8PT1RVFSEs2fPIiwsDKGhoQgICBBiUlNT4enpiR49eiAuLg5TpkzB2LFjcezYMSFm9+7d8Pf3x/z583H58mXY29vD3d0dDx48KHcuisB5EqsIX1x5iS+uENVdnCfxJc6TWD3e9+93dnY2DA0NER0dja5du+Lp06cwMDDAzp07MWjQIABAYmIirK2tERMTg48++gh//vkn+vbti/v378PIyAgAEBwcjBkzZiA7OxsqKiqYMWMGjhw5goSEBOFYQ4cORU5ODsLDwwEATk5O6NixI4KCggAAYrEYFhYWmDRpEmbOnFmuXBSBVxKJiKrBqVOn0K9fP5iamkIkEuHgwYNS+7OysjBq1CiYmppCQ0MDHh4euHXr1lvHvHbtGgYOHAhLS0uIRCKsWbNGJmbHjh2wsLBAgwYN4O/vL7Xvzp07aNmyJXJzc9/39IiqzbNnz5Cbmyt8CgsLy9Xv1WpkDRs2BABcunQJxcXFcHV1FWJat26Nxo0bIyYmBgAQExMDOzs7oUAEAHd3d+Tm5uLatWtCzOtjvIp5NUZRUREuXbokFaOkpARXV1chpjy5KAKLRCKiapCfnw97e3usX79eZp9EIoGXlxdu376N33//HVeuXEGTJk3g6uoqdWvsv54/f46mTZvixx9/hLGxscz+hw8fYuzYsVixYgWOHz+O//u//8Phw4eF/RMnTsSPP/4IHR2dyjlJompgY2MDXV1d4RMYGPjOPmKxGFOmTIGLiwtsbW0BAJmZmVBRUYGenp5UrJGRETIzM4WY1wvEV/tf7XtbTG5uLl68eIGHDx+itLS0zJjXx3hXLorAeRKJiKpB79690bt37zL33bp1C+fOnUNCQgLatGkD4OV67sbGxvj1118xduzYMvt17NgRHTt2BADMnDlTZv/t27ehq6uLIUOGAAB69OiBGzduoG/fvvj1119Rv359hT/zRCSv69evw8zMTNhWVVV9Zx9fX18kJCTg9OnTVZlancMriURECvbqdpmamprQpqSkBFVV1ff6o9aiRQs8f/4cV65cwePHj3Hx4kW0bdsWT548wbx584Tno4hqE21tbejo6AifdxWJfn5+OHz4ME6ePCn1LKOxsTGKioqQk5MjFZ+VlSVcmTc2NpZ5w/jV9rtidHR0oK6uDn19fSgrK5cZ8/oY78pFEVgkEhEp2Ktnj2bNmoUnT56gqKgIS5cuRXp6OjIyMio8boMGDRAWFgZvb2906tQJ3t7ecHd3x7Rp0+Dn54fU1FS0a9cOtra22LdvXyWeEZHiSSQS+Pn54cCBAzhx4gSsrKyk9js6OqJ+/fqIjIwU2pKSkpCWlgZnZ2cAgLOzM/755x+pt5AjIiKgo6MDGxsbIeb1MV7FvBpDRUUFjo6OUjFisRiRkZFCTHlyUQTebiYiUrD69etj//798PHxQcOGDaGsrAxXV1f07t0b7zsBRf/+/dG/f39hOzo6GvHx8Vi3bh2aN2+OX3/9FcbGxujUqRO6du0KQ0PD9z0dohrB19cXO3fuxO+//w5tbW3h2T5dXV2oq6tDV1cXPj4+8Pf3R8OGDaGjo4NJkybB2dlZeJvYzc0NNjY2+PLLL7Fs2TJkZmZi7ty58PX1Fa5gjh8/HkFBQZg+fTrGjBmDEydOYM+ePThy5IiQi7+/P0aOHIkOHTqgU6dOWLNmDfLz8zF69Gghp3floggsEomIagBHR0fExcXh6dOnKCoqgoGBAZycnNChQ4dKO0ZhYSEmTpyIX375BcnJySgpKUG3bt0AAC1btsT58+fRr1+/SjsekSJt3LgRANC9e3ep9m3btmHUqFEAgNWrV0NJSQkDBw5EYWEh3N3dsWHDBiFWWVkZhw8fxoQJE+Ds7AxNTU2MHDkS33//vRBjZWWFI0eOYOrUqVi7di3Mzc2xZcsWuLu7CzFDhgxBdnY2AgICkJmZCQcHB4SHh0u9zPKuXBSBRSIRUQ2iq6sL4OXLLLGxsVi0aFGljb148WJ4eHigffv2uHLlitSqEcXFxSgtLa20YxEpWnmuwqupqWH9+vVlzjrwSpMmTXD06NG3jtO9e3dcuXLlrTF+fn7w8/N7r1yqG4tEIqJqkJeXh+TkZGE7NTUVcXFxaNiwIRo3boy9e/fCwMAAjRs3xj///IPJkyfDy8sLbm5uQh9vb2+YmZkJU34UFRXh+vXrwj/fu3cPcXFx0NLSQvPmzaWOf/36dezevVv4Q9a6dWsoKSkhJCQExsbGSExMFN6UJiICWCQSEVWL2NhY9OjRQ9h+NbH1yJEjERoaioyMDPj7+yMrKwsmJibw9vbGvHnzpMZIS0uDktL/3je8f/8+2rVrJ2yvWLECK1asQLdu3RAVFSW0SyQSfPXVV1i1ahU0NTUBAOrq6ggNDYWvry8KCwsRFBQkNa0IERGX5asiXJbvJS7LR1R3cVm+l7gsX/Worr/f9D+cAoeIiIiIZLBIJCIiIiIZfCaRiEhOfJyEiD4EvJJIRERERDJYJBIRERGRDBaJRERERCSDRSIRERERyWCRSEREREQyWCQSERERkQwWiUREREQkg0UiEREREclgkUhEREREMlgkEhEREZEMFolEREREJINFIhERERHJqFeeoNzcXLkH1tHRkbsPEREREdUM5SoS9fT0IBKJyj2oSCTCzZs30bRp0wonRkRERESKU64iEQD27duHhg0bvjNOIpGgT58+75UUERERESlWuYrEJk2aoGvXrmjUqFG5Bm3atCnq16//XokRERERkeKUq0hMTU2Va9CEhIQKJUNERERENQPfbiYiIiIiGRUuEjMyMjBo0CAYGBigYcOG6NevH27fvl2ZuRERERGRglS4SBwzZgxsbW0RHR2NEydOwMjICMOHD6/M3IiIiIhIQcpdJE6ePBn5+fnCdnJyMmbMmAEbGxs4ODhg8uTJSEpKkjuB9evXw9LSEmpqanBycsKFCxfeGp+TkwNfX1+YmJhAVVUVLVu2xNGjR+U+LhERERG9WbmnwDE3N4ejoyOWLVuGTz/9FEOGDIGTkxP69OmD4uJi7N+/HyNGjJDr4Lt374a/vz+Cg4Ph5OSENWvWwN3dHUlJSTA0NJSJLyoqwieffAJDQ0Ps27cPZmZm+Pfff6GnpyfXcYmIiIjo7UQSiURS3uDU1FRMnDgR6urqWLduHS5fvoyoqCiUlpbCxcUFgwYNkmvSbScnJ3Ts2BFBQUEAALFYDAsLC0yaNAkzZ86UiQ8ODsby5cuRmJhY4Sl20tPTYWFhgbt378Lc3LxCY5RHbHJ2lY1dm3RobqDoFIgqHX/fL/12hc+hA0DgYCdFp/BBqK6/3/Q/cj2TaGVlhT///BMDBw5Et27dcOfOHaxYsQJr1qzB4MGD5SoQi4qKcOnSJbi6uv4vGSUluLq6IiYmpsw+hw4dgrOzM3x9fWFkZARbW1ssWbIEpaWlbzxOYWEhcnNzhc+zZ8/Kf8JEREREHyi5X1x59OgRRowYgYsXL+LKlStwdnZGfHy83Ad++PAhSktLYWRkJNVuZGSEzMzMMvvcvn0b+/btQ2lpKY4ePYp58+Zh5cqVWLx48RuPExgYCF1dXeFjY2Mjd65EREREH5pyF4mRkZEwMjKCgYEBzM3NkZiYiK1btyIwMBDDhg3D9OnT8eLFi6rMFWKxGIaGhti0aRMcHR0xZMgQzJkzB8HBwW/sM2vWLDx9+lT4XL9+vUpzJCIiIqoLyl0k+vr6Yvr06Xj+/DmCgoIwZcoUAECPHj1w+fJl1K9fHw4ODuU+sL6+PpSVlZGVlSXVnpWVBWNj4zL7mJiYoGXLllBWVhbarK2tkZmZiaKiojL7qKqqQkdHR/hoa2uXO0ciIiKiD1W5i8SMjAx4enpCTU0NHh4eyM7+34Pbqqqq+OGHH7B///5yH1hFRQWOjo6IjIwU2sRiMSIjI+Hs7FxmHxcXFyQnJ0MsFgttN2/ehImJCVRUVMp9bCIiIiJ6u3IXiZ9++ikGDRqE2bNnw83NDX369JGJadOmjVwH9/f3x+bNmxEWFoYbN25gwoQJyM/Px+jRowEA3t7emDVrlhA/YcIEPH78GJMnT8bNmzdx5MgRLFmyBL6+vnIdl4iIiIjertzzJIaEhODnn39GYmIivvjiC4wZM+a9Dz5kyBBkZ2cjICAAmZmZcHBwQHh4uPAyS1paGpSU/lfHWlhY4NixY5g6dSratm0LMzMzTJ48GTNmzHjvXIiIiIjof+SaJ7Eu4DyJ1YvzJFJdxN/3S5wn8SXOk1g9OE9i9SvX7eZDhw6huLi43IMePXq0yt90JiIiIqKqU64isX///sjJySn3oEOHDkVGRkZFc6IP3KlTp9CvXz+YmppCJBLh4MGDUvtHjRoFkUgk9fHw8HjnuPfu3cMXX3yBRo0aQV1dHXZ2doiNjRX2r1ixAoaGhjA0NMTKlSul+p4/fx6Ojo4oKSmplHMkIiKq6cr1TKJEIsGoUaOgqqparkELCgreKyn6sOXn58Pe3h5jxozBgAEDyozx8PDAtm3bhO13/f/mkydP4OLigh49euDPP/+EgYEBbt26hQYNGgAA4uPjERAQgMOHD0MikaBv375wc3ODnZ0dSkpKMH78eGzatAn16pX7MV4iIqJarVx/8UaOHCnXoCNGjICOjk6FEiLq3bs3evfu/dYYVVXVN86nWZalS5fCwsJCqrC0srIS/jkxMRFt27ZFz549AQBt27ZFYmIi7OzssHz5cnTt2hUdO3aU80yIiIhqr3IVia//YSWqCaKiomBoaIgGDRqgZ8+eWLx4MRo1avTG+EOHDsHd3R2DBw9GdHQ0zMzMMHHiRIwbNw4AYGdnh5s3byItLQ0SiQQ3b96Era0tUlJSsG3bNly6dKm6To2IiKhGkHvtZiJF8/DwwPbt2xEZGYmlS5ciOjoavXv3Rmlp6Rv73L59Gxs3bkSLFi1w7NgxTJgwAd988w3CwsIAvFy5Z8mSJfjkk0/g5uaGwMBAWFtb4+uvv8ayZctw7Ngx2Nraol27djh16lR1nSoREZHC8AErqnWGDh0q/LOdnR3atm2LZs2aISoqCr169Sqzj1gsRocOHbBkyRIAQLt27ZCQkIDg4GDhcYrx48dj/PjxQp+wsDBoa2vD2dkZrVq1wsWLF5Geno6hQ4ciNTW13M/oEhER1Ua8kki1XtOmTaGvr4/k5OQ3xpiYmMDGxkaqzdraGmlpaWXGP3z4EAsXLsS6detw/vx5tGzZEi1atECPHj1QXFyMmzdvVuo5EBER1TQsEqnWS09Px6NHj2BiYvLGGBcXFyQlJUm13bx5E02aNCkzfurUqZg6dSrMzc1RWloqNU9oSUnJW29tExER1QVyF4m3b3OGfapaeXl5iIuLQ1xcHAAgNTUVcXFxSEtLQ15eHr777jucO3cOd+7cQWRkJD777DM0b94c7u7uwhi9evVCUFCQsD116lScO3cOS5YsQXJyMnbu3IlNmzaVue53REQEbt68Kezr2LEjEhMT8eeff2LTpk1QVlZGq1atqvZLICIiUjC5n0ls3rw5unXrBh8fHwwaNAhqampVkRd9wGJjY9GjRw9h29/fH8DLqZg2btyI+Ph4hIWFIScnB6ampnBzc8OiRYuknhFMSUnBw4cPhe2OHTviwIEDmDVrFr7//ntYWVlhzZo1GDFihNSxX7x4AT8/P+zevVtYN9zc3Bzr1q3D6NGjoaqqirCwMKirq1flV0BERKRwcq/dHBcXh23btuHXX39FUVERhgwZAh8fH3Tq1KmqcqxUXLu5enHtZqqL+Pt+iWs3v8S1m6sH126ufnLfbnZwcMDatWtx//59bN26FRkZGejcuTNsbW2xatUqZGfzX55EREREtV2FX1ypV68eBgwYgL1792Lp0qVITk7GtGnTYGFhAW9vb67dTERERFRNevbsiZycHJn23NxcYTUxeVV4nsTY2Fhs3boVu3btgqamJqZNmwYfHx+kp6dj4cKF+Oyzz3DhwoWKDk91xKy95xWdQo3A21FERFSVoqKiUFRUJNNeUFCAv//+u0Jjyl0krlq1Ctu2bUNSUhL69OmD7du3o0+fPsJD/lZWVggNDYWlpWWFEiIiIiKi8omPjxf++fr168jMzBS2S0tLER4eDjMzswqNLXeRuHHjRowZMwajRo1647x0hoaGCAkJqVBCRERERFQ+Dg4OEIlEEIlEZd5WVldXx7p16yo0ttzPJN66dQuzZs1668TFKioqwlJnRERERIpw6tQp9OvXD6amphCJRDh48KDU/lGjRgkF1quPh4eHVMzjx48xYsQI6OjoQE9PDz4+PsjLy5OKiY+PR5cuXaCmpgYLCwssW7ZMJpe9e/eidevWUFNTg52dHY4ePSq1XyKRICAgACYmJlBXV4erqytu3br1znNMTU1FSkoKJBIJLly4gNTUVOFz79495ObmYsyYMeX8xqTJXSRu27YNe/fulWnfu3cvwsLCKpQEERERUWXLz8+Hvb091q9f/8YYDw8PZGRkCJ9ff/1Vav+IESNw7do1RERE4PDhwzh16hS++uorYX9ubi7c3NzQpEkTXLp0CcuXL8eCBQuwadMmIebs2bMYNmwYfHx8cOXKFXh5ecHLywsJCQlCzLJly/DTTz8hODgY58+fh6amJtzd3VFQUPDWc2zSpAksLS0hFovRoUMHNGnSRPiYmJhAWVlZ3q9NIPft5sDAQPz8888y7YaGhvjqq694BZGIiIhqhN69e6N3795vjVFVVYWxsXGZ+27cuIHw8HBcvHgRHTp0AACsW7cOffr0wYoVK2BqaoodO3agqKgIW7duhYqKCtq0aYO4uDisWrVKKCbXrl0LDw8PfPfddwCARYsWISIiAkFBQQgODoZEIsGaNWswd+5cfPbZZwCA7du3w8jICAcPHsTQoUPLdb63bt3CyZMn8eDBA4jFYql9AQEB5RrjdXJfSUxLS4OVlZVMe5MmTZCWliZ3AkRERETl9ezZM+Tm5gqfwsLC9xovKioKhoaGaNWqFSZMmIBHjx4J+2JiYqCnpycUiADg6uoKJSUlnD9/Xojp2rUrVFRUhBh3d3ckJSXhyZMnQoyrq6vUcd3d3RETEwPg5S3jzMxMqRhdXV04OTkJMe+yefNmWFtbIyAgAPv27cOBAweEz39vs5eX3FcSDQ0NER8fL/P28tWrV9GoUaMKJUFERERUHjY2NlLb8+fPx4IFCyo0loeHBwYMGAArKyukpKRg9uzZ6N27N2JiYqCsrIzMzEwYGhpK9alXrx4aNmwovEWcmZkpc/HMyMhI2NegQQNkZmYKba/HvD7G6/3KinmXxYsX44cffsCMGTPKefbvJneROGzYMHzzzTfQ1tZG165dAQDR0dGYPHlyuS+HEhEREVXE9evXpaZ0UVVVrfBYr9ctdnZ2aNu2LZo1a4aoqCj06tXrvfKsbk+ePMHgwYMrdUy5bzcvWrQITk5O6NWrF9TV1aGurg43Nzf07NkTS5YsqdTkiIiIiF6nra0NHR0d4fM+ReJ/NW3aFPr6+khOTgYAGBsb48GDB1IxJSUlePz4sfAco7GxMbKysqRiXm2/K+b1/a/3KyvmXQYPHozjx4+XK7a85L6SqKKigt27d2PRokW4evUq1NXVYWdnhyZNmlRqYkRERETVKT09HY8ePRKm+XN2dkZOTg4uXboER0dHAMCJEycgFovh5OQkxMyZMwfFxcWoX78+ACAiIgKtWrVCgwYNhJjIyEhMmTJFOFZERAScnZ0BvFyIxNjYGJGRkXBwcADw8q3p8+fPY8KECeXKvXnz5pg3bx7OnTsHOzs7IZdXvvnmG7m/jwovy9eyZUu0bNmyot2JiIiIqlReXp5wVRB4+YJIXFwcGjZsiIYNG2LhwoUYOHAgjI2NkZKSgunTp6N58+Zwd3cHAFhbW8PDwwPjxo1DcHAwiouL4efnh6FDh8LU1BQAMHz4cCxcuBA+Pj6YMWMGEhISsHbtWqxevVo47uTJk9GtWzesXLkSnp6e2LVrF2JjY4VpckQiEaZMmYLFixejRYsWsLKywrx582BqagovL69yneumTZugpaWF6OhoREdHS+0TiUTVUySWlpYiNDQUkZGRZb5ifeLECbmTICIiIqpssbGx6NGjh7Dt7+8PABg5ciQ2btyI+Ph4hIWFIScnB6ampnBzc8OiRYukbmHv2LEDfn5+6NWrF5SUlDBw4ED89NNPwn5dXV0cP34cvr6+cHR0hL6+PgICAqTmUvz444+xc+dOzJ07F7Nnz0aLFi1w8OBB2NraCjHTp09Hfn4+vvrqK+Tk5KBz584IDw+Hmppauc41NTW1wt/Tm4gkEolEng5+fn4IDQ2Fp6cnTExMIBKJpPa/XjnXROnp6bCwsMDdu3dhbm5eZceJTc6usrFrk9+u3FZ0CjVC4GAnRadAlYi/75f4+36Jv+/qUV1/v+l/5L6SuGvXLuzZswd9+vSpinyIiIiISE7vWnpv69atco9ZoRdXmjdvLveBiIiIiKhqvJq4+5Xi4mIkJCQgJycHPXv2rNCYcheJ3377LdauXYugoCCZW81EREREVP0OHDgg0yYWizFhwgQ0a9asQmPKXSSePn0aJ0+exJ9//ok2bdrIvGK9f//+CiVCRERERJVHSUkJ/v7+6N69O6ZPny53f7mLRD09PfTv31/uAxERERFR9UpJSUFJSUmF+spdJG7btq1CByIiIiKiqvFqep9XJBIJMjIycOTIEYwcObJCY1ZoMu2SkhJERUUhJSUFw4cPh7a2Nu7fvw8dHR1oaWlVKBEiIiIiqpgrV65IbSspKcHAwAArV65855vPbyJ3kfjvv//Cw8MDaWlpKCwsxCeffAJtbW0sXboUhYWFCA4OrlAiRERERFQxJ0+erPQxleTtMHnyZHTo0AFPnjyBurq60N6/f39ERkZWanJEREREVH7Z2dk4ffo0Tp8+jezs95v4X+4riX///TfOnj0LFRUVqXZLS0vcu3fvvZIhIiIiIvnl5+dj0qRJ2L59u7BksrKyMry9vbFu3TpoaGjIPabcVxLFYjFKS0tl2tPT06GtrS13AkRERET0fvz9/REdHY0//vgDOTk5yMnJwe+//47o6Gh8++23FRpT7iLRzc0Na9asEbZFIhHy8vIwf/58LtVHREREpAC//fYbQkJC0Lt3b+jo6EBHRwd9+vTB5s2bsW/fvgqNKfft5pUrV8Ld3R02NjYoKCjA8OHDcevWLejr6+PXX3+tUBJEREREVHHPnz+HkZGRTLuhoSGeP39eoTHlLhLNzc1x9epV7Nq1C/Hx8cjLy4OPjw9GjBgh9SILEREREVUPZ2dnzJ8/H9u3b4eamhoA4MWLF1i4cCGcnZ0rNGaF5kmsV68evvjiiwodkIiIiIgq15o1a+Dh4QFzc3PY29sDAK5evQpVVVUcP368QmPKXSRu3779rfu9vb0rlAgRERERVYydnR1u3bqFHTt2IDExEQAwbNiw97rTK3eROHnyZKnt4uJiPH/+HCoqKtDQ0GCRSERERFTNAgMDYWRkhHHjxkm1b926FdnZ2ZgxY4bcY8r9dvOTJ0+kPnl5eUhKSkLnzp354goRERGRAvz8889o3bq1THubNm0qvBqe3EViWVq0aIEff/xR5iojEREREVW9zMxMmJiYyLQbGBggIyOjQmNWSpEIvHyZ5f79+5U1HBERERGVk4WFBc6cOSPTfubMGZiamlZoTLmfSTx06JDUtkQiQUZGBoKCguDi4lKhJIiIiIio4saNG4cpU6aguLgYPXv2BABERkZi+vTpFV5xRe4i0cvLS2pbJBLBwMAAPXv2xMqVKyuUBBERERFV3HfffYdHjx5h4sSJKCoqAgCoqalhxowZmDVrVoXGlLtIfLVoNBERERHVDCKRCEuXLsW8efNw48YNqKuro0WLFlBVVa3wmBWaTJuIiIiIah4tLS107NixUsaSu0j09/cvd+yqVavkHZ6IiIiIagC5i8QrV67gypUrKC4uRqtWrQAAN2/ehLKyMtq3by/EiUSiysuSiIiIiKqV3EViv379oK2tjbCwMDRo0ADAywm2R48ejS5dulT4DRoiIiIiqjnknidx5cqVCAwMFApEAGjQoAEWL17Mt5uJiIiI6gi5i8Tc3FxkZ2fLtGdnZ+PZs2eVkhQRERERKZbcRWL//v0xevRo7N+/H+np6UhPT8dvv/0GHx8fDBgwoCpyJCIiIqJqJvczicHBwZg2bRqGDx+O4uLil4PUqwcfHx8sX7680hMkIiIiouond5GooaGBDRs2YPny5UhJSQEANGvWDJqampWeHBEREREphty3m1/JyMhARkYGWrRoAU1NTUgkksrMi4iIiIgUSO4i8dGjR+jVqxdatmyJPn36ICMjAwDg4+PD6W+IiIiI6gi5i8SpU6eifv36SEtLg4aGhtA+ZMgQhIeHV2pyRERERKQYcheJx48fx9KlS2Fubi7V3qJFC/z7778VSmL9+vWwtLSEmpoanJyccOHChXL127VrF0QiEby8vCp0XCIiIiIqm9xFYn5+vtQVxFceP34MVVVVuRPYvXs3/P39MX/+fFy+fBn29vZwd3fHgwcP3trvzp07mDZtGrp06SL3MYmIiIjo7eQuErt06YLt27cL2yKRCGKxGMuWLUOPHj3kTmDVqlUYN24cRo8eDRsbGwQHB0NDQwNbt259Y5/S0lKMGDECCxcuRNOmTeU+JhERERG9ndxT4Cxbtgy9evVCbGwsioqKMH36dFy7dg2PHz/GmTNn5BqrqKgIly5dwqxZs4Q2JSUluLq6IiYm5o39vv/+exgaGsLHxwd///33W49RWFiIwsJCYZurwhARERG9m9xXEm1tbXHz5k107twZn332GfLz8zFgwABcuXIFzZo1k2ushw8forS0FEZGRlLtRkZGyMzMLLPP6dOnERISgs2bN5frGIGBgdDV1RU+NjY2cuVIRERE9CGS60picXExPDw8EBwcjDlz5lRVTm/07NkzfPnll9i8eTP09fXL1WfWrFnw9/cXtu/du8dCkYiIiOgd5CoS69evj/j4+Eo7uL6+PpSVlZGVlSXVnpWVBWNjY5n4lJQU3LlzB/369RPaxGIxgJdLAyYlJclczVRVVZV6oSY3N7fS8iciIiKqq+S+3fzFF18gJCSkUg6uoqICR0dHREZGCm1isRiRkZFwdnaWiW/dujX++ecfxMXFCZ9PP/0UPXr0QFxcHCwsLColLyIiIqIPndwvrpSUlGDr1q3466+/4OjoKLNm86pVq+Qaz9/fHyNHjkSHDh3QqVMnrFmzBvn5+Rg9ejQAwNvbG2ZmZggMDISamhpsbW2l+uvp6QGATDsRERERVZzcRWJCQgLat28PALh586bUPpFIJHcCQ4YMQXZ2NgICApCZmQkHBweEh4cLL7OkpaVBSanCS0wTERERUQWUu0i8ffs2rKyscPLkyUpPws/PD35+fmXui4qKemvf0NDQSs+HiIiI6ENX7kt0LVq0QHZ2trA9ZMgQmRdOiIiIiKhuKHeRKJFIpLaPHj2K/Pz8Sk+IiIiIiBSPD/sRERERkYxyF4kikUjmxZSKvKhCRERERDVfuV9ckUgkGDVqlDAxdUFBAcaPHy8zBc7+/fsrN0MiIiIiqnblLhJHjhwptf3FF19UejJEREREVDOUu0jctm1bVeZBRERERDUIX1whIiKiOunUqVPo168fTE1NIRKJcPDgQan9EokEAQEBMDExgbq6OlxdXXHr1i2pmMePH2PEiBHQ0dGBnp4efHx8kJeXJxUTHx+PLl26QE1NDRYWFli2bJlMLnv37kXr1q2hpqYGOzs7HD16VO5cqhuLRCIiIqqT8vPzYW9vj/Xr15e5f9myZfjpp58QHByM8+fPQ1NTE+7u7igoKBBiRowYgWvXriEiIgKHDx/GqVOn8NVXXwn7c3Nz4ebmhiZNmuDSpUtYvnw5FixYgE2bNgkxZ8+exbBhw+Dj44MrV67Ay8sLXl5eSEhIkCuX6iaS/HcCxDouPT0dFhYWuHv3LszNzavsOLHJ2e8O+gD8duW2olOoEQIHOyk6BapE/H2/xN/3S/x9V4/3/fstEolw4MABeHl5AXh55c7U1BTffvstpk2bBgB4+vQpjIyMEBoaiqFDh+LGjRuwsbHBxYsX0aFDBwBAeHg4+vTpg/T0dJiammLjxo2YM2cOMjMzoaKiAgCYOXMmDh48iMTERAAvFyDJz8/H4cOHhXw++ugjODg4IDg4uFy5KAKvJBIREdEHJzU1FZmZmXB1dRXadHV14eTkhJiYGABATEwM9PT0hAIRAFxdXaGkpITz588LMV27dhUKRABwd3dHUlISnjx5IsS8fpxXMa+OU55cFIFFIhEREdUaz549Q25urvApLCys0DiZmZkAACMjI6l2IyMjYV9mZiYMDQ2l9terVw8NGzaUiilrjNeP8aaY1/e/KxdFYJFIREREtYaNjQ10dXWFT2BgoKJTqrPKPQUOERERkaJdv34dZmZmwvarRT7kZWxsDADIysqCiYmJ0J6VlQUHBwch5sGDB1L9SkpK8PjxY6G/sbExsrKypGJebb8r5vX978pFEXglkYiIiGoNbW1t6OjoCJ+KFolWVlYwNjZGZGSk0Jabm4vz58/D2dkZAODs7IycnBxcunRJiDlx4gTEYjGcnJyEmFOnTqG4uFiIiYiIQKtWrdCgQQMh5vXjvIp5dZzy5KIILBKJiIioTsrLy0NcXBzi4uIAvHxBJC4uDmlpaRCJRJgyZQoWL16MQ4cO4Z9//oG3tzdMTU2FN6Ctra3h4eGBcePG4cKFCzhz5gz8/PwwdOhQmJqaAgCGDx8OFRUV+Pj44Nq1a9i9ezfWrl0Lf39/IY/JkycjPDwcK1euRGJiIhYsWIDY2Fj4+fkBQLlyUQTebiYiIqI6KTY2Fj169BC2XxVuI0eORGhoKKZPn478/Hx89dVXyMnJQefOnREeHg41NTWhz44dO+Dn54devXpBSUkJAwcOxE8//STs19XVxfHjx+Hr6wtHR0fo6+sjICBAai7Fjz/+GDt37sTcuXMxe/ZstGjRAgcPHoStra0QU55cqhvnSawinEftJc6j9hLnUatb+Pt+ib/vl/j7rh7V9feb/oe3m4mIiIhIBotEIiIiIpLBIpGIiIiIZLBIJCIiIiIZLBKJiIiISAaLRCIiIiKSwSKRiIiIiGSwSCQiIlKw0tJSzJs3D1ZWVlBXV0ezZs2waNEivGsq46ioKLRv3x6qqqpo3rw5QkNDpfbv2LEDFhYWaNCggdQKIABw584dtGzZErm5uZV9OlRHcMUVIiIiBVu6dCk2btyIsLAwtGnTBrGxsRg9ejR0dXXxzTfflNknNTUVnp6eGD9+PHbs2IHIyEiMHTsWJiYmcHd3x8OHDzF27FiEhoaiadOm8PT0RM+ePdG3b18AwMSJE/Hjjz9CR0enOk+VahEWiURERAp29uxZfPbZZ/D09AQAWFpa4tdff8WFCxfe2Cc4OBhWVlZYuXIlgJfrDJ8+fRqrV6+Gu7s7bt++DV1dXQwZMgQA0KNHD9y4cQN9+/bFr7/+ivr162PAgAFVf3JUa/F2MxERkYJ9/PHHiIyMxM2bNwEAV69exenTp9G7d+839omJiYGrq6tUm7u7O2JiYgAALVq0wPPnz3HlyhU8fvwYFy9eRNu2bfHkyRPMmzcPQUFBVXdCVCfwSiIREZGCzZw5E7m5uWjdujWUlZVRWlqKH374ASNGjHhjn8zMTBgZGUm1GRkZITc3Fy9evECDBg0QFhYGb29vvHjxAt7e3nB3d4ePjw/8/PyQmpqKTz/9FMXFxViwYAEGDRpU1adJtQyLRCIiIgXbs2cPduzYgZ07d6JNmzaIi4vDlClTYGpqipEjR1Z43P79+6N///7CdnR0NOLj47Fu3To0b94cv/76K4yNjdGpUyd07doVhoaGlXE6VEewSCQiIlKw7777DjNnzsTQoUMBAHZ2dvj3338RGBj4xiLR2NgYWVlZUm1ZWVnQ0dGBurq6THxhYSEmTpyIX375BcnJySgpKUG3bt0AAC1btsT58+fRr1+/Sj4zqs34TCIREZGCPX/+HEpK0n+SlZWVIRaL39jH2dkZkZGRUm0RERFwdnYuM37x4sXw8PBA+/btUVpaipKSEmFfcXExSktL3+MMqC7ilUQiIiIF69evH3744Qc0btwYbdq0wZUrV7Bq1SqMGTNGiJk1axbu3buH7du3AwDGjx+PoKAgTJ8+HWPGjMGJEyewZ88eHDlyRGb869evY/fu3bhy5QoAoHXr1lBSUkJISAiMjY2RmJiIjh07Vs/JUq3BIpGIiEjB1q1bh3nz5mHixIl48OABTE1N8fXXXyMgIECIycjIQFpamrBtZWWFI0eOYOrUqVi7di3Mzc2xZcsWuLu7S40tkUjw1VdfYdWqVdDU1AQAqKurIzQ0FL6+vigsLERQUBDMzMyq52Sp1hBJ3jWdex2Tnp4OCwsL3L17F+bm5lV2nNjk7Cobuzb57cptRadQIwQOdlJ0ClSJ+Pt+ib/vl/j7rh7V9feb/ofPJBIRERGRDN5uJiIieg8dpvyi6BRqhNg1Xyo6BapkvJJIRERERDJYJBIRERGRDBaJRERERCSDRSIRERERyWCRSEREREQyWCQSERERkQwWiUREREQkg0UiEREREclgkUhEREREMlgkEhEREZEMFolEREREJINFIhERERHJYJFIRERERDJYJBIRERGRDBaJRERERCSDRSIRERERyWCRSEREREQyWCQSERERkQwWiUREREQkg0UiEREREclgkUhEREREMlgkEhEREZEMFolEREREJINFIhERERHJYJFIRERERDJqRJG4fv16WFpaQk1NDU5OTrhw4cIbYzdv3owuXbqgQYMGaNCgAVxdXd8aT0RERETyU3iRuHv3bvj7+2P+/Pm4fPky7O3t4e7ujgcPHpQZHxUVhWHDhuHkyZOIiYmBhYUF3NzccO/evWrOnIiIiKjuUniRuGrVKowbNw6jR4+GjY0NgoODoaGhga1bt5YZv2PHDkycOBEODg5o3bo1tmzZArFYjMjIyGrOnIiIiKjuUmiRWFRUhEuXLsHV1VVoU1JSgqurK2JiYso1xvPnz1FcXIyGDRuWub+wsBC5ubnC59mzZ5WSOxEREVFdptAi8eHDhygtLYWRkZFUu5GRETIzM8s1xowZM2BqaipVaL4uMDAQurq6wsfGxua98yaqCX788UeIRCJMmTLljTHdu3eHSCSS+Xh6egoxK1asgKGhIQwNDbFy5Uqp/ufPn4ejoyNKSkqq6jSIiKiGqqfoBN7Hjz/+iF27diEqKgpqamplxsyaNQv+/v7C9r1791goUq138eJF/Pzzz2jbtu1b4/bv34+ioiJh+9GjR7C3t8fgwYMBAPHx8QgICMDhw4chkUjQt29fuLm5wc7ODiUlJRg/fjw2bdqEevVq9b8qiIioAhT6b359fX0oKysjKytLqj0rKwvGxsZv7btixQr8+OOP+Ouvv976h1JVVRWqqqrCdm5u7vslTaRgeXl5GDFiBDZv3ozFixe/Nfa/j2Hs2rULGhoaQpGYmJiItm3bomfPngCAtm3bIjExEXZ2dli+fDm6du2Kjh07Vs2JEBFRjabQ280qKipwdHSUeunk1Usozs7Ob+y3bNkyLFq0COHh4ejQoUN1pEpUY/j6+sLT0/ONj1i8TUhICIYOHQpNTU0AgJ2dHW7evIm0tDT8+++/uHnzJmxtbZGSkoJt27a9swglIqK6S+H3kPz9/TFy5Eh06NABnTp1wpo1a5Cfn4/Ro0cDALy9vWFmZobAwEAAwNKlSxEQEICdO3fC0tJSeHZRS0sLWlpaCjsPouqwa9cuXL58GRcvXpS774ULF5CQkICQkBChzdraGkuWLMEnn3wC4OUzvNbW1nB1dcWyZctw7NgxLFiwAPXr18fatWvRtWvXSjsXIiKq2RQ+Bc6QIUOwYsUKBAQEwMHBAXFxcQgPDxdeZklLS0NGRoYQv3HjRhQVFWHQoEEwMTERPitWrFDUKRBVi7t372Ly5MnYsWPHG5/BfZuQkBDY2dmhU6dOUu3jx49HUlISkpKSMH78eISFhUFbWxvOzs4YO3YsDhw4gFWrVmHo0KEoLCysrNMhIqpSCxYskHlpr3Xr1sL+goIC+Pr6olGjRtDS0sLAgQNlHn9LS0uDp6cnNDQ0YGhoiO+++07mRb6oqCi0b98eqqqqaN68OUJDQ2VykWfRkJpE4VcSAcDPzw9+fn5l7ouKipLavnPnTtUnRFQDXbp0CQ8ePED79u2FttLSUpw6dQpBQUEoLCyEsrJymX3z8/Oxa9cufP/99289xsOHD7Fw4UKcOnUK58+fR8uWLdGiRQu0aNECxcXFuHnzJuzs7Cr1vIiIqkqbNm3w119/Cduvv4Q3depUHDlyBHv37oWuri78/PwwYMAAnDlzBsDLf796enrC2NgYZ8+eRUZGBry9vVG/fn0sWbIEAJCamgpPT0+MHz8eO3bsQGRkJMaOHQsTExO4u7sD+N+iIcHBwXBycsKaNWvg7u6OpKQkGBoaVuO3IT+FX0kkovLp1asX/vnnH8TFxQmfDh06YMSIEYiLi3tjgQgAe/fuRWFhIb744ou3HmPq1KmYOnUqzM3NUVpaiuLiYmFfSUkJSktLK+18iIiqWr169WBsbCx89PX1AQBPnz5FSEgIVq1ahZ49e8LR0RHbtm3D2bNnce7cOQDA8ePHcf36dfzf//0fHBwc0Lt3byxatAjr168XZo0IDg6GlZUVVq5cCWtra/j5+WHQoEFYvXq1kIO8i4bUJCwSiWoJbW1t2NraSn00NTXRqFEj2NraAnj5DO+sWbNk+oaEhMDLywuNGjV64/gRERG4efMmfH19AQAdO3ZEYmIi/vzzT2zatAnKyspo1apV1ZwcEVE5PXv2TGqRjLc9BnPr1i2YmpqiadOmGDFiBNLS0gC8vDNTXFws9QJg69at0bhxY2Exj5iYGNjZ2UnN5ezu7o7c3Fxcu3ZNiPnvS4Tu7u7CGJWxaIgi1YjbzURUOdLS0qCkJP3ffklJSTh9+jSOHz/+xn4vXryAn58fdu/eLfQ3NzfHunXrMHr0aKiqqiIsLAzq6upVmj8R0bv8d67j+fPnY8GCBTJxTk5OCA0NRatWrZCRkYGFCxeiS5cuSEhIQGZmJlRUVKCnpyfV5/XFPDIzM8tc7OPVvrfF5Obm4sWLF3jy5MkbFw1JTEyU+9yrG4tEolrsv8/s/ncbAFq1agWJRPLWcdTV1ZGUlCTTPnbsWIwdO/Z9UiQiqlTXr1+HmZmZsP36XMiv6927t/DPbdu2hZOTE5o0aYI9e/bwP3jLibebiYiIqNbQ1taGjo6O8HlTkfhfenp6aNmyJZKTk2FsbIyioiLk5ORIxby+mIexsXGZi3282ve2GB0dHairq7/XoiE1AYtEIiIiqvPy8vKQkpICExMTODo6on79+lKLeSQlJSEtLU1YzMPZ2Rn//PMPHjx4IMRERERAR0dHuOXt7OwsNcarmFdjVHTRkJqCt5uJqkGHKb8oOoUaIXbNl4pOgYg+ENOmTUO/fv3QpEkT3L9/H/Pnz4eysjKGDRsGXV1d+Pj4wN/fHw0bNoSOjg4mTZoEZ2dnfPTRRwAANzc32NjY4Msvv8SyZcuQmZmJuXPnwtfXV7h6OX78eAQFBWH69OkYM2YMTpw4gT179uDIkSNCHu9aNKQmY5FIREREdU56ejqGDRuGR48ewcDAAJ07d8a5c+dgYGAAAFi9ejWUlJQwcOBAFBYWwt3dHRs2bBD6Kysr4/Dhw5gwYQKcnZ2hqamJkSNHSs03a2VlhSNHjmDq1KlYu3YtzM3NsWXLFmGORODloiHZ2dkICAhAZmYmHBwcpBYNqclEknc90V7HpKenw8LCAnfv3oW5uXmVHSc2ObvKxq5NfrtyW9Ep1AgRZ24qOoUaoa5cSeTv+yX+vl/i7/ulqv59V9ffb/ofPpNIRERERDJYJBIRERGRDBaJRERERCSDRSIRERERyWCRSEREREQyWCQSERERkQwWiUREREQkg0UiEREREclgkUhEREREMlgkEhEREZEMFolEREREJINFIhERERHJYJFIRERERDJYJBIRERGRDBaJRERERCSDRSIRERERyWCRSEREREQyWCQSERERkQwWiUREREQkg0UiEREREclgkUhEREREMlgkEhEREZEMFolEREREJINFIhERERHJYJFIRERERDJYJBIRERGRDBaJRERERCSDRSIRERERyWCRSEREREQyWCQSERERkQwWiUREREQkg0UiEREREclgkUhEREREMlgkEhEREZEMFolEREREJINFIhERERHJYJFIRERERDJYJBIRERGRDBaJRERERCSDRSIRERERyWCRSEREREQyWCQSERERkQwWiUREREQkg0UiEREREclgkUhEREREMlgkEhEREZEMFolEREREJINFIhERERHJYJFIRERERDJYJBIRERGRDBaJRERERCSDRSIRERERyWCRSEREREQyWCQSERERkYwaUSSuX78elpaWUFNTg5OTEy5cuPDW+L1796J169ZQU1ODnZ0djh49Wk2ZEhERUW0ib41B/6PwInH37t3w9/fH/PnzcfnyZdjb28Pd3R0PHjwoM/7s2bMYNmwYfHx8cOXKFXh5ecHLywsJCQnVnDkRERHVZPLWGCRN4UXiqlWrMG7cOIwePRo2NjYIDg6GhoYGtm7dWmb82rVr4eHhge+++w7W1tZYtGgR2rdvj6CgoGrOnIiIiGoyeWsMklZPkQcvKirCpUuXMGvWLKFNSUkJrq6uiImJKbNPTEwM/P39pdrc3d1x8ODBMuMLCwtRWFgobD99+hQAkJGR8Z7Zv11WxqMqHb+2yH3E/1oDgKJnjxWdQo2Qnp6u6BQqBX/fL/H3/RJ/3y9V9e/71d/tp0+fQkdHR2hXVVWFqqqqTHxFagySptAi8eHDhygtLYWRkZFUu5GRERITE8vsk5mZWWZ8ZmZmmfGBgYFYuHChTHunTp0qmDURVZTF1imKToGIqkh1/b5tbW2ltufPn48FCxbIxFWkxiBpCi0Sq8OsWbOkrjyWlJTg+vXraNy4MZSUFH63narYs2fPYGNjg+vXr0NbW1vR6RBRJeLv+8MiFotx9+5dWFtbo169/5UvZV1FpMqh0CJRX18fysrKyMrKkmrPysqCsbFxmX2MjY3lii/rMnTnzp3fI2uqTXJzcwEAZmZmUrcniKj24+/7w9O4ceNyx1akxiBpCr2UpqKiAkdHR0RGRgptYrEYkZGRcHZ2LrOPs7OzVDwAREREvDGeiIiIPjwVqTFImsJvN/v7+2PkyJHo0KEDOnXqhDVr1iA/Px+jR48GAHh7e8PMzAyBgYEAgMmTJ6Nbt25YuXIlPD09sWvXLsTGxmLTpk2KPA0iIiKqYd5VY9DbKbxIHDJkCLKzsxEQEIDMzEw4ODggPDxceNA0LS1N6tnBjz/+GDt37sTcuXMxe/ZstGjRAgcPHpR5kJUIePm4wfz58/nMClEdxN83vcu7agx6O5FEIpEoOgkiIiIiqln4ei8RERERyWCRSEREREQyWCQSERERkQwWiUREREQkg0Ui1TmjRo2Cl5eXTHtUVBREIhFycnKqPSciqhz9+vWDh4dHmfv+/vtviEQixMfHV3NWRHUTi0QiIqo1fHx8EBERgfT0dJl927ZtQ4cOHdC2bVsFZEZU97BIJCKiWqNv374wMDBAaGioVHteXh727t0LHx8fxSRGVAexSCQiolqjXr168Pb2RmhoKF6f5nfv3r0oLS3FsGHDFJgdUd3CIpHqpMOHD0NLS0vq07t3b0WnRUSVYMyYMUhJSUF0dLTQtm3bNgwcOBC6uroKzIyobmGRSHVSjx49EBcXJ/XZsmWLotMiokrQunVrfPzxx9i6dSsAIDk5GX///TdvNRNVMhaJVCdpamqiefPmUh8zMzNFp0VElcTHxwe//fYbnj17hm3btqFZs2bo1q2botMiqlNYJBIRUa3z+eefQ0lJCTt37sT27dsxZswYiEQiRadFVKfUU3QCRERE8tLS0sKQIUMwa9Ys5ObmYtSoUYpOiajO4ZVEIiKqlXx8fPDkyRO4u7vD1NRU0ekQ1TkiyetzCBARERERgVcSiYiIiKgMLBKJiIiISAaLRCIiIiKSwSKRiIiIiGSwSCQiIiIiGSwSiYiIiEgGi0QiIiIiksEikYiIiIhksEgkIiIiIhksEomIiIhIBotEIqqR9u3bBzs7O6irq6NRo0ZwdXVFfn4+AGDLli2wtraGmpoaWrdujQ0bNgj9xowZg7Zt26KwsBAAUFRUhHbt2sHb21uI2bhxI5o1awYVFRW0atUKv/zyS/WeHBFRLcAikYhqnIyMDAwbNgxjxozBjRs3EBUVhQEDBkAikWDHjh0ICAjADz/8gBs3bmDJkiWYN28ewsLCAAA//fQT8vPzMXPmTADAnDlzkJOTg6CgIADAgQMHMHnyZHz77bdISEjA119/jdGjR+PkyZMKO18ioppIJJFIJIpOgojodZcvX4ajoyPu3LmDJk2aSO1r3rw5Fi1ahGHDhgltixcvxtGjR3H27FkAQExMDLp164aZM2ciMDAQJ0+eROfOnQEALi4uaNOmDTZt2iT0//zzz5Gfn48jR45Uw9kREdUOvJJIRDWOvb09evXqBTs7OwwePBibN2/GkydPkJ+fj5SUFPj4+EBLS0v4LF68GCkpKUJ/Z2dnTJs2DYsWLcK3334rFIgAcOPGDbi4uEgdz8XFBTdu3Ki28yMiqg3qKToBIqL/UlZWRkREBM6ePYvjx49j3bp1mDNnDv744w8AwObNm+Hk5CTT5xWxWIwzZ85AWVkZycnJ1Zo7EVFdwSuJRFQjiUQiuLi4YOHChbhy5QpUVFRw5swZmJqa4vbt22jevLnUx8rKSui7fPlyJCYmIjo6GuHh4di2bZuwz9raGmfOnJE61pkzZ2BjY1Nt50ZEVBvwSiIR1Tjnz59HZGQk3NzcYGhoiPPnzyM7OxvW1tZYuHAhvvnmG+jq6sLDwwOFhYWIjY3FkydP4O/vjytXriAgIAD79u2Di4sLVq1ahcmTJ6Nbt25o2rQpvvvuO3z++edo164dXF1d8ccff2D//v3466+/FH3aREQ1Cl9cIaIa58aNG5g6dSouX76M3NxcNGnSBJMmTYKfnx8AYOfOnVi+fDmuX78OTU1N2NnZYcqUKejduzccHR3RuXNn/Pzzz8J4n332GR4+fIhTp05BWVkZGzduxIoVK3D37l1YWVlh7ty5+PLLLxV1ukRENRKLRCIiIiKSwWcSiYiIiEgGi0QiIiIiksEikYiIiIhksEgkIiIiIhksEomIiIhIBotEIiIiIpLBIpGIiIiIZLBIJCIiIiIZLBKJiIiISAaLRCIiIiKSwSKRiIiIiGSwSCQiIiIiGf8PI1r4nEAO4R8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174" y="2086876"/>
            <a:ext cx="7069542" cy="477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42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33820" y="1033818"/>
            <a:ext cx="6858002" cy="4790365"/>
          </a:xfrm>
          <a:solidFill>
            <a:srgbClr val="3B3B3B"/>
          </a:solidFill>
        </p:spPr>
        <p:txBody>
          <a:bodyPr vert="vert270" anchor="t" anchorCtr="0"/>
          <a:lstStyle/>
          <a:p>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215012" y="2257200"/>
            <a:ext cx="4244454" cy="1815882"/>
          </a:xfrm>
          <a:prstGeom prst="rect">
            <a:avLst/>
          </a:prstGeom>
          <a:noFill/>
        </p:spPr>
        <p:txBody>
          <a:bodyPr wrap="square" rtlCol="0">
            <a:spAutoFit/>
          </a:bodyPr>
          <a:lstStyle/>
          <a:p>
            <a:pPr marL="177800" indent="-177800" algn="just">
              <a:buFont typeface="Arial" pitchFamily="34" charset="0"/>
              <a:buChar char="•"/>
            </a:pPr>
            <a:r>
              <a:rPr lang="en-US" sz="2800" dirty="0">
                <a:solidFill>
                  <a:schemeClr val="bg1">
                    <a:lumMod val="95000"/>
                  </a:schemeClr>
                </a:solidFill>
                <a:latin typeface="Angsana New" pitchFamily="18" charset="-34"/>
                <a:cs typeface="Angsana New" pitchFamily="18" charset="-34"/>
              </a:rPr>
              <a:t>99% of customers are not bank employees.(employee index: A active, B ex employed, F filial, N not employee, P passive</a:t>
            </a:r>
            <a:r>
              <a:rPr lang="en-US" sz="2800" dirty="0" smtClean="0">
                <a:solidFill>
                  <a:schemeClr val="bg1">
                    <a:lumMod val="95000"/>
                  </a:schemeClr>
                </a:solidFill>
                <a:latin typeface="Angsana New" pitchFamily="18" charset="-34"/>
                <a:cs typeface="Angsana New" pitchFamily="18" charset="-34"/>
              </a:rPr>
              <a:t>)</a:t>
            </a:r>
            <a:endParaRPr lang="en-US" sz="2800" dirty="0">
              <a:solidFill>
                <a:schemeClr val="bg1">
                  <a:lumMod val="95000"/>
                </a:schemeClr>
              </a:solidFill>
              <a:latin typeface="Angsana New" pitchFamily="18" charset="-34"/>
              <a:cs typeface="Angsana New" pitchFamily="18" charset="-34"/>
            </a:endParaRPr>
          </a:p>
        </p:txBody>
      </p:sp>
      <p:pic>
        <p:nvPicPr>
          <p:cNvPr id="8"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AutoShape 2" descr="data:image/png;base64,iVBORw0KGgoAAAANSUhEUgAAAlUAAAHHCAYAAACWQK1nAAAAOXRFWHRTb2Z0d2FyZQBNYXRwbG90bGliIHZlcnNpb24zLjcuMSwgaHR0cHM6Ly9tYXRwbG90bGliLm9yZy/bCgiHAAAACXBIWXMAAA9hAAAPYQGoP6dpAABFlElEQVR4nO3deVhV9d7//xegDKIbRyAnIC0FZ7GQ1ExDydBjt3o7HG9DHCoPjpSVZY517NhxKqfKBE/lcbobNUHCqZRMQe7U1LQ09CigqWwhBYX1+6Mv++cOVLBlW+T5uK51XfL5vNdnvfdC49Xaay+cDMMwBAAAgD/E2dENAAAA3A0IVQAAACYgVAEAAJiAUAUAAGACQhUAAIAJCFUAAAAmIFQBAACYgFAFAABgAkIVAACACQhVwB1i2rRpcnJy+lOO9cgjj+iRRx6xfb1161Y5OTlp3bp1f8rxhw4dKn9//z/lWLcqJydHI0aMkK+vr5ycnDR+/HhHtwTgDkeoAm6DuLg4OTk52TZ3d3fVrVtX4eHhevPNN3Xx4kVTjnPq1ClNmzZNaWlppqxnpju5t9L4+9//rri4OI0aNUrvv/++hgwZcsP6goICxcbG6pFHHlHNmjXl5uYmf39/RUVFac+ePbelx/J+joscP35cTk5O2rp1qynrff311+rRo4fq1asnd3d3NWzYUL169dLKlStNWR+4nkqObgC4m82YMUMBAQG6cuWKMjIytHXrVo0fP15z587VZ599ppYtW9pqJ0+erBdffLFM6586dUrTp0+Xv7+/WrduXer9Nm3aVKbj3Iob9fbuu++qsLDwtvfwR2zevFnt27fX1KlTb1p76dIl9enTR/Hx8Xr44Yf10ksvqWbNmjp+/LjWrFmjFStWKD09XfXr1ze1x1v9/t/N1q5dqwEDBqh169YaN26catSooWPHjmn79u1699139de//tXRLeIuRqgCbqMePXqoXbt2tq8nTZqkzZs3q2fPnvrLX/6igwcPysPDQ5JUqVIlVap0e/9J/vrrr6pSpYpcXV1v63FupnLlyg49fmlkZWUpKCioVLUTJ05UfHy85s2bV+xtwqlTp2revHm3ocPy7+rVq6aH62nTpikoKEjffPNNsb/nWVlZph4LKMYAYLrY2FhDkrF79+4S5//+978bkox33nnHNjZ16lTj9/8kN23aZHTo0MHw8vIyPD09jfvvv9+YNGmSYRiGsWXLFkNSsS02NtYwDMPo3Lmz0axZM2PPnj1Gp06dDA8PD2PcuHG2uc6dO9uOU7TWqlWrjEmTJhk+Pj5GlSpVjF69ehnp6el2Pfn5+RmRkZHFXtO1a96st8jISMPPz89u/5ycHCMmJsaoX7++4erqatx///3GG2+8YRQWFtrVSTKio6ONjz/+2GjWrJnh6upqBAUFGRs3bizxXP9eZmamMWzYMMPb29twc3MzWrZsacTFxRU7F7/fjh07VuJ6J06cMCpVqmR069atVMcv6bUbhvnff8MwjDVr1hht27Y13N3djVq1ahmDBw82Tp48WawfT09P4+effzYiIiIMT09Po27dusbChQsNwzCM7777zujSpYtRpUoVo2HDhsaHH35YrPfz588b48aNs33vGjVqZLz++utGQUGBrebYsWOGJOONN94w5s2bZ9x7772Gs7OzsXfvXtvcli1bbPWnT582hg4datSrV89wdXU1fH19jb/85S/X/T4UcXNzM4YOHXrDmiIFBQXGvHnzjKCgIMPNzc3w9vY2nnrqKePcuXO2milTphhOTk7Gl19+abfvyJEjjcqVKxtpaWmlOhYqBq5UAQ4wZMgQvfTSS9q0aZNGjhxZYs2BAwfUs2dPtWzZUjNmzJCbm5uOHj2qHTt2SJICAwM1Y8YMTZkyRU899ZQ6deokSXrooYdsa/zyyy/q0aOHBg4cqP/5n/+Rj4/PDft67bXX5OTkpBdeeEFZWVmaP3++wsLClJaWZruiVhql6e1ahmHoL3/5i7Zs2aLhw4erdevWSkhI0MSJE/Wf//yn2JWer7/+Wh999JH+9re/qVq1anrzzTfVt29fpaenq1atWtft69KlS3rkkUd09OhRjR49WgEBAVq7dq2GDh2qCxcuaNy4cQoMDNT777+vCRMmqH79+nr22WclSXXq1ClxzY0bN+rq1as3veeqrP7o9z8uLk5RUVF64IEHNGvWLGVmZmrBggXasWOH9u7dq+rVq9uOVVBQoB49eujhhx/W7Nmz9eGHH2r06NHy9PTUyy+/rMGDB6tPnz5aunSpnnzySYWGhiogIEDSb1c/O3furP/85z96+umn1bBhQ+3cuVOTJk3S6dOnNX/+fLvXFRsbq8uXL+upp56Sm5ubatasWeLVqr59++rAgQMaM2aM/P39lZWVpcTERKWnp9/wQw5+fn5KSkrSyZMnb/p269NPP207T2PHjtWxY8e0cOFC7d27Vzt27FDlypU1efJkff755xo+fLj27dunatWqKSEhQe+++65mzpypVq1a3exbiYrE0akOuBvd7EqVYRiGl5eX0aZNG9vXv79SMW/ePEOScebMmeuusXv37mJXJ4p07tzZkGQsXbq0xLmSrlTVq1fPsFqttvE1a9YYkowFCxbYxkpzpepmvf3+as0nn3xiSDJeffVVu7p+/foZTk5OxtGjR21jkgxXV1e7sf/7v/8zJBlvvfVWsWNda/78+YYk44MPPrCN5efnG6GhoUbVqlXtXrufn58RERFxw/UMwzAmTJhgSDL27t1701rDKP2Vqj/y/c/Pzze8vb2N5s2bG5cuXbKNr1+/3pBkTJkyxa4fScbf//5329j58+cNDw8Pw8nJyVi1apVt/NChQ4YkY+rUqbaxmTNnGp6ensYPP/xg18OLL75ouLi42K50Fl2NslgsRlZW1nVfU9Hx9f+uapXVe++9Z/s70qVLF+OVV14xvvrqK7urZoZhGF999ZUhqdiVt/j4+GLj+/btM1xdXY0RI0YY58+fN+rVq2e0a9fOuHLlSpn7w92NT/8BDlK1atUbfgqw6ErCp59+esv3nbi5uSkqKqrU9U8++aSqVatm+7pfv36655579MUXX9zS8Uvriy++kIuLi8aOHWs3/uyzz8owDG3cuNFuPCwsTI0aNbJ93bJlS1ksFv300083PY6vr68GDRpkG6tcubLGjh2rnJwcbdu2rcy9W61WSbI7b2b4I9//PXv2KCsrS3/729/k7u5uG4+IiFDTpk21YcOGYvuMGDHC7thNmjSRp6en+vfvbxtv0qSJqlevbnee165dq06dOqlGjRo6e/asbQsLC1NBQYG2b99ud5y+ffte96pfEQ8PD7m6umrr1q06f/58mV77sGHDFB8fr0ceeURff/21Zs6cqU6dOum+++7Tzp077fr28vJSt27d7PoODg5W1apVtWXLFltt8+bNNX36dC1btkzh4eE6e/asVqxYcdvvgUT5Q6gCHCQnJ+eGP4gHDBigDh06aMSIEfLx8dHAgQO1Zs2aMv2ArVevXpluSr/vvvvsvnZyclLjxo11/PjxUq9xK37++WfVrVu32PkIDAy0zV+rYcOGxdaoUaPGTX8A//zzz7rvvvvk7Gz/n77rHac0LBaLJJn2mIwif+T7X/Q6mjRpUmyuadOmxV6nu7t7saDj5eWl+vXrF3t2mpeXl915PnLkiOLj41WnTh27LSwsTFLxm8OL3ja8ETc3N/3jH//Qxo0b5ePjY3tbMiMj46b7SlJ4eLgSEhJ04cIFbd++XdHR0fr555/Vs2dPWz9HjhxRdna2vL29i/Wek5NTrO+JEyeqVatW+vbbbzV16tRSf4gBFQsxG3CAkydPKjs7W40bN75ujYeHh7Zv364tW7Zow4YNio+P1+rVq9W1a1dt2rRJLi4uNz1OWe6DKq3rPaC0oKCgVD2Z4XrHMQzjTzn+tZo2bSpJ2rdvX6kea3Cj83ctM77/pXW9tUpzngsLC9WtWzc9//zzJdbef//9dl+X9u/k+PHj1atXL33yySdKSEjQK6+8olmzZmnz5s1q06ZNqdaoUqWKOnXqpE6dOql27dqaPn26Nm7cqMjISBUWFsrb21sffvhhifv+PmT+9NNPOnLkiKTfvtdASbhSBTjA+++/L+m3/6O+EWdnZz366KOaO3euvv/+e7322mvavHmz7a0Js5/AXvRDo4hhGDp69KjdjcE1atTQhQsXiu37+6sfZenNz89Pp06dKna159ChQ7Z5M/j5+enIkSPFrvb8keP06NFDLi4u+uCDD0pVX9rzJ93697/odRw+fLjY3OHDh007n5LUqFEj5eTkKCwsrMStpKuKZVn72Wef1aZNm7R//37l5+drzpw5t7RW0aNNTp8+bVv7l19+UYcOHUrs+9ob0AsLCzV06FBZLBa99NJL+ve//62PPvroll8X7l6EKuBPtnnzZs2cOVMBAQEaPHjwdevOnTtXbKzoSkheXp4kydPTU5JK/CF9K/71r3/ZBZt169bp9OnT6tGjh22sUaNG+uabb5Sfn28bW79+vU6cOGG3Vll6e/zxx1VQUKCFCxfajc+bN09OTk52x/8jHn/8cWVkZGj16tW2satXr+qtt95S1apV1blz5zKv2aBBA40cOVKbNm3SW2+9VWy+sLBQc+bM0cmTJyX9dv6ys7P13Xff2WpOnz6tjz/+2G6/P/L9b9eunby9vbV06VJbrfTbJxUPHjyoiIiIMr/O6+nfv7+Sk5OVkJBQbO7ChQu6evVqmdf89ddfdfnyZbuxRo0aqVq1anavpyRJSUkljhfdF1j0lmj//v1VUFCgmTNnFqu9evWq3TmdO3eudu7cqXfeeUczZ87UQw89pFGjRuns2bNleVmoAHj7D7iNNm7cqEOHDunq1avKzMzU5s2blZiYKD8/P3322Wd2NxH/3owZM7R9+3ZFRETIz89PWVlZWrx4serXr6+OHTtK+u0HTfXq1bV06VJVq1ZNnp6eCgkJKdV9KyWpWbOmOnbsqKioKGVmZmr+/Plq3Lix3WMfRowYoXXr1umxxx5T//799eOPP+qDDz6wu3G8rL316tVLXbp00csvv6zjx4+rVatW2rRpkz799FONHz++2Nq36qmnntLbb7+toUOHKiUlRf7+/lq3bp127Nih+fPn3/LN5nPmzNGPP/6osWPH6qOPPlLPnj1Vo0YNpaena+3atTp06JAGDhwoSRo4cKBeeOEF/dd//ZfGjh2rX3/9VUuWLNH999+v1NRU25p/9Pv/j3/8Q1FRUercubMGDRpke6SCv7+/JkyY8MdP5v8zceJEffbZZ+rZs6eGDh2q4OBg5ebmat++fVq3bp2OHz+u2rVrl2nNH374QY8++qj69++voKAgVapUSR9//LEyMzNt5/F6evfurYCAAPXq1UuNGjVSbm6uvvzyS33++ed64IEH1KtXL0lS586d9fTTT2vWrFlKS0tT9+7dVblyZR05ckRr167VggUL1K9fPx08eFCvvPKKhg4dats3Li5OrVu31t/+9jetWbPm1k4c7k6O/fAhcHcqeqRC0Vb08MJu3boZCxYssPvofpHff6Q+KSnJ6N27t1G3bl3D1dXVqFu3rjFo0KBiH13/9NNPjaCgIKNSpUolPvyzJNd7pMK///1vY9KkSYa3t7fh4eFhREREGD///HOx/efMmWPUq1fPcHNzMzp06GDs2bOn2Jo36q2kxwpcvHjRmDBhglG3bl2jcuXKxn333XfDh3/+3vUe9fB7mZmZRlRUlFG7dm3D1dXVaNGiRYmPfSjtIxWKXL161Vi2bJnRqVMnw8vLy6hcubLh5+dnREVFFXvcwqZNm4zmzZsbrq6uRpMmTYwPPvjA9O+/YRjG6tWrjTZt2hhubm5GzZo1b/jwz9+73t+fks7LxYsXjUmTJhmNGzc2XF1djdq1axsPPfSQ8c9//tPIz883DMP+4Z83c/bsWSM6Otpo2rSp4enpaXh5eRkhISHGmjVrbrrvv//9b2PgwIFGo0aNDA8PD8Pd3d0ICgoyXn755RL/3b3zzjtGcHCw4eHhYVSrVs1o0aKF8fzzzxunTp0yrl69ajzwwANG/fr1jQsXLtjtt2DBAkOSsXr16pv2hIrDyTAccGcnAADAXYZ7qgAAAExAqAIAADABoQoAAMAEhCoAAAATEKoAAABMQKgCAAAwAQ///BMVFhbq1KlTqlatmum/XgQAANwehmHo4sWLqlu3brFfyH4tQtWf6NSpU2rQoIGj2wAAALfgxIkTql+//nXnCVV/oqJfgXHixAlZLBYHdwMAAErDarWqQYMGN/1VVoSqP1HRW34Wi4VQBQBAOXOzW3e4UR0AAMAEhCoAAAATEKoAAHe8adOmycnJyW5r2rSpXU1ycrK6du0qT09PWSwWPfzww7p06ZJt/ocfflDv3r1Vu3ZtWSwWdezYUVu2bLFbY+zYsQoODpabm5tat25dYi9r1qxR69atVaVKFfn5+emNN96wmx86dGixXp2cnNSsWTNzTgbuWIQqAEC50KxZM50+fdq2ff3117a55ORkPfbYY+revbu+/fZb7d69W6NHj7b7+HvPnj119epVbd68WSkpKWrVqpV69uypjIwMu+MMGzZMAwYMKLGHjRs3avDgwXrmmWe0f/9+LV68WPPmzdPChQttNQsWLLDr88SJE6pZs6b++7//2+QzgjuNk2EYhqObqCisVqu8vLyUnZ3NjeoAUAbTpk3TJ598orS0tBLn27dvr27dumnmzJklzp89e1Z16tTR9u3b1alTJ0nSxYsXZbFYlJiYqLCwsFId769//auuXLmitWvX2sbeeustzZ49W+np6SXeyPzJJ5+oT58+OnbsmPz8/MrwqnGnKO3Pb65UAQDKhSNHjqhu3bq69957NXjwYKWnp0uSsrKytGvXLnl7e+uhhx6Sj4+POnfubHclq1atWmrSpIn+9a9/KTc3V1evXtXbb78tb29vBQcHl7qHvLw8ubu72415eHjo5MmT+vnnn0vc57333lNYWBiBqgIgVAEA7nghISGKi4tTfHy8lixZomPHjqlTp066ePGifvrpJ0m/XV0aOXKk4uPj1bZtWz366KM6cuSIpN8+Cv/ll19q7969qlatmtzd3TV37lzFx8erRo0ape4jPDxcH330kZKSklRYWKgffvhBc+bMkSSdPn26WP2pU6e0ceNGjRgxwoSzgDsdz6kCANzxevToYftzy5YtFRISIj8/P61Zs0aBgYGSpKefflpRUVGSpDZt2igpKUnLly/XrFmzZBiGoqOj5e3tra+++koeHh5atmyZevXqpd27d+uee+4pVR8jR47Ujz/+qJ49e+rKlSuyWCwaN26cpk2bVuKvL1mxYoWqV6+uJ5544o+fBNzxuFIFACh3qlevrvvvv19Hjx61BaKgoCC7msDAQNtbhJs3b9b69eu1atUqdejQQW3bttXixYvl4eGhFStWlPq4Tk5O+sc//qGcnBz9/PPPysjI0IMPPihJuvfee+1qDcPQ8uXLNWTIELm6uv6Rl4tyglAFACh3cnJy9OOPP+qee+6Rv7+/6tatq8OHD9vV/PDDD7b7mH799VdJKnY1ydnZWYWFhWU+vouLi+rVqydXV1f9+9//VmhoqOrUqWNXs23bNh09elTDhw8v8/oon3j7DwBwx3vuuefUq1cv+fn56dSpU5o6dapcXFw0aNAgOTk5aeLEiZo6dapatWql1q1ba8WKFTp06JDWrVsnSQoNDVWNGjUUGRmpKVOmyMPDQ++++66OHTumiIgI23GOHj2qnJwcZWRk6NKlS7ZP/wUFBcnV1VVnz57VunXr9Mgjj+jy5cuKjY3V2rVrtW3btmI9v/feewoJCVHz5s3/lHMExyNUAQDueCdPntSgQYP0yy+/qE6dOurYsaO++eYb29Wh8ePH6/Lly5owYYLOnTunVq1aKTExUY0aNZIk1a5dW/Hx8Xr55ZfVtWtXXblyRc2aNdOnn36qVq1a2Y4zYsQIu4DUpk0bSdKxY8fk7+8v6bf7pJ577jkZhqHQ0FBt3brV9hZgkezsbP3v//6vFixYcDtPC+4wPKfqT8RzqgAAKH94ThUAAMCfiLf/AMAk6enpOnv2rKPbACqs2rVrq2HDhg47PqEKAEyQnp6upk0DdenSr45uBaiwPDyq6NChgw4LVoQqADDB2bNndenSrwoZNlWWe/wd3Q5Q4VhPH9eu5dN19uxZQhUA3A0s9/irZsMmjm4DgANwozo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jAoaFq2rRpcnJystuaNm1qm798+bKio6NVq1YtVa1aVX379lVmZqbdGunp6YqIiFCVKlXk7e2tiRMn6urVq3Y1W7duVdu2beXm5qbGjRsrLi6uWC+LFi2Sv7+/3N3dFRISom+//dZuvjS9AACAisvhV6qaNWum06dP27avv/7aNjdhwgR9/vnnWrt2rbZt26ZTp06pT58+tvmCggJFREQoPz9fO3fu1IoVKxQXF6cpU6bYao4dO6aIiAh16dJFaWlpGj9+vEaMGKGEhARbzerVqxUTE6OpU6cqNTVVrVq1Unh4uLKyskrdCwAAqNgcHqoqVaokX19f21a7dm1JUnZ2tt577z3NnTtXXbt2VXBwsGJjY7Vz50598803kqRNmzbp+++/1wcffKDWrVurR48emjlzphYtWqT8/HxJ0tKlSxUQEKA5c+YoMDBQo0ePVr9+/TRv3jxbD3PnztXIkSMVFRWloKAgLV26VFWqVNHy5ctL3QsAAKjYHB6qjhw5orp16+ree+/V4MGDlZ6eLklKSUnRlStXFBYWZqtt2rSpGjZsqOTkZElScnKyWrRoIR8fH1tNeHi4rFarDhw4YKu5do2imqI18vPzlZKSYlfj7OyssLAwW01peilJXl6erFar3QYAAO5ODg1VISEhiouLU3x8vJYsWaJjx46pU6dOunjxojIyMuTq6qrq1avb7ePj46OMjAxJUkZGhl2gKpovmrtRjdVq1aVLl3T27FkVFBSUWHPtGjfrpSSzZs2Sl5eXbWvQoEHpTgwAACh3Kjny4D169LD9uWXLlgoJCZGfn5/WrFkjDw8PB3ZmjkmTJikmJsb2tdVqJVgBAHCXcvjbf9eqXr267r//fh09elS+vr7Kz8/XhQsX7GoyMzPl6+srSfL19S32Cbyir29WY7FY5OHhodq1a8vFxaXEmmvXuFkvJXFzc5PFYrHbAADA3emOClU5OTn68ccfdc899yg4OFiVK1dWUlKSbf7w4cNKT09XaGioJCk0NFT79u2z+5ReYmKiLBaLgoKCbDXXrlFUU7SGq6urgoOD7WoKCwuVlJRkqylNLwAAoGJz6Nt/zz33nHr16iU/Pz+dOnVKU6dOlYuLiwYNGiQvLy8NHz5cMTExqlmzpiwWi8aMGaPQ0FC1b99ektS9e3cFBQVpyJAhmj17tjIyMjR58mRFR0fLzc1NkvTMM89o4cKFev755zVs2DBt3rxZa9as0YYNG2x9xMTEKDIyUu3atdODDz6o+fPnKzc3V1FRUZJUql4AAEDF5tBQdfLkSQ0aNEi//PKL6tSpo44dO+qbb75RnTp1JEnz5s2Ts7Oz+vbtq7y8PIWHh2vx4sW2/V1cXLR+/XqNGjVKoaGh8vT0VGRkpGbMmGGrCQgI0IYNGzRhwgQtWLBA9evX17JlyxQeHm6rGTBggM6cOaMpU6YoIyNDrVu3Vnx8vN3N6zfrBQAAVGxOhmEYjm6iorBarfLy8lJ2djb3VwF3mdTUVAUHB6vby7Gq2bCJo9sBKpxz6YeV+FqUUlJS1LZtW1PXLu3P7zvqnioAAIDyilAFAABgAkIVAACACQhVAAAAJiBUAQAAmIBQBQAAYAJCFQAAgAkIVQAAACYgVAEAAJiAUAUAAGACQhUAAIAJCFUAAAAmIFQBAACYgFAFAABgAkIVAACACQhVAAAAJiBUAQAAmIBQBQAAYAJCFQAAgAkIVQAAACYgVAEAAJiAUAUAAGACQhVQRq+//rqcnJw0fvx429jTTz+tRo0aycPDQ3Xq1FHv3r116NAhu/3Gjh2r4OBgubm5qXXr1iWunZCQoPbt26tatWqqU6eO+vbtq+PHj9vVbN26VW3btpWbm5saN26suLg4u/klS5aoZcuWslgsslgsCg0N1caNG0145QCAGyFUAWWwe/duvf3222rZsqXdeHBwsGJjY3Xw4EElJCTIMAx1795dBQUFdnXDhg3TgAEDSlz72LFj6t27t7p27aq0tDQlJCTo7Nmz6tOnj11NRESEunTporS0NI0fP14jRoxQQkKCraZ+/fp6/fXXlZKSoj179qhr167q3bu3Dhw4YOKZAAD8XiVHNwCUFzk5ORo8eLDeffddvfrqq3ZzTz31lO3P/v7+evXVV9WqVSsdP35cjRo1kiS9+eabkqQzZ87ou+++K7Z+SkqKCgoK9Oqrr8rZ+bf/33nuuefUu3dvXblyRZUrV9bSpUsVEBCgOXPmSJICAwP19ddfa968eQoPD5ck9erVy27d1157TUuWLNE333yjZs2amXQ2AAC/x5UqoJSio6MVERGhsLCwG9bl5uYqNjZWAQEBatCgQanXDw4OlrOzs2JjY1VQUKDs7Gy9//77CgsLU+XKlSVJycnJxY4fHh6u5OTkEtcsKCjQqlWrlJubq9DQ0FL3AgAoO0IVUAqrVq1SamqqZs2add2axYsXq2rVqqpatao2btyoxMREubq6lvoYAQEB2rRpk1566SW5ubmpevXqOnnypNasWWOrycjIkI+Pj91+Pj4+slqtunTpkm1s3759qlq1qtzc3PTMM8/o448/VlBQUBleMQCgrAhVwE2cOHFC48aN04cffih3d/fr1g0ePFh79+7Vtm3bdP/996t///66fPlyqY+TkZGhkSNHKjIyUrt379a2bdvk6uqqfv36yTCMMvXcpEkTpaWladeuXRo1apQiIyP1/fffl2kNAEDZcE8VcBMpKSnKyspS27ZtbWMFBQXavn27Fi5cqLy8PLm4uMjLy0teXl6677771L59e9WoUUMff/yxBg0aVKrjLFq0SF5eXpo9e7Zt7IMPPlCDBg20a9cutW/fXr6+vsrMzLTbLzMzUxaLRR4eHrYxV1dXNW7cWNJvbyvu3r1bCxYs0Ntvv/1HTgUA4AYIVcBNPProo9q3b5/dWFRUlJo2baoXXnhBLi4uxfYxDEOGYSgvL6/Ux/n1119tN6gXKVq7sLBQkhQaGqovvvjCriYxMfGm90sVFhaWqRcAQNkRqoCbqFatmpo3b2435unpqVq1aql58+b66aeftHr1anXv3l116tTRyZMn9frrr8vDw0OPP/64bZ+jR48qJydHGRkZunTpktLS0iRJQUFBcnV1VUREhObNm6cZM2Zo0KBBunjxol566SX5+fmpTZs2kqRnnnlGCxcu1PPPP69hw4Zp8+bNWrNmjTZs2GA7zqRJk9SjRw81bNhQFy9e1MqVK7V161a7xy4AAMxHqAL+IHd3d3311VeaP3++zp8/Lx8fHz388MPauXOnvL29bXUjRozQtm3bbF8XBaVjx47J399fXbt21cqVKzV79mzNnj1bVapUUWhoqOLj421v7QUEBGjDhg2aMGGCFixYoPr162vZsmW2xylIUlZWlp588kmdPn1aXl5eatmypRISEtStW7c/6YwAQMXkZJT1DljcMqvVKi8vL2VnZ8tisTi6HQAmSk1NVXBwsLq9HKuaDZs4uh2gwjmXfliJr0UpJSXF7h5YM5T25zef/gMAADABb//dJdLT03X27FlHtwFUWAcPHnR0CwAcjFB1F0hPT1fTpoG6dOlXR7cCVHhX8vId3QIAByFU3QXOnj2rS5d+VciwqbLc4+/odoAK6fS+ZO3/7B1dvXrV0a0AcBBC1V3Eco8/N8gCDmI9fdzRLQBwMG5UBwAAMAGhCgAAwASEKgAAABMQqgAAAExAqAIAADABoQoAAMAEhCoAAAATEKoAAABMQKgCAAAwAaEKAADABIQqAAAAExCqAAAATECoAgAAMMEdE6pef/11OTk5afz48baxy5cvKzo6WrVq1VLVqlXVt29fZWZm2u2Xnp6uiIgIValSRd7e3po4caKuXr1qV7N161a1bdtWbm5uaty4seLi4oodf9GiRfL395e7u7tCQkL07bff2s2XphcAAFBx3RGhavfu3Xr77bfVsmVLu/EJEybo888/19q1a7Vt2zadOnVKffr0sc0XFBQoIiJC+fn52rlzp1asWKG4uDhNmTLFVnPs2DFFRESoS5cuSktL0/jx4zVixAglJCTYalavXq2YmBhNnTpVqampatWqlcLDw5WVlVXqXgAAQMXm8FCVk5OjwYMH691331WNGjVs49nZ2Xrvvfc0d+5cde3aVcHBwYqNjdXOnTv1zTffSJI2bdqk77//Xh988IFat26tHj16aObMmVq0aJHy8/MlSUuXLlVAQIDmzJmjwMBAjR49Wv369dO8efNsx5o7d65GjhypqKgoBQUFaenSpapSpYqWL19e6l4AAEDF5vBQFR0drYiICIWFhdmNp6Sk6MqVK3bjTZs2VcOGDZWcnCxJSk5OVosWLeTj42OrCQ8Pl9Vq1YEDB2w1v187PDzctkZ+fr5SUlLsapydnRUWFmarKU0vJcnLy5PVarXbAADA3amSIw++atUqpaamavfu3cXmMjIy5OrqqurVq9uN+/j4KCMjw1ZzbaAqmi+au1GN1WrVpUuXdP78eRUUFJRYc+jQoVL3UpJZs2Zp+vTp150HAAB3D4ddqTpx4oTGjRunDz/8UO7u7o5q47aaNGmSsrOzbduJEycc3RIAALhNHBaqUlJSlJWVpbZt26pSpUqqVKmStm3bpjfffFOVKlWSj4+P8vPzdeHCBbv9MjMz5evrK0ny9fUt9gm8oq9vVmOxWOTh4aHatWvLxcWlxJpr17hZLyVxc3OTxWKx2wAAwN3JYaHq0Ucf1b59+5SWlmbb2rVrp8GDB9v+XLlyZSUlJdn2OXz4sNLT0xUaGipJCg0N1b59++w+pZeYmCiLxaKgoCBbzbVrFNUUreHq6qrg4GC7msLCQiUlJdlqgoODb9oLAACo2Bx2T1W1atXUvHlzuzFPT0/VqlXLNj58+HDFxMSoZs2aslgsGjNmjEJDQ9W+fXtJUvfu3RUUFKQhQ4Zo9uzZysjI0OTJkxUdHS03NzdJ0jPPPKOFCxfq+eef17Bhw7R582atWbNGGzZssB03JiZGkZGRateunR588EHNnz9fubm5ioqKkiR5eXndtBcAAFCxOfRG9ZuZN2+enJ2d1bdvX+Xl5Sk8PFyLFy+2zbu4uGj9+vUaNWqUQkND5enpqcjISM2YMcNWExAQoA0bNmjChAlasGCB6tevr2XLlik8PNxWM2DAAJ05c0ZTpkxRRkaGWrdurfj4eLub12/WCwAAqNicDMMwHN1ERWG1WuXl5aXs7GxT769KTU1VcHCwur0cq5oNm5i2LoDSO74rQbuWT1fH8YtUL7CNo9sBKpxz6YeV+FqUUlJS1LZtW1PXLu3Pb4c/pwoAAOBu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wS2FqnvvvVe//PJLsfELFy7o3nvv/cNNAQAAlDe3FKqOHz+ugoKCYuN5eXn6z3/+84ebAgAAKG8qlaX4s88+s/05ISFBXl5etq8LCgqUlJQkf39/05oDAAAoL8oUqp544glJkpOTkyIjI+3mKleuLH9/f82ZM8e05gAAAMqLMoWqwsJCSVJAQIB2796t2rVr35amAAAAypsyhaoix44dM7sPAACAcu2WQpUkJSUlKSkpSVlZWbYrWEWWL1/+hxsDAAAoT24pVE2fPl0zZsxQu3btdM8998jJycnsvgAAAMqVWwpVS5cuVVxcnIYMGWJ2PwAAAOXSLT2nKj8/Xw899JDZvQAAAJRbtxSqRowYoZUrV5rdCwAAQLl1S2//Xb58We+8846+/PJLtWzZUpUrV7abnzt3rinNAQAAlBe3FKq+++47tW7dWpK0f/9+uzluWgcAABXRLb39t2XLlutumzdvLvU6S5YsUcuWLWWxWGSxWBQaGqqNGzfa5i9fvqzo6GjVqlVLVatWVd++fZWZmWm3Rnp6uiIiIlSlShV5e3tr4sSJunr1ql3N1q1b1bZtW7m5ualx48aKi4sr1suiRYvk7+8vd3d3hYSE6Ntvv7WbL00vAACg4rqlUGWW+vXr6/XXX1dKSor27Nmjrl27qnfv3jpw4IAkacKECfr888+1du1abdu2TadOnVKfPn1s+xcUFCgiIkL5+fnauXOnVqxYobi4OE2ZMsVWc+zYMUVERKhLly5KS0vT+PHjNWLECCUkJNhqVq9erZiYGE2dOlWpqalq1aqVwsPDlZWVZau5WS8AAKBiczIMwyjrTl26dLnh23xluVr1ezVr1tQbb7yhfv36qU6dOlq5cqX69esnSTp06JACAwOVnJys9u3ba+PGjerZs6dOnTolHx8fSb897uGFF17QmTNn5OrqqhdeeEEbNmywe5ty4MCBunDhguLj4yVJISEheuCBB7Rw4UJJv/06ngYNGmjMmDF68cUXlZ2dfdNeSsNqtcrLy0vZ2dmyWCy3fI5+LzU1VcHBwer2cqxqNmxi2roASu/4rgTtWj5dHccvUr3ANo5uB6hwzqUfVuJrUUpJSVHbtm1NXbu0P79v6UpV69at1apVK9sWFBSk/Px8paamqkWLFrfUcEFBgVatWqXc3FyFhoYqJSVFV65cUVhYmK2madOmatiwoZKTkyVJycnJatGihS1QSVJ4eLisVqvtaldycrLdGkU1RWvk5+crJSXFrsbZ2VlhYWG2mtL0UpK8vDxZrVa7DQAA3J1u6Ub1efPmlTg+bdo05eTklGmtffv2KTQ0VJcvX1bVqlX18ccfKygoSGlpaXJ1dVX16tXt6n18fJSRkSFJysjIsAtURfNFczeqsVqtunTpks6fP6+CgoISaw4dOmRb42a9lGTWrFmaPn166U4EAAAo10y9p+p//ud/yvx7/5o0aaK0tDTt2rVLo0aNUmRkpL7//nsz23KYSZMmKTs727adOHHC0S0BAIDb5JZ/oXJJkpOT5e7uXqZ9XF1d1bhxY0lScHCwdu/erQULFmjAgAHKz8/XhQsX7K4QZWZmytfXV5Lk6+tb7FN6RZ/Iu7bm95/Sy8zMlMVikYeHh1xcXOTi4lJizbVr3KyXkri5ucnNza0MZwMAAJRXt3Slqk+fPnbbf/3Xf6l9+/aKiorS008//YcaKiwsVF5enoKDg1W5cmUlJSXZ5g4fPqz09HSFhoZKkkJDQ7Vv3z67T+klJibKYrEoKCjIVnPtGkU1RWu4uroqODjYrqawsFBJSUm2mtL0AgAAKrZbulLl5eVl97Wzs7OaNGmiGTNmqHv37qVeZ9KkSerRo4caNmyoixcvauXKldq6dasSEhLk5eWl4cOHKyYmRjVr1pTFYtGYMWMUGhpq+7Rd9+7dFRQUpCFDhmj27NnKyMjQ5MmTFR0dbbtC9Mwzz2jhwoV6/vnnNWzYMG3evFlr1qzRhg0bbH3ExMQoMjJS7dq104MPPqj58+crNzdXUVFRttd7s14AAEDFdkuhKjY21pSDZ2Vl6cknn9Tp06fl5eWlli1bKiEhQd26dZP02w3xzs7O6tu3r/Ly8hQeHq7Fixfb9ndxcdH69es1atQohYaGytPTU5GRkZoxY4atJiAgQBs2bNCECRO0YMEC1a9fX8uWLVN4eLitZsCAATpz5oymTJmijIwMtW7dWvHx8XY3r9+sFwAAULHd0nOqiqSkpOjgwYOSpGbNmqlNG57NciM8pwq4e/GcKsCx7oTnVN3SlaqsrCwNHDhQW7dutd24feHCBXXp0kWrVq1SnTp1bqlpAACA8uqWblQfM2aMLl68qAMHDujcuXM6d+6c9u/fL6vVqrFjx5rdIwAAwB3vlq5UxcfH68svv1RgYKBtLCgoSIsWLSrTjeoAAAB3i1u6UlVYWKjKlSsXG69cubIKCwv/cFMAAADlzS2Fqq5du2rcuHE6deqUbew///mPJkyYoEcffdS05gAAAMqLWwpVCxculNVqlb+/vxo1aqRGjRopICBAVqtVb731ltk9AgAA3PFu6Z6qBg0aKDU1VV9++aXtlw4HBgYqLCzM1OYAAADKizJdqdq8ebOCgoJktVrl5OSkbt26acyYMRozZoweeOABNWvWTF999dXt6hUAAOCOVaZQNX/+fI0cObLEB195eXnp6aef1ty5c01rDgAAoLwoU6j6v//7Pz322GPXne/evbtSUlL+cFMAAADlTZlCVWZmZomPUihSqVIlnTlz5g83BQAAUN6UKVTVq1dP+/fvv+78d999p3vuuecPNwUAAFDelClUPf7443rllVd0+fLlYnOXLl3S1KlT1bNnT9OaAwAAKC/K9EiFyZMn66OPPtL999+v0aNHq0mTJpKkQ4cOadGiRSooKNDLL798WxoFAAC4k5UpVPn4+Gjnzp0aNWqUJk2aJMMwJElOTk4KDw/XokWL5OPjc1saBQAAuJOV+eGffn5++uKLL3T+/HkdPXpUhmHovvvuU40aNW5HfwAAAOXCLT1RXZJq1KihBx54wMxeAAAAyq1b+t1/AAAAsEeoAgAAMAGhCgAAwASEKgAAABMQqgAAAExAqAIAADABoQoAAMAEhCoAAAATEKoAAABMQKgCAAAwAaEKAADABIQqAAAAExCqAAAATECoAgAAMAGhCgAAwASEKgAAABMQqgAAAExAqAIAADABoQoAAMAEhCoAAAATEKoAAABMQKgCAAAwAaEKAADABIQqAAAAExCqAAAATECoAgAAMAGhCgAAwASEKgAAABMQqgAAAExAqAIAADABoQoAAMAEhCoAAAATEKoAAABMQKgCAAAwgUND1axZs/TAAw+oWrVq8vb21hNPPKHDhw/b1Vy+fFnR0dGqVauWqlatqr59+yozM9OuJj09XREREapSpYq8vb01ceJEXb161a5m69atatu2rdzc3NS4cWPFxcUV62fRokXy9/eXu7u7QkJC9O2335a5FwAAUDE5NFRt27ZN0dHR+uabb5SYmKgrV66oe/fuys3NtdVMmDBBn3/+udauXatt27bp1KlT6tOnj22+oKBAERERys/P186dO7VixQrFxcVpypQptppjx44pIiJCXbp0UVpamsaPH68RI0YoISHBVrN69WrFxMRo6tSpSk1NVatWrRQeHq6srKxS9wIAACouJ8MwDEc3UeTMmTPy9vbWtm3b9PDDDys7O1t16tTRypUr1a9fP0nSoUOHFBgYqOTkZLVv314bN25Uz549derUKfn4+EiSli5dqhdeeEFnzpyRq6urXnjhBW3YsEH79++3HWvgwIG6cOGC4uPjJUkhISF64IEHtHDhQklSYWGhGjRooDFjxujFF18sVS83Y7Va5eXlpezsbFksFtPOW2pqqoKDg9Xt5VjVbNjEtHUBlN7xXQnatXy6Oo5fpHqBbRzdDlDhnEs/rMTXopSSkqK2bduaunZpf37fUfdUZWdnS5Jq1qwpSUpJSdGVK1cUFhZmq2natKkaNmyo5ORkSVJycrJatGhhC1SSFB4eLqvVqgMHDthqrl2jqKZojfz8fKWkpNjVODs7KywszFZTml5+Ly8vT1ar1W4DAAB3pzsmVBUWFmr8+PHq0KGDmjdvLknKyMiQq6urqlevblfr4+OjjIwMW821gapovmjuRjVWq1WXLl3S2bNnVVBQUGLNtWvcrJffmzVrlry8vGxbgwYNSnk2AABAeXPHhKro6Gjt379fq1atcnQrppk0aZKys7Nt24kTJxzdEgAAuE0qOboBSRo9erTWr1+v7du3q379+rZxX19f5efn68KFC3ZXiDIzM+Xr62ur+f2n9Io+kXdtze8/pZeZmSmLxSIPDw+5uLjIxcWlxJpr17hZL7/n5uYmNze3MpwJAABQXjn0SpVhGBo9erQ+/vhjbd68WQEBAXbzwcHBqly5spKSkmxjhw8fVnp6ukJDQyVJoaGh2rdvn92n9BITE2WxWBQUFGSruXaNopqiNVxdXRUcHGxXU1hYqKSkJFtNaXoBAAAVl0OvVEVHR2vlypX69NNPVa1aNdu9SV5eXvLw8JCXl5eGDx+umJgY1axZUxaLRWPGjFFoaKjt03bdu3dXUFCQhgwZotmzZysjI0OTJ09WdHS07SrRM888o4ULF+r555/XsGHDtHnzZq1Zs0YbNmyw9RITE6PIyEi1a9dODz74oObPn6/c3FxFRUXZerpZLwAAoOJyaKhasmSJJOmRRx6xG4+NjdXQoUMlSfPmzZOzs7P69u2rvLw8hYeHa/HixbZaFxcXrV+/XqNGjVJoaKg8PT0VGRmpGTNm2GoCAgK0YcMGTZgwQQsWLFD9+vW1bNkyhYeH22oGDBigM2fOaMqUKcrIyFDr1q0VHx9vd/P6zXoBAAAV1x31nKq7Hc+pAu5ePKcKcCyeUwUAAHCX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wKGhavv27erVq5fq1q0rJycnffLJJ3bzhmFoypQpuueee+Th4aGwsDAdOXLErubcuXMaPHiwLBaLqlevruHDhysnJ8eu5rvvvlOnTp3k7u6uBg0aaPbs2cV6Wbt2rZo2bSp3d3e1aNFCX3zxRZl7AQAAFZdDQ1Vubq5atWqlRYsWlTg/e/Zsvfnmm1q6dKl27dolT09PhYeH6/Lly7aawYMH68CBA0pMTNT69eu1fft2PfXUU7Z5q9Wq7t27y8/PTykpKXrjjTc0bdo0vfPOO7aanTt3atCgQRo+fLj27t2rJ554Qk888YT2799fpl4AAEDFVcmRB+/Ro4d69OhR4pxhGJo/f74mT56s3r17S5L+9a9/ycfHR5988okGDhyogwcPKj4+Xrt371a7du0kSW+99ZYef/xx/fOf/1TdunX14YcfKj8/X8uXL5erq6uaNWumtLQ0zZ071xa+FixYoMcee0wTJ06UJM2cOVOJiYlauHChli5dWqpeAABAxXbH3lN17NgxZWRkKCwszDbm5eWlkJAQJScnS5KSk5NVvXp1W6CSpLCwMDk7O2vXrl22mocffliurq62mvDwcB0+fFjnz5+31Vx7nKKaouOUphcAAFCxOfRK1Y1kZGRIknx8fOzGfXx8bHMZGRny9va2m69UqZJq1qxpVxMQEFBsjaK5GjVqKCMj46bHuVkvJcnLy1NeXp7ta6vVeoNXDAAAyrM79krV3WDWrFny8vKybQ0aNHB0SwAA4Da5Y0OVr6+vJCkzM9NuPDMz0zbn6+urrKwsu/mrV6/q3LlzdjUlrXHtMa5Xc+38zXopyaRJk5SdnW3bTpw4cZNXDQAAyqs7NlQFBATI19dXSUlJtjGr1apdu3YpNDRUkhQaGqoLFy4oJSXFVrN582YVFhYqJCTEVrN9+3ZduXLFVpOYmKgmTZqoRo0atpprj1NUU3Sc0vRSEjc3N1ksFrsNAADcnRwaqnJycpSWlqa0tDRJv90QnpaWpvT0dDk5OWn8+PF69dVX9dlnn2nfvn168sknVbduXT3xxBOSpMDAQD322GMaOXKkvv32W+3YsUOjR4/WwIEDVbduXUnSX//6V7m6umr48OE6cOCAVq9erQULFigmJsbWx7hx4xQfH685c+bo0KFDmjZtmvbs2aPRo0dLUql6AQAAFZtDb1Tfs2ePunTpYvu6KOhERkYqLi5Ozz//vHJzc/XUU0/pwoUL6tixo+Lj4+Xu7m7b58MPP9To0aP16KOPytnZWX379tWbb75pm/fy8tKmTZsUHR2t4OBg1a5dW1OmTLF7ltVDDz2klStXavLkyXrppZd033336ZNPPlHz5s1tNaXpBQAAVFxOhmEYjm6iorBarfLy8lJ2drapbwWmpqYqODhY3V6OVc2GTUxbF0DpHd+VoF3Lp6vj+EWqF9jG0e0AFc659MNKfC1KKSkpatu2ralrl/bn9x17TxUAAEB5Qq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SqMlq0aJH8/f3l7u6ukJAQffvtt45uCQAA3AEIVWWwevVqxcTEaOrUqUpNTVWrVq0UHh6urKwsR7cGAAAcjFBVBnPnztXIkSMVFRWloKAgLV26VFWqVNHy5csd3RoAAHAwQlUp5efnKyUlRWFhYbYxZ2dnhYWFKTk52YGdAQCAO0ElRzdQXpw9e1YFBQXy8fGxG/fx8dGhQ4dK3CcvL095eXm2r7OzsyVJVqvV1N5ycnIkSed+PqyreZdMXRtA6VhP/yxJyv7PEVWu5OTgboCKx5qRLum3n4lm/5wtWs8wjBvWEapuo1mzZmn69OnFxhs0aHBbjpfyweu3ZV0Apbdv7XxHtwBUaJ07d75ta1+8eFFeXl7XnSdUlVLt2rXl4uKizMxMu/HMzEz5+vqWuM+kSZMUExNj+7qwsFDnzp1TrVq15OTE/8ni/2e1WtWgQQOdOHFCFovF0e0AFRL/DnE9hmHo4sWLqlu37g3rCFWl5OrqquDgYCUlJemJJ56Q9FtISkpK0ujRo0vcx83NTW5ubnZj1atXv82dojyzWCz8xxxwMP4doiQ3ukJVhFBVBjExMYqMjFS7du304IMPav78+crNzVVUVJSjWwMAAA5GqCqDAQMG6MyZM5oyZYoyMjLUunVrxcfHF7t5HQAAVDyEqjIaPXr0dd/uA26Vm5ubpk6dWuztYgB/Hv4d4o9yMm72+UAAAADcFA//BAAAMAGhCgAAwASEKgAAABMQqgAAAExAqAIcZOjQobYHyV5r69atcnJy0oULF/70noCKpFevXnrsscdKnPvqq6/k5OSk77777k/uCuUZoQoAUCENHz5ciYmJOnnyZLG52NhYtWvXTi1btnRAZyivCFUAgAqpZ8+eqlOnjuLi4uzGc3JytHbtWg0fPtwxjaHcIlQBACqkSpUq6cknn1RcXJyufWTj2rVrVVBQoEGDBjmwO5RHhCrAgdavX6+qVavabT169HB0W0CFMWzYMP3444/atm2bbSw2NlZ9+/Yt1S/QBa5FqAIcqEuXLkpLS7Pbli1b5ui2gAqjadOmeuihh7R8+XJJ0tGjR/XVV1/x1h9uCaEKcCBPT081btzYbqtXr56j2wIqlOHDh+t///d/dfHiRcXGxqpRo0bq3Lmzo9tCOUSoAgBUaP3795ezs7NWrlypf/3rXxo2bJicnJwc3RbKoUqObgAAAEeqWrWqBgwYoEmTJslqtWro0KGObgnlFFeqAAAV3vDhw3X+/HmFh4erbt26jm4H5ZSTce3nSAEAAHBLuFIFAABgAkIVAACACQhVAAAAJiBUAQAAmIBQBQAAYAJCFQAAgAkIVQAAACYgVAEAAJiAUAUAAGACQhUAAIAJCFUA8Dvr1q1TixYt5OHhoVq1aiksLEy5ubmSpGXLlikwMFDu7u5q2rSpFi9ebNtv2LBhatmypfLy8iRJ+fn5atOmjZ588klbzZIlS9SoUSO5urqqSZMmev/99//cFwfgtiFUAcA1Tp8+rUGDBmnYsGE6ePCgtm7dqj59+sgwDH344YeaMmWKXnvtNR08eFB///vf9corr2jFihWSpDfffFO5ubl68cUXJUkvv/yyLly4oIULF0qSPv74Y40bN07PPvus9u/fr6efflpRUVHasmWLw14vAPPwC5UB4BqpqakKDg7W8ePH5efnZzfXuHFjzZw5U4MGDbKNvfrqq/riiy+0c+dOSVJycrI6d+6sF198UbNmzdKWLVvUsWNHSVKHDh3UrFkzvfPOO7b9+/fvr9zcXG3YsOFPeHUAbieuVAHANVq1aqVHH31ULVq00H//93/r3Xff1fnz55Wbm6sff/xRw4cPV9WqVW3bq6++qh9//NG2f2hoqJ577jnNnDlTzz77rC1QSdLBgwfVoUMHu+N16NBBBw8e/NNeH4Dbp5KjGwCAO4mLi4sSExO1c+dObdq0SW+99ZZefvllff7555Kkd999VyEhIcX2KVJYWKgdO3bIxcVFR48e/VN7B+BYXKkCgN9xcnJShw4dNH36dO3du1eurq7asWOH6tatq59++kmNGze22wICAmz7vvHGGzp06JC2bdum+Ph4xcbG2uYCAwO1Y8cOu2Pt2LFDQUFBf9prA3D7cKUKAK6xa9cuJSUlqXv37vL29tauXbt05swZBQYGavr06Ro7dqy8vLz02GOPKS8vT3v27NH58+cVExOjvXv3asqUKVq3bp06dOiguXPnaty4cercubPuvfdeTZw4Uf3791ebNm0UFhamzz//XB999JG+/PJLR79sACbgRnUAuMbBgwc1YcIEpaamymq1ys/PT2PGjNHo0aMlSStXrtQbb7yh77//Xp6enmrRooXGjx+vHj16KDg4WB07dtTbb79tW6937946e/astm/fLhcXFy1ZskT//Oc/deLECQUEBGjy5MkaMmSIo14uABMRqgAAAEzAPVUAAAAmIFQBAACYgFAFAABgAkIVAACACQhVAAAAJiBUAQAAmIBQBQAAYAJCFQAAgAkIVQAAACYgVAEAAJiAUAUAAGACQhUAAIAJ/j+nSBOO3VETP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922" y="943733"/>
            <a:ext cx="7058926" cy="511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871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876871" y="876869"/>
            <a:ext cx="6858002" cy="5104264"/>
          </a:xfrm>
          <a:solidFill>
            <a:srgbClr val="3B3B3B"/>
          </a:solidFill>
        </p:spPr>
        <p:txBody>
          <a:bodyPr vert="vert270" anchor="t" anchorCtr="0"/>
          <a:lstStyle/>
          <a:p>
            <a:r>
              <a:rPr lang="en-US" sz="4400" b="1" dirty="0" smtClean="0">
                <a:solidFill>
                  <a:srgbClr val="FF6600"/>
                </a:solidFill>
                <a:latin typeface="Angsana New" pitchFamily="18" charset="-34"/>
                <a:cs typeface="Angsana New" pitchFamily="18" charset="-34"/>
              </a:rPr>
              <a:t>Exploratory Data Analysis</a:t>
            </a:r>
            <a:r>
              <a:rPr lang="tr-TR" sz="4400" b="1" dirty="0" smtClean="0">
                <a:solidFill>
                  <a:srgbClr val="FF6600"/>
                </a:solidFill>
                <a:latin typeface="Angsana New" pitchFamily="18" charset="-34"/>
                <a:cs typeface="Angsana New" pitchFamily="18" charset="-34"/>
              </a:rPr>
              <a:t> (</a:t>
            </a:r>
            <a:r>
              <a:rPr lang="en-US" sz="4400" b="1" dirty="0" smtClean="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AutoShape 2" descr="data:image/png;base64,iVBORw0KGgoAAAANSUhEUgAAAlUAAAHHCAYAAACWQK1nAAAAOXRFWHRTb2Z0d2FyZQBNYXRwbG90bGliIHZlcnNpb24zLjcuMSwgaHR0cHM6Ly9tYXRwbG90bGliLm9yZy/bCgiHAAAACXBIWXMAAA9hAAAPYQGoP6dpAABFlElEQVR4nO3deVhV9d7//xegDKIbRyAnIC0FZ7GQ1ExDydBjt3o7HG9DHCoPjpSVZY517NhxKqfKBE/lcbobNUHCqZRMQe7U1LQ09CigqWwhBYX1+6Mv++cOVLBlW+T5uK51XfL5vNdnvfdC49Xaay+cDMMwBAAAgD/E2dENAAAA3A0IVQAAACYgVAEAAJiAUAUAAGACQhUAAIAJCFUAAAAmIFQBAACYgFAFAABgAkIVAACACQhVwB1i2rRpcnJy+lOO9cgjj+iRRx6xfb1161Y5OTlp3bp1f8rxhw4dKn9//z/lWLcqJydHI0aMkK+vr5ycnDR+/HhHtwTgDkeoAm6DuLg4OTk52TZ3d3fVrVtX4eHhevPNN3Xx4kVTjnPq1ClNmzZNaWlppqxnpju5t9L4+9//rri4OI0aNUrvv/++hgwZcsP6goICxcbG6pFHHlHNmjXl5uYmf39/RUVFac+ePbelx/J+joscP35cTk5O2rp1qynrff311+rRo4fq1asnd3d3NWzYUL169dLKlStNWR+4nkqObgC4m82YMUMBAQG6cuWKMjIytHXrVo0fP15z587VZ599ppYtW9pqJ0+erBdffLFM6586dUrTp0+Xv7+/WrduXer9Nm3aVKbj3Iob9fbuu++qsLDwtvfwR2zevFnt27fX1KlTb1p76dIl9enTR/Hx8Xr44Yf10ksvqWbNmjp+/LjWrFmjFStWKD09XfXr1ze1x1v9/t/N1q5dqwEDBqh169YaN26catSooWPHjmn79u1699139de//tXRLeIuRqgCbqMePXqoXbt2tq8nTZqkzZs3q2fPnvrLX/6igwcPysPDQ5JUqVIlVap0e/9J/vrrr6pSpYpcXV1v63FupnLlyg49fmlkZWUpKCioVLUTJ05UfHy85s2bV+xtwqlTp2revHm3ocPy7+rVq6aH62nTpikoKEjffPNNsb/nWVlZph4LKMYAYLrY2FhDkrF79+4S5//+978bkox33nnHNjZ16lTj9/8kN23aZHTo0MHw8vIyPD09jfvvv9+YNGmSYRiGsWXLFkNSsS02NtYwDMPo3Lmz0axZM2PPnj1Gp06dDA8PD2PcuHG2uc6dO9uOU7TWqlWrjEmTJhk+Pj5GlSpVjF69ehnp6el2Pfn5+RmRkZHFXtO1a96st8jISMPPz89u/5ycHCMmJsaoX7++4erqatx///3GG2+8YRQWFtrVSTKio6ONjz/+2GjWrJnh6upqBAUFGRs3bizxXP9eZmamMWzYMMPb29twc3MzWrZsacTFxRU7F7/fjh07VuJ6J06cMCpVqmR069atVMcv6bUbhvnff8MwjDVr1hht27Y13N3djVq1ahmDBw82Tp48WawfT09P4+effzYiIiIMT09Po27dusbChQsNwzCM7777zujSpYtRpUoVo2HDhsaHH35YrPfz588b48aNs33vGjVqZLz++utGQUGBrebYsWOGJOONN94w5s2bZ9x7772Gs7OzsXfvXtvcli1bbPWnT582hg4datSrV89wdXU1fH19jb/85S/X/T4UcXNzM4YOHXrDmiIFBQXGvHnzjKCgIMPNzc3w9vY2nnrqKePcuXO2milTphhOTk7Gl19+abfvyJEjjcqVKxtpaWmlOhYqBq5UAQ4wZMgQvfTSS9q0aZNGjhxZYs2BAwfUs2dPtWzZUjNmzJCbm5uOHj2qHTt2SJICAwM1Y8YMTZkyRU899ZQ6deokSXrooYdsa/zyyy/q0aOHBg4cqP/5n/+Rj4/PDft67bXX5OTkpBdeeEFZWVmaP3++wsLClJaWZruiVhql6e1ahmHoL3/5i7Zs2aLhw4erdevWSkhI0MSJE/Wf//yn2JWer7/+Wh999JH+9re/qVq1anrzzTfVt29fpaenq1atWtft69KlS3rkkUd09OhRjR49WgEBAVq7dq2GDh2qCxcuaNy4cQoMDNT777+vCRMmqH79+nr22WclSXXq1ClxzY0bN+rq1as3veeqrP7o9z8uLk5RUVF64IEHNGvWLGVmZmrBggXasWOH9u7dq+rVq9uOVVBQoB49eujhhx/W7Nmz9eGHH2r06NHy9PTUyy+/rMGDB6tPnz5aunSpnnzySYWGhiogIEDSb1c/O3furP/85z96+umn1bBhQ+3cuVOTJk3S6dOnNX/+fLvXFRsbq8uXL+upp56Sm5ubatasWeLVqr59++rAgQMaM2aM/P39lZWVpcTERKWnp9/wQw5+fn5KSkrSyZMnb/p269NPP207T2PHjtWxY8e0cOFC7d27Vzt27FDlypU1efJkff755xo+fLj27dunatWqKSEhQe+++65mzpypVq1a3exbiYrE0akOuBvd7EqVYRiGl5eX0aZNG9vXv79SMW/ePEOScebMmeuusXv37mJXJ4p07tzZkGQsXbq0xLmSrlTVq1fPsFqttvE1a9YYkowFCxbYxkpzpepmvf3+as0nn3xiSDJeffVVu7p+/foZTk5OxtGjR21jkgxXV1e7sf/7v/8zJBlvvfVWsWNda/78+YYk44MPPrCN5efnG6GhoUbVqlXtXrufn58RERFxw/UMwzAmTJhgSDL27t1701rDKP2Vqj/y/c/Pzze8vb2N5s2bG5cuXbKNr1+/3pBkTJkyxa4fScbf//5329j58+cNDw8Pw8nJyVi1apVt/NChQ4YkY+rUqbaxmTNnGp6ensYPP/xg18OLL75ouLi42K50Fl2NslgsRlZW1nVfU9Hx9f+uapXVe++9Z/s70qVLF+OVV14xvvrqK7urZoZhGF999ZUhqdiVt/j4+GLj+/btM1xdXY0RI0YY58+fN+rVq2e0a9fOuHLlSpn7w92NT/8BDlK1atUbfgqw6ErCp59+esv3nbi5uSkqKqrU9U8++aSqVatm+7pfv36655579MUXX9zS8Uvriy++kIuLi8aOHWs3/uyzz8owDG3cuNFuPCwsTI0aNbJ93bJlS1ksFv300083PY6vr68GDRpkG6tcubLGjh2rnJwcbdu2rcy9W61WSbI7b2b4I9//PXv2KCsrS3/729/k7u5uG4+IiFDTpk21YcOGYvuMGDHC7thNmjSRp6en+vfvbxtv0qSJqlevbnee165dq06dOqlGjRo6e/asbQsLC1NBQYG2b99ud5y+ffte96pfEQ8PD7m6umrr1q06f/58mV77sGHDFB8fr0ceeURff/21Zs6cqU6dOum+++7Tzp077fr28vJSt27d7PoODg5W1apVtWXLFltt8+bNNX36dC1btkzh4eE6e/asVqxYcdvvgUT5Q6gCHCQnJ+eGP4gHDBigDh06aMSIEfLx8dHAgQO1Zs2aMv2ArVevXpluSr/vvvvsvnZyclLjxo11/PjxUq9xK37++WfVrVu32PkIDAy0zV+rYcOGxdaoUaPGTX8A//zzz7rvvvvk7Gz/n77rHac0LBaLJJn2mIwif+T7X/Q6mjRpUmyuadOmxV6nu7t7saDj5eWl+vXrF3t2mpeXl915PnLkiOLj41WnTh27LSwsTFLxm8OL3ja8ETc3N/3jH//Qxo0b5ePjY3tbMiMj46b7SlJ4eLgSEhJ04cIFbd++XdHR0fr555/Vs2dPWz9HjhxRdna2vL29i/Wek5NTrO+JEyeqVatW+vbbbzV16tRSf4gBFQsxG3CAkydPKjs7W40bN75ujYeHh7Zv364tW7Zow4YNio+P1+rVq9W1a1dt2rRJLi4uNz1OWe6DKq3rPaC0oKCgVD2Z4XrHMQzjTzn+tZo2bSpJ2rdvX6kea3Cj83ctM77/pXW9tUpzngsLC9WtWzc9//zzJdbef//9dl+X9u/k+PHj1atXL33yySdKSEjQK6+8olmzZmnz5s1q06ZNqdaoUqWKOnXqpE6dOql27dqaPn26Nm7cqMjISBUWFsrb21sffvhhifv+PmT+9NNPOnLkiKTfvtdASbhSBTjA+++/L+m3/6O+EWdnZz366KOaO3euvv/+e7322mvavHmz7a0Js5/AXvRDo4hhGDp69KjdjcE1atTQhQsXiu37+6sfZenNz89Pp06dKna159ChQ7Z5M/j5+enIkSPFrvb8keP06NFDLi4u+uCDD0pVX9rzJ93697/odRw+fLjY3OHDh007n5LUqFEj5eTkKCwsrMStpKuKZVn72Wef1aZNm7R//37l5+drzpw5t7RW0aNNTp8+bVv7l19+UYcOHUrs+9ob0AsLCzV06FBZLBa99NJL+ve//62PPvroll8X7l6EKuBPtnnzZs2cOVMBAQEaPHjwdevOnTtXbKzoSkheXp4kydPTU5JK/CF9K/71r3/ZBZt169bp9OnT6tGjh22sUaNG+uabb5Sfn28bW79+vU6cOGG3Vll6e/zxx1VQUKCFCxfajc+bN09OTk52x/8jHn/8cWVkZGj16tW2satXr+qtt95S1apV1blz5zKv2aBBA40cOVKbNm3SW2+9VWy+sLBQc+bM0cmTJyX9dv6ys7P13Xff2WpOnz6tjz/+2G6/P/L9b9eunby9vbV06VJbrfTbJxUPHjyoiIiIMr/O6+nfv7+Sk5OVkJBQbO7ChQu6evVqmdf89ddfdfnyZbuxRo0aqVq1anavpyRJSUkljhfdF1j0lmj//v1VUFCgmTNnFqu9evWq3TmdO3eudu7cqXfeeUczZ87UQw89pFGjRuns2bNleVmoAHj7D7iNNm7cqEOHDunq1avKzMzU5s2blZiYKD8/P3322Wd2NxH/3owZM7R9+3ZFRETIz89PWVlZWrx4serXr6+OHTtK+u0HTfXq1bV06VJVq1ZNnp6eCgkJKdV9KyWpWbOmOnbsqKioKGVmZmr+/Plq3Lix3WMfRowYoXXr1umxxx5T//799eOPP+qDDz6wu3G8rL316tVLXbp00csvv6zjx4+rVatW2rRpkz799FONHz++2Nq36qmnntLbb7+toUOHKiUlRf7+/lq3bp127Nih+fPn3/LN5nPmzNGPP/6osWPH6qOPPlLPnj1Vo0YNpaena+3atTp06JAGDhwoSRo4cKBeeOEF/dd//ZfGjh2rX3/9VUuWLNH999+v1NRU25p/9Pv/j3/8Q1FRUercubMGDRpke6SCv7+/JkyY8MdP5v8zceJEffbZZ+rZs6eGDh2q4OBg5ebmat++fVq3bp2OHz+u2rVrl2nNH374QY8++qj69++voKAgVapUSR9//LEyMzNt5/F6evfurYCAAPXq1UuNGjVSbm6uvvzyS33++ed64IEH1KtXL0lS586d9fTTT2vWrFlKS0tT9+7dVblyZR05ckRr167VggUL1K9fPx08eFCvvPKKhg4dats3Li5OrVu31t/+9jetWbPm1k4c7k6O/fAhcHcqeqRC0Vb08MJu3boZCxYssPvofpHff6Q+KSnJ6N27t1G3bl3D1dXVqFu3rjFo0KBiH13/9NNPjaCgIKNSpUolPvyzJNd7pMK///1vY9KkSYa3t7fh4eFhREREGD///HOx/efMmWPUq1fPcHNzMzp06GDs2bOn2Jo36q2kxwpcvHjRmDBhglG3bl2jcuXKxn333XfDh3/+3vUe9fB7mZmZRlRUlFG7dm3D1dXVaNGiRYmPfSjtIxWKXL161Vi2bJnRqVMnw8vLy6hcubLh5+dnREVFFXvcwqZNm4zmzZsbrq6uRpMmTYwPPvjA9O+/YRjG6tWrjTZt2hhubm5GzZo1b/jwz9+73t+fks7LxYsXjUmTJhmNGzc2XF1djdq1axsPPfSQ8c9//tPIz883DMP+4Z83c/bsWSM6Otpo2rSp4enpaXh5eRkhISHGmjVrbrrvv//9b2PgwIFGo0aNDA8PD8Pd3d0ICgoyXn755RL/3b3zzjtGcHCw4eHhYVSrVs1o0aKF8fzzzxunTp0yrl69ajzwwANG/fr1jQsXLtjtt2DBAkOSsXr16pv2hIrDyTAccGcnAADAXYZ7qgAAAExAqAIAADABoQoAAMAEhCoAAAATEKoAAABMQKgCAAAwAQ///BMVFhbq1KlTqlatmum/XgQAANwehmHo4sWLqlu3brFfyH4tQtWf6NSpU2rQoIGj2wAAALfgxIkTql+//nXnCVV/oqJfgXHixAlZLBYHdwMAAErDarWqQYMGN/1VVoSqP1HRW34Wi4VQBQBAOXOzW3e4UR0AAMAEhCoAAAATEKoAAHe8adOmycnJyW5r2rSpXU1ycrK6du0qT09PWSwWPfzww7p06ZJt/ocfflDv3r1Vu3ZtWSwWdezYUVu2bLFbY+zYsQoODpabm5tat25dYi9r1qxR69atVaVKFfn5+emNN96wmx86dGixXp2cnNSsWTNzTgbuWIQqAEC50KxZM50+fdq2ff3117a55ORkPfbYY+revbu+/fZb7d69W6NHj7b7+HvPnj119epVbd68WSkpKWrVqpV69uypjIwMu+MMGzZMAwYMKLGHjRs3avDgwXrmmWe0f/9+LV68WPPmzdPChQttNQsWLLDr88SJE6pZs6b++7//2+QzgjuNk2EYhqObqCisVqu8vLyUnZ3NjeoAUAbTpk3TJ598orS0tBLn27dvr27dumnmzJklzp89e1Z16tTR9u3b1alTJ0nSxYsXZbFYlJiYqLCwsFId769//auuXLmitWvX2sbeeustzZ49W+np6SXeyPzJJ5+oT58+OnbsmPz8/MrwqnGnKO3Pb65UAQDKhSNHjqhu3bq69957NXjwYKWnp0uSsrKytGvXLnl7e+uhhx6Sj4+POnfubHclq1atWmrSpIn+9a9/KTc3V1evXtXbb78tb29vBQcHl7qHvLw8ubu72415eHjo5MmT+vnnn0vc57333lNYWBiBqgIgVAEA7nghISGKi4tTfHy8lixZomPHjqlTp066ePGifvrpJ0m/XV0aOXKk4uPj1bZtWz366KM6cuSIpN8+Cv/ll19q7969qlatmtzd3TV37lzFx8erRo0ape4jPDxcH330kZKSklRYWKgffvhBc+bMkSSdPn26WP2pU6e0ceNGjRgxwoSzgDsdz6kCANzxevToYftzy5YtFRISIj8/P61Zs0aBgYGSpKefflpRUVGSpDZt2igpKUnLly/XrFmzZBiGoqOj5e3tra+++koeHh5atmyZevXqpd27d+uee+4pVR8jR47Ujz/+qJ49e+rKlSuyWCwaN26cpk2bVuKvL1mxYoWqV6+uJ5544o+fBNzxuFIFACh3qlevrvvvv19Hjx61BaKgoCC7msDAQNtbhJs3b9b69eu1atUqdejQQW3bttXixYvl4eGhFStWlPq4Tk5O+sc//qGcnBz9/PPPysjI0IMPPihJuvfee+1qDcPQ8uXLNWTIELm6uv6Rl4tyglAFACh3cnJy9OOPP+qee+6Rv7+/6tatq8OHD9vV/PDDD7b7mH799VdJKnY1ydnZWYWFhWU+vouLi+rVqydXV1f9+9//VmhoqOrUqWNXs23bNh09elTDhw8v8/oon3j7DwBwx3vuuefUq1cv+fn56dSpU5o6dapcXFw0aNAgOTk5aeLEiZo6dapatWql1q1ba8WKFTp06JDWrVsnSQoNDVWNGjUUGRmpKVOmyMPDQ++++66OHTumiIgI23GOHj2qnJwcZWRk6NKlS7ZP/wUFBcnV1VVnz57VunXr9Mgjj+jy5cuKjY3V2rVrtW3btmI9v/feewoJCVHz5s3/lHMExyNUAQDueCdPntSgQYP0yy+/qE6dOurYsaO++eYb29Wh8ePH6/Lly5owYYLOnTunVq1aKTExUY0aNZIk1a5dW/Hx8Xr55ZfVtWtXXblyRc2aNdOnn36qVq1a2Y4zYsQIu4DUpk0bSdKxY8fk7+8v6bf7pJ577jkZhqHQ0FBt3brV9hZgkezsbP3v//6vFixYcDtPC+4wPKfqT8RzqgAAKH94ThUAAMCfiLf/AMAk6enpOnv2rKPbACqs2rVrq2HDhg47PqEKAEyQnp6upk0DdenSr45uBaiwPDyq6NChgw4LVoQqADDB2bNndenSrwoZNlWWe/wd3Q5Q4VhPH9eu5dN19uxZQhUA3A0s9/irZsMmjm4DgANwozo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jAoaFq2rRpcnJystuaNm1qm798+bKio6NVq1YtVa1aVX379lVmZqbdGunp6YqIiFCVKlXk7e2tiRMn6urVq3Y1W7duVdu2beXm5qbGjRsrLi6uWC+LFi2Sv7+/3N3dFRISom+//dZuvjS9AACAisvhV6qaNWum06dP27avv/7aNjdhwgR9/vnnWrt2rbZt26ZTp06pT58+tvmCggJFREQoPz9fO3fu1IoVKxQXF6cpU6bYao4dO6aIiAh16dJFaWlpGj9+vEaMGKGEhARbzerVqxUTE6OpU6cqNTVVrVq1Unh4uLKyskrdCwAAqNgcHqoqVaokX19f21a7dm1JUnZ2tt577z3NnTtXXbt2VXBwsGJjY7Vz50598803kqRNmzbp+++/1wcffKDWrVurR48emjlzphYtWqT8/HxJ0tKlSxUQEKA5c+YoMDBQo0ePVr9+/TRv3jxbD3PnztXIkSMVFRWloKAgLV26VFWqVNHy5ctL3QsAAKjYHB6qjhw5orp16+ree+/V4MGDlZ6eLklKSUnRlStXFBYWZqtt2rSpGjZsqOTkZElScnKyWrRoIR8fH1tNeHi4rFarDhw4YKu5do2imqI18vPzlZKSYlfj7OyssLAwW01peilJXl6erFar3QYAAO5ODg1VISEhiouLU3x8vJYsWaJjx46pU6dOunjxojIyMuTq6qrq1avb7ePj46OMjAxJUkZGhl2gKpovmrtRjdVq1aVLl3T27FkVFBSUWHPtGjfrpSSzZs2Sl5eXbWvQoEHpTgwAACh3Kjny4D169LD9uWXLlgoJCZGfn5/WrFkjDw8PB3ZmjkmTJikmJsb2tdVqJVgBAHCXcvjbf9eqXr267r//fh09elS+vr7Kz8/XhQsX7GoyMzPl6+srSfL19S32Cbyir29WY7FY5OHhodq1a8vFxaXEmmvXuFkvJXFzc5PFYrHbAADA3emOClU5OTn68ccfdc899yg4OFiVK1dWUlKSbf7w4cNKT09XaGioJCk0NFT79u2z+5ReYmKiLBaLgoKCbDXXrlFUU7SGq6urgoOD7WoKCwuVlJRkqylNLwAAoGJz6Nt/zz33nHr16iU/Pz+dOnVKU6dOlYuLiwYNGiQvLy8NHz5cMTExqlmzpiwWi8aMGaPQ0FC1b99ektS9e3cFBQVpyJAhmj17tjIyMjR58mRFR0fLzc1NkvTMM89o4cKFev755zVs2DBt3rxZa9as0YYNG2x9xMTEKDIyUu3atdODDz6o+fPnKzc3V1FRUZJUql4AAEDF5tBQdfLkSQ0aNEi//PKL6tSpo44dO+qbb75RnTp1JEnz5s2Ts7Oz+vbtq7y8PIWHh2vx4sW2/V1cXLR+/XqNGjVKoaGh8vT0VGRkpGbMmGGrCQgI0IYNGzRhwgQtWLBA9evX17JlyxQeHm6rGTBggM6cOaMpU6YoIyNDrVu3Vnx8vN3N6zfrBQAAVGxOhmEYjm6iorBarfLy8lJ2djb3VwF3mdTUVAUHB6vby7Gq2bCJo9sBKpxz6YeV+FqUUlJS1LZtW1PXLu3P7zvqnioAAIDyilAFAABgAkIVAACACQhVAAAAJiBUAQAAmIBQBQAAYAJCFQAAgAkIVQAAACYgVAEAAJiAUAUAAGACQhUAAIAJCFUAAAAmIFQBAACYgFAFAABgAkIVAACACQhVAAAAJiBUAQAAmIBQBQAAYAJCFQAAgAkIVQAAACYgVAEAAJiAUAUAAGACQhVQRq+//rqcnJw0fvx429jTTz+tRo0aycPDQ3Xq1FHv3r116NAhu/3Gjh2r4OBgubm5qXXr1iWunZCQoPbt26tatWqqU6eO+vbtq+PHj9vVbN26VW3btpWbm5saN26suLg4u/klS5aoZcuWslgsslgsCg0N1caNG0145QCAGyFUAWWwe/duvf3222rZsqXdeHBwsGJjY3Xw4EElJCTIMAx1795dBQUFdnXDhg3TgAEDSlz72LFj6t27t7p27aq0tDQlJCTo7Nmz6tOnj11NRESEunTporS0NI0fP14jRoxQQkKCraZ+/fp6/fXXlZKSoj179qhr167q3bu3Dhw4YOKZAAD8XiVHNwCUFzk5ORo8eLDeffddvfrqq3ZzTz31lO3P/v7+evXVV9WqVSsdP35cjRo1kiS9+eabkqQzZ87ou+++K7Z+SkqKCgoK9Oqrr8rZ+bf/33nuuefUu3dvXblyRZUrV9bSpUsVEBCgOXPmSJICAwP19ddfa968eQoPD5ck9erVy27d1157TUuWLNE333yjZs2amXQ2AAC/x5UqoJSio6MVERGhsLCwG9bl5uYqNjZWAQEBatCgQanXDw4OlrOzs2JjY1VQUKDs7Gy9//77CgsLU+XKlSVJycnJxY4fHh6u5OTkEtcsKCjQqlWrlJubq9DQ0FL3AgAoO0IVUAqrVq1SamqqZs2add2axYsXq2rVqqpatao2btyoxMREubq6lvoYAQEB2rRpk1566SW5ubmpevXqOnnypNasWWOrycjIkI+Pj91+Pj4+slqtunTpkm1s3759qlq1qtzc3PTMM8/o448/VlBQUBleMQCgrAhVwE2cOHFC48aN04cffih3d/fr1g0ePFh79+7Vtm3bdP/996t///66fPlyqY+TkZGhkSNHKjIyUrt379a2bdvk6uqqfv36yTCMMvXcpEkTpaWladeuXRo1apQiIyP1/fffl2kNAEDZcE8VcBMpKSnKyspS27ZtbWMFBQXavn27Fi5cqLy8PLm4uMjLy0teXl6677771L59e9WoUUMff/yxBg0aVKrjLFq0SF5eXpo9e7Zt7IMPPlCDBg20a9cutW/fXr6+vsrMzLTbLzMzUxaLRR4eHrYxV1dXNW7cWNJvbyvu3r1bCxYs0Ntvv/1HTgUA4AYIVcBNPProo9q3b5/dWFRUlJo2baoXXnhBLi4uxfYxDEOGYSgvL6/Ux/n1119tN6gXKVq7sLBQkhQaGqovvvjCriYxMfGm90sVFhaWqRcAQNkRqoCbqFatmpo3b2435unpqVq1aql58+b66aeftHr1anXv3l116tTRyZMn9frrr8vDw0OPP/64bZ+jR48qJydHGRkZunTpktLS0iRJQUFBcnV1VUREhObNm6cZM2Zo0KBBunjxol566SX5+fmpTZs2kqRnnnlGCxcu1PPPP69hw4Zp8+bNWrNmjTZs2GA7zqRJk9SjRw81bNhQFy9e1MqVK7V161a7xy4AAMxHqAL+IHd3d3311VeaP3++zp8/Lx8fHz388MPauXOnvL29bXUjRozQtm3bbF8XBaVjx47J399fXbt21cqVKzV79mzNnj1bVapUUWhoqOLj421v7QUEBGjDhg2aMGGCFixYoPr162vZsmW2xylIUlZWlp588kmdPn1aXl5eatmypRISEtStW7c/6YwAQMXkZJT1DljcMqvVKi8vL2VnZ8tisTi6HQAmSk1NVXBwsLq9HKuaDZs4uh2gwjmXfliJr0UpJSXF7h5YM5T25zef/gMAADABb//dJdLT03X27FlHtwFUWAcPHnR0CwAcjFB1F0hPT1fTpoG6dOlXR7cCVHhX8vId3QIAByFU3QXOnj2rS5d+VciwqbLc4+/odoAK6fS+ZO3/7B1dvXrV0a0AcBBC1V3Eco8/N8gCDmI9fdzRLQBwMG5UBwAAMAGhCgAAwASEKgAAABMQqgAAAExAqAIAADABoQoAAMAEhCoAAAATEKoAAABMQKgCAAAwAaEKAADABIQqAAAAExCqAAAATECoAgAAMMEdE6pef/11OTk5afz48baxy5cvKzo6WrVq1VLVqlXVt29fZWZm2u2Xnp6uiIgIValSRd7e3po4caKuXr1qV7N161a1bdtWbm5uaty4seLi4oodf9GiRfL395e7u7tCQkL07bff2s2XphcAAFBx3RGhavfu3Xr77bfVsmVLu/EJEybo888/19q1a7Vt2zadOnVKffr0sc0XFBQoIiJC+fn52rlzp1asWKG4uDhNmTLFVnPs2DFFRESoS5cuSktL0/jx4zVixAglJCTYalavXq2YmBhNnTpVqampatWqlcLDw5WVlVXqXgAAQMXm8FCVk5OjwYMH691331WNGjVs49nZ2Xrvvfc0d+5cde3aVcHBwYqNjdXOnTv1zTffSJI2bdqk77//Xh988IFat26tHj16aObMmVq0aJHy8/MlSUuXLlVAQIDmzJmjwMBAjR49Wv369dO8efNsx5o7d65GjhypqKgoBQUFaenSpapSpYqWL19e6l4AAEDF5vBQFR0drYiICIWFhdmNp6Sk6MqVK3bjTZs2VcOGDZWcnCxJSk5OVosWLeTj42OrCQ8Pl9Vq1YEDB2w1v187PDzctkZ+fr5SUlLsapydnRUWFmarKU0vJcnLy5PVarXbAADA3amSIw++atUqpaamavfu3cXmMjIy5OrqqurVq9uN+/j4KCMjw1ZzbaAqmi+au1GN1WrVpUuXdP78eRUUFJRYc+jQoVL3UpJZs2Zp+vTp150HAAB3D4ddqTpx4oTGjRunDz/8UO7u7o5q47aaNGmSsrOzbduJEycc3RIAALhNHBaqUlJSlJWVpbZt26pSpUqqVKmStm3bpjfffFOVKlWSj4+P8vPzdeHCBbv9MjMz5evrK0ny9fUt9gm8oq9vVmOxWOTh4aHatWvLxcWlxJpr17hZLyVxc3OTxWKx2wAAwN3JYaHq0Ucf1b59+5SWlmbb2rVrp8GDB9v+XLlyZSUlJdn2OXz4sNLT0xUaGipJCg0N1b59++w+pZeYmCiLxaKgoCBbzbVrFNUUreHq6qrg4GC7msLCQiUlJdlqgoODb9oLAACo2Bx2T1W1atXUvHlzuzFPT0/VqlXLNj58+HDFxMSoZs2aslgsGjNmjEJDQ9W+fXtJUvfu3RUUFKQhQ4Zo9uzZysjI0OTJkxUdHS03NzdJ0jPPPKOFCxfq+eef17Bhw7R582atWbNGGzZssB03JiZGkZGRateunR588EHNnz9fubm5ioqKkiR5eXndtBcAAFCxOfRG9ZuZN2+enJ2d1bdvX+Xl5Sk8PFyLFy+2zbu4uGj9+vUaNWqUQkND5enpqcjISM2YMcNWExAQoA0bNmjChAlasGCB6tevr2XLlik8PNxWM2DAAJ05c0ZTpkxRRkaGWrdurfj4eLub12/WCwAAqNicDMMwHN1ERWG1WuXl5aXs7GxT769KTU1VcHCwur0cq5oNm5i2LoDSO74rQbuWT1fH8YtUL7CNo9sBKpxz6YeV+FqUUlJS1LZtW1PXLu3Pb4c/pwoAAOBu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wS2FqnvvvVe//PJLsfELFy7o3nvv/cNNAQAAlDe3FKqOHz+ugoKCYuN5eXn6z3/+84ebAgAAKG8qlaX4s88+s/05ISFBXl5etq8LCgqUlJQkf39/05oDAAAoL8oUqp544glJkpOTkyIjI+3mKleuLH9/f82ZM8e05gAAAMqLMoWqwsJCSVJAQIB2796t2rVr35amAAAAypsyhaoix44dM7sPAACAcu2WQpUkJSUlKSkpSVlZWbYrWEWWL1/+hxsDAAAoT24pVE2fPl0zZsxQu3btdM8998jJycnsvgAAAMqVWwpVS5cuVVxcnIYMGWJ2PwAAAOXSLT2nKj8/Xw899JDZvQAAAJRbtxSqRowYoZUrV5rdCwAAQLl1S2//Xb58We+8846+/PJLtWzZUpUrV7abnzt3rinNAQAAlBe3FKq+++47tW7dWpK0f/9+uzluWgcAABXRLb39t2XLlutumzdvLvU6S5YsUcuWLWWxWGSxWBQaGqqNGzfa5i9fvqzo6GjVqlVLVatWVd++fZWZmWm3Rnp6uiIiIlSlShV5e3tr4sSJunr1ql3N1q1b1bZtW7m5ualx48aKi4sr1suiRYvk7+8vd3d3hYSE6Ntvv7WbL00vAACg4rqlUGWW+vXr6/XXX1dKSor27Nmjrl27qnfv3jpw4IAkacKECfr888+1du1abdu2TadOnVKfPn1s+xcUFCgiIkL5+fnauXOnVqxYobi4OE2ZMsVWc+zYMUVERKhLly5KS0vT+PHjNWLECCUkJNhqVq9erZiYGE2dOlWpqalq1aqVwsPDlZWVZau5WS8AAKBiczIMwyjrTl26dLnh23xluVr1ezVr1tQbb7yhfv36qU6dOlq5cqX69esnSTp06JACAwOVnJys9u3ba+PGjerZs6dOnTolHx8fSb897uGFF17QmTNn5OrqqhdeeEEbNmywe5ty4MCBunDhguLj4yVJISEheuCBB7Rw4UJJv/06ngYNGmjMmDF68cUXlZ2dfdNeSsNqtcrLy0vZ2dmyWCy3fI5+LzU1VcHBwer2cqxqNmxi2roASu/4rgTtWj5dHccvUr3ANo5uB6hwzqUfVuJrUUpJSVHbtm1NXbu0P79v6UpV69at1apVK9sWFBSk/Px8paamqkWLFrfUcEFBgVatWqXc3FyFhoYqJSVFV65cUVhYmK2madOmatiwoZKTkyVJycnJatGihS1QSVJ4eLisVqvtaldycrLdGkU1RWvk5+crJSXFrsbZ2VlhYWG2mtL0UpK8vDxZrVa7DQAA3J1u6Ub1efPmlTg+bdo05eTklGmtffv2KTQ0VJcvX1bVqlX18ccfKygoSGlpaXJ1dVX16tXt6n18fJSRkSFJysjIsAtURfNFczeqsVqtunTpks6fP6+CgoISaw4dOmRb42a9lGTWrFmaPn166U4EAAAo10y9p+p//ud/yvx7/5o0aaK0tDTt2rVLo0aNUmRkpL7//nsz23KYSZMmKTs727adOHHC0S0BAIDb5JZ/oXJJkpOT5e7uXqZ9XF1d1bhxY0lScHCwdu/erQULFmjAgAHKz8/XhQsX7K4QZWZmytfXV5Lk6+tb7FN6RZ/Iu7bm95/Sy8zMlMVikYeHh1xcXOTi4lJizbVr3KyXkri5ucnNza0MZwMAAJRXt3Slqk+fPnbbf/3Xf6l9+/aKiorS008//YcaKiwsVF5enoKDg1W5cmUlJSXZ5g4fPqz09HSFhoZKkkJDQ7Vv3z67T+klJibKYrEoKCjIVnPtGkU1RWu4uroqODjYrqawsFBJSUm2mtL0AgAAKrZbulLl5eVl97Wzs7OaNGmiGTNmqHv37qVeZ9KkSerRo4caNmyoixcvauXKldq6dasSEhLk5eWl4cOHKyYmRjVr1pTFYtGYMWMUGhpq+7Rd9+7dFRQUpCFDhmj27NnKyMjQ5MmTFR0dbbtC9Mwzz2jhwoV6/vnnNWzYMG3evFlr1qzRhg0bbH3ExMQoMjJS7dq104MPPqj58+crNzdXUVFRttd7s14AAEDFdkuhKjY21pSDZ2Vl6cknn9Tp06fl5eWlli1bKiEhQd26dZP02w3xzs7O6tu3r/Ly8hQeHq7Fixfb9ndxcdH69es1atQohYaGytPTU5GRkZoxY4atJiAgQBs2bNCECRO0YMEC1a9fX8uWLVN4eLitZsCAATpz5oymTJmijIwMtW7dWvHx8XY3r9+sFwAAULHd0nOqiqSkpOjgwYOSpGbNmqlNG57NciM8pwq4e/GcKsCx7oTnVN3SlaqsrCwNHDhQW7dutd24feHCBXXp0kWrVq1SnTp1bqlpAACA8uqWblQfM2aMLl68qAMHDujcuXM6d+6c9u/fL6vVqrFjx5rdIwAAwB3vlq5UxcfH68svv1RgYKBtLCgoSIsWLSrTjeoAAAB3i1u6UlVYWKjKlSsXG69cubIKCwv/cFMAAADlzS2Fqq5du2rcuHE6deqUbew///mPJkyYoEcffdS05gAAAMqLWwpVCxculNVqlb+/vxo1aqRGjRopICBAVqtVb731ltk9AgAA3PFu6Z6qBg0aKDU1VV9++aXtlw4HBgYqLCzM1OYAAADKizJdqdq8ebOCgoJktVrl5OSkbt26acyYMRozZoweeOABNWvWTF999dXt6hUAAOCOVaZQNX/+fI0cObLEB195eXnp6aef1ty5c01rDgAAoLwoU6j6v//7Pz322GPXne/evbtSUlL+cFMAAADlTZlCVWZmZomPUihSqVIlnTlz5g83BQAAUN6UKVTVq1dP+/fvv+78d999p3vuuecPNwUAAFDelClUPf7443rllVd0+fLlYnOXLl3S1KlT1bNnT9OaAwAAKC/K9EiFyZMn66OPPtL999+v0aNHq0mTJpKkQ4cOadGiRSooKNDLL798WxoFAAC4k5UpVPn4+Gjnzp0aNWqUJk2aJMMwJElOTk4KDw/XokWL5OPjc1saBQAAuJOV+eGffn5++uKLL3T+/HkdPXpUhmHovvvuU40aNW5HfwAAAOXCLT1RXZJq1KihBx54wMxeAAAAyq1b+t1/AAAAsEeoAgAAMAGhCgAAwASEKgAAABMQqgAAAExAqAIAADABoQoAAMAEhCoAAAATEKoAAABMQKgCAAAwAaEKAADABIQqAAAAExCqAAAATECoAgAAMAGhCgAAwASEKgAAABMQqgAAAExAqAIAADABoQoAAMAEhCoAAAATEKoAAABMQKgCAAAwAaEKAADABIQqAAAAExCqAAAATECoAgAAMAGhCgAAwASEKgAAABMQqgAAAExAqAIAADABoQoAAMAEhCoAAAATEKoAAABMQKgCAAAwgUND1axZs/TAAw+oWrVq8vb21hNPPKHDhw/b1Vy+fFnR0dGqVauWqlatqr59+yozM9OuJj09XREREapSpYq8vb01ceJEXb161a5m69atatu2rdzc3NS4cWPFxcUV62fRokXy9/eXu7u7QkJC9O2335a5FwAAUDE5NFRt27ZN0dHR+uabb5SYmKgrV66oe/fuys3NtdVMmDBBn3/+udauXatt27bp1KlT6tOnj22+oKBAERERys/P186dO7VixQrFxcVpypQptppjx44pIiJCXbp0UVpamsaPH68RI0YoISHBVrN69WrFxMRo6tSpSk1NVatWrRQeHq6srKxS9wIAACouJ8MwDEc3UeTMmTPy9vbWtm3b9PDDDys7O1t16tTRypUr1a9fP0nSoUOHFBgYqOTkZLVv314bN25Uz549derUKfn4+EiSli5dqhdeeEFnzpyRq6urXnjhBW3YsEH79++3HWvgwIG6cOGC4uPjJUkhISF64IEHtHDhQklSYWGhGjRooDFjxujFF18sVS83Y7Va5eXlpezsbFksFtPOW2pqqoKDg9Xt5VjVbNjEtHUBlN7xXQnatXy6Oo5fpHqBbRzdDlDhnEs/rMTXopSSkqK2bduaunZpf37fUfdUZWdnS5Jq1qwpSUpJSdGVK1cUFhZmq2natKkaNmyo5ORkSVJycrJatGhhC1SSFB4eLqvVqgMHDthqrl2jqKZojfz8fKWkpNjVODs7KywszFZTml5+Ly8vT1ar1W4DAAB3pzsmVBUWFmr8+PHq0KGDmjdvLknKyMiQq6urqlevblfr4+OjjIwMW821gapovmjuRjVWq1WXLl3S2bNnVVBQUGLNtWvcrJffmzVrlry8vGxbgwYNSnk2AABAeXPHhKro6Gjt379fq1atcnQrppk0aZKys7Nt24kTJxzdEgAAuE0qOboBSRo9erTWr1+v7du3q379+rZxX19f5efn68KFC3ZXiDIzM+Xr62ur+f2n9Io+kXdtze8/pZeZmSmLxSIPDw+5uLjIxcWlxJpr17hZL7/n5uYmNze3MpwJAABQXjn0SpVhGBo9erQ+/vhjbd68WQEBAXbzwcHBqly5spKSkmxjhw8fVnp6ukJDQyVJoaGh2rdvn92n9BITE2WxWBQUFGSruXaNopqiNVxdXRUcHGxXU1hYqKSkJFtNaXoBAAAVl0OvVEVHR2vlypX69NNPVa1aNdu9SV5eXvLw8JCXl5eGDx+umJgY1axZUxaLRWPGjFFoaKjt03bdu3dXUFCQhgwZotmzZysjI0OTJ09WdHS07SrRM888o4ULF+r555/XsGHDtHnzZq1Zs0YbNmyw9RITE6PIyEi1a9dODz74oObPn6/c3FxFRUXZerpZLwAAoOJyaKhasmSJJOmRRx6xG4+NjdXQoUMlSfPmzZOzs7P69u2rvLw8hYeHa/HixbZaFxcXrV+/XqNGjVJoaKg8PT0VGRmpGTNm2GoCAgK0YcMGTZgwQQsWLFD9+vW1bNkyhYeH22oGDBigM2fOaMqUKcrIyFDr1q0VHx9vd/P6zXoBAAAV1x31nKq7Hc+pAu5ePKcKcCyeUwUAAHCX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gFAFAABgAkIVAACACQhVAAAAJiBUAQAAmIBQBQAAYAJCFQAAgAkIVQAAACYgVAEAAJiAUAUAAGACQhUAAIAJCFUAAAAmIFQBAACYwKGhavv27erVq5fq1q0rJycnffLJJ3bzhmFoypQpuueee+Th4aGwsDAdOXLErubcuXMaPHiwLBaLqlevruHDhysnJ8eu5rvvvlOnTp3k7u6uBg0aaPbs2cV6Wbt2rZo2bSp3d3e1aNFCX3zxRZl7AQAAFZdDQ1Vubq5atWqlRYsWlTg/e/Zsvfnmm1q6dKl27dolT09PhYeH6/Lly7aawYMH68CBA0pMTNT69eu1fft2PfXUU7Z5q9Wq7t27y8/PTykpKXrjjTc0bdo0vfPOO7aanTt3atCgQRo+fLj27t2rJ554Qk888YT2799fpl4AAEDFVcmRB+/Ro4d69OhR4pxhGJo/f74mT56s3r17S5L+9a9/ycfHR5988okGDhyogwcPKj4+Xrt371a7du0kSW+99ZYef/xx/fOf/1TdunX14YcfKj8/X8uXL5erq6uaNWumtLQ0zZ071xa+FixYoMcee0wTJ06UJM2cOVOJiYlauHChli5dWqpeAABAxXbH3lN17NgxZWRkKCwszDbm5eWlkJAQJScnS5KSk5NVvXp1W6CSpLCwMDk7O2vXrl22mocffliurq62mvDwcB0+fFjnz5+31Vx7nKKaouOUphcAAFCxOfRK1Y1kZGRIknx8fOzGfXx8bHMZGRny9va2m69UqZJq1qxpVxMQEFBsjaK5GjVqKCMj46bHuVkvJcnLy1NeXp7ta6vVeoNXDAAAyrM79krV3WDWrFny8vKybQ0aNHB0SwAA4Da5Y0OVr6+vJCkzM9NuPDMz0zbn6+urrKwsu/mrV6/q3LlzdjUlrXHtMa5Xc+38zXopyaRJk5SdnW3bTpw4cZNXDQAAyqs7NlQFBATI19dXSUlJtjGr1apdu3YpNDRUkhQaGqoLFy4oJSXFVrN582YVFhYqJCTEVrN9+3ZduXLFVpOYmKgmTZqoRo0atpprj1NUU3Sc0vRSEjc3N1ksFrsNAADcnRwaqnJycpSWlqa0tDRJv90QnpaWpvT0dDk5OWn8+PF69dVX9dlnn2nfvn168sknVbduXT3xxBOSpMDAQD322GMaOXKkvv32W+3YsUOjR4/WwIEDVbduXUnSX//6V7m6umr48OE6cOCAVq9erQULFigmJsbWx7hx4xQfH685c+bo0KFDmjZtmvbs2aPRo0dLUql6AQAAFZtDb1Tfs2ePunTpYvu6KOhERkYqLi5Ozz//vHJzc/XUU0/pwoUL6tixo+Lj4+Xu7m7b58MPP9To0aP16KOPytnZWX379tWbb75pm/fy8tKmTZsUHR2t4OBg1a5dW1OmTLF7ltVDDz2klStXavLkyXrppZd033336ZNPPlHz5s1tNaXpBQAAVFxOhmEYjm6iorBarfLy8lJ2drapbwWmpqYqODhY3V6OVc2GTUxbF0DpHd+VoF3Lp6vj+EWqF9jG0e0AFc659MNKfC1KKSkpatu2ralrl/bn9x17TxUAAEB5Qq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QqAAAAExCqAAAATECoAgAAMAGhCgAAwASEKgAAABMQqgAAAExAqAIAADABoQoAAMAEhCoAAAATEKoAAABMQKgCAAAwAaEKAADABISqMlq0aJH8/f3l7u6ukJAQffvtt45uCQAA3AEIVWWwevVqxcTEaOrUqUpNTVWrVq0UHh6urKwsR7cGAAAcjFBVBnPnztXIkSMVFRWloKAgLV26VFWqVNHy5csd3RoAAHAwQlUp5efnKyUlRWFhYbYxZ2dnhYWFKTk52YGdAQCAO0ElRzdQXpw9e1YFBQXy8fGxG/fx8dGhQ4dK3CcvL095eXm2r7OzsyVJVqvV1N5ycnIkSed+PqyreZdMXRtA6VhP/yxJyv7PEVWu5OTgboCKx5qRLum3n4lm/5wtWs8wjBvWEapuo1mzZmn69OnFxhs0aHBbjpfyweu3ZV0Apbdv7XxHtwBUaJ07d75ta1+8eFFeXl7XnSdUlVLt2rXl4uKizMxMu/HMzEz5+vqWuM+kSZMUExNj+7qwsFDnzp1TrVq15OTE/8ni/2e1WtWgQQOdOHFCFovF0e0AFRL/DnE9hmHo4sWLqlu37g3rCFWl5OrqquDgYCUlJemJJ56Q9FtISkpK0ujRo0vcx83NTW5ubnZj1atXv82dojyzWCz8xxxwMP4doiQ3ukJVhFBVBjExMYqMjFS7du304IMPav78+crNzVVUVJSjWwMAAA5GqCqDAQMG6MyZM5oyZYoyMjLUunVrxcfHF7t5HQAAVDyEqjIaPXr0dd/uA26Vm5ubpk6dWuztYgB/Hv4d4o9yMm72+UAAAADcFA//BAAAMAGhCgAAwASEKgAAABMQqgAAAExAqAIcZOjQobYHyV5r69atcnJy0oULF/70noCKpFevXnrsscdKnPvqq6/k5OSk77777k/uCuUZoQoAUCENHz5ciYmJOnnyZLG52NhYtWvXTi1btnRAZyivCFUAgAqpZ8+eqlOnjuLi4uzGc3JytHbtWg0fPtwxjaHcIlQBACqkSpUq6cknn1RcXJyufWTj2rVrVVBQoEGDBjmwO5RHhCrAgdavX6+qVavabT169HB0W0CFMWzYMP3444/atm2bbSw2NlZ9+/Yt1S/QBa5FqAIcqEuXLkpLS7Pbli1b5ui2gAqjadOmeuihh7R8+XJJ0tGjR/XVV1/x1h9uCaEKcCBPT081btzYbqtXr56j2wIqlOHDh+t///d/dfHiRcXGxqpRo0bq3Lmzo9tCOUSoAgBUaP3795ezs7NWrlypf/3rXxo2bJicnJwc3RbKoUqObgAAAEeqWrWqBgwYoEmTJslqtWro0KGObgnlFFeqAAAV3vDhw3X+/HmFh4erbt26jm4H5ZSTce3nSAEAAHBLuFIFAABgAkIVAACACQhVAAAAJiBUAQAAmIBQBQAAYAJCFQAAgAkIVQAAACYgVAEAAJiAUAUAAGACQhUAAIAJCFUA8Dvr1q1TixYt5OHhoVq1aiksLEy5ubmSpGXLlikwMFDu7u5q2rSpFi9ebNtv2LBhatmypfLy8iRJ+fn5atOmjZ588klbzZIlS9SoUSO5urqqSZMmev/99//cFwfgtiFUAcA1Tp8+rUGDBmnYsGE6ePCgtm7dqj59+sgwDH344YeaMmWKXnvtNR08eFB///vf9corr2jFihWSpDfffFO5ubl68cUXJUkvv/yyLly4oIULF0qSPv74Y40bN07PPvus9u/fr6efflpRUVHasmWLw14vAPPwC5UB4BqpqakKDg7W8ePH5efnZzfXuHFjzZw5U4MGDbKNvfrqq/riiy+0c+dOSVJycrI6d+6sF198UbNmzdKWLVvUsWNHSVKHDh3UrFkzvfPOO7b9+/fvr9zcXG3YsOFPeHUAbieuVAHANVq1aqVHH31ULVq00H//93/r3Xff1fnz55Wbm6sff/xRw4cPV9WqVW3bq6++qh9//NG2f2hoqJ577jnNnDlTzz77rC1QSdLBgwfVoUMHu+N16NBBBw8e/NNeH4Dbp5KjGwCAO4mLi4sSExO1c+dObdq0SW+99ZZefvllff7555Kkd999VyEhIcX2KVJYWKgdO3bIxcVFR48e/VN7B+BYXKkCgN9xcnJShw4dNH36dO3du1eurq7asWOH6tatq59++kmNGze22wICAmz7vvHGGzp06JC2bdum+Ph4xcbG2uYCAwO1Y8cOu2Pt2LFDQUFBf9prA3D7cKUKAK6xa9cuJSUlqXv37vL29tauXbt05swZBQYGavr06Ro7dqy8vLz02GOPKS8vT3v27NH58+cVExOjvXv3asqUKVq3bp06dOiguXPnaty4cercubPuvfdeTZw4Uf3791ebNm0UFhamzz//XB999JG+/PJLR79sACbgRnUAuMbBgwc1YcIEpaamymq1ys/PT2PGjNHo0aMlSStXrtQbb7yh77//Xp6enmrRooXGjx+vHj16KDg4WB07dtTbb79tW6937946e/astm/fLhcXFy1ZskT//Oc/deLECQUEBGjy5MkaMmSIo14uABMRqgAAAEzAPVUAAAAmIFQBAACYgFAFAABgAkIVAACACQhVAAAAJiBUAQAAmIBQBQAAYAJCFQAAgAkIVQAAACYgVAEAAJiAUAUAAGACQhUAAIAJ/j+nSBOO3VETP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AxoAAAGrCAYAAABHSeGrAAAAOXRFWHRTb2Z0d2FyZQBNYXRwbG90bGliIHZlcnNpb24zLjcuMSwgaHR0cHM6Ly9tYXRwbG90bGliLm9yZy/bCgiHAAAACXBIWXMAAA9hAAAPYQGoP6dpAABe4klEQVR4nO3dd3hc5Z3+/3v6aNSrJatZxXI3bmCDDaYE0xdICCzZhJJNQhaySTZtk+9uwv5IsoRNyCabnmxCmjckJECA0EMPzYAL7rKtavU2I2n6zPn9ITS2sA22Vc6M9H5dly/ZZ0bnfEbWSHPP83mex2IYhiEAAAAAmEBWswsAAAAAMP0QNAAAAABMOIIGAAAAgAlH0AAAAAAw4QgaAAAAACYcQQMAAADAhCNoAAAAAJhwBA0AAAAAE46gAQAAAGDCETQA4CQ0NjbKYrHol7/85aRf65e//KUsFosaGxsTx+bMmaNLL7100q8tSc8884wsFoueeeaZKbne4abycSarG264QXPmzDG7DAA4YQQNAKb54Q9/KIvFotWrV5tdiiwWS+KP3W5XXl6eVq5cqU996lPauXPnhF3nhz/84ZSEk5ORzLVNBZ/Pp69//etatWqVsrOz5XK5VFlZqWuuuUZ/+ctfzC4PAFKOxTAMw+wiAMxMa9euVVtbmxobG1VfX6/a2lrTarFYLDr//PN13XXXyTAMeb1ebd26Vffcc4+Gh4d1xx136DOf+Uzi/oZhKBQKyeFwyGazHfd1Fi9erIKCghMaHYjFYopEInK5XLJYLJJG3ulfvHixHnrooeM+z8nWFo/HFQ6H5XQ6ZbVO7ftTk/E4j2bfvn264IIL1NTUpCuvvFJnnnmmMjIy1NLSoocfflivvvqqfv3rX+tDH/rQpNZxNDfccIOeeeaZMSNaAJAK7GYXAGBmamho0Isvvqh7771XN910kzZu3Khbb73V1Jrq6ur0wQ9+cMyxb3zjG7rsssv02c9+VvPnz9fFF18saSSYuN3uSa1neHhY6enpstlsJxRmJprVap30x2qmaDSqK6+8Up2dnXr22We1du3aMbffeuutevzxxxWLxUyqcOIYhqFgMKi0tDSzSwEwA9A6BcAUGzduVG5uri655BJdddVV2rhx41Hv19vbqw996EPKyspSTk6Orr/+em3duvWo8yN2796tq666Snl5eXK73Vq1apUeeOCBcdWZn5+vu+++W3a7XV//+tcTx482R6Ojo0M33nijysrK5HK5VFJSossvvzzxTvScOXO0Y8cOPfvss4k2rbPPPlvSoXkYzz77rG6++WYVFRWprKxszG1He0f78ccf17Jly+R2u7Vw4ULde++9Y27/j//4j8QoyOHefs53qu1YczTuuecerVy5UmlpaSooKNAHP/hBHTx4cMx9brjhBmVkZOjgwYO64oorlJGRocLCQn3uc587oRfu7/Q4Dxw4IIvFov/+7/8+4vNefPFFWSwW/e53vzvmue+55x5t375dX/7yl48IGaM2bNigiy66aMyxgYEBffrTn1Z5eblcLpdqa2t1xx13KB6PJ+4z+n3yrW99Sz/96U9VU1Mjl8ulU089VZs2bTriOvfff78WL14st9utxYsX67777jtqPfF4XN/5zne0aNEiud1uzZo1SzfddJP6+/vH3G90jstjjz2mVatWKS0tTT/5yU+O+bUAgIlE0ABgio0bN+q9732vnE6nrr32WtXX1x/xwisej+uyyy7T7373O11//fX6+te/rvb2dl1//fVHnG/Hjh1as2aNdu3apS9+8Yu68847lZ6eriuuuOKYL9aOV0VFhdavX6+XX35ZPp/vmPd73/vep/vuu0833nijfvjDH+qTn/ykBgcH1dzcLEn6zne+o7KyMs2fP1+/+c1v9Jvf/Eb/9m//NuYcN998s3bu3KmvfOUr+uIXv/iOddXX1+uaa67RRRddpNtvv112u13vf//79cQTT5zwYzye2g73y1/+UldffbVsNptuv/12ffSjH9W9996rdevWaWBgYMx9Y7GYLrjgAuXn5+tb3/qW1q9frzvvvFM//elPj6u2d3uc1dXVWrt27VHD6saNG5WZmanLL7/8mOd/8MEHJemI0ax34vf7tX79ev32t7/Vddddp//5n//R2rVr9aUvfWlMi92o//u//9M3v/lN3XTTTfra176mxsZGvfe971UkEknc5/HHH9f73vc+WSwW3X777briiit044036rXXXjvifDfddJM+//nPa+3atfrud7+rG2+8URs3btQFF1ww5pyStGfPHl177bU6//zz9d3vflfLli077scJAONiAMAUe+211wxJxhNPPGEYhmHE43GjrKzM+NSnPjXmfn/6058MScZ3vvOdxLFYLGace+65hiTjrrvuShw/77zzjCVLlhjBYDBxLB6PG2eccYYxd+7cd61JknHLLbcc8/ZPfepThiRj69athmEYRkNDw5ga+vv7DUnGN7/5zXe8zqJFi4z169cfcfyuu+4yJBnr1q0zotHoUW9raGhIHKusrDQkGX/6058Sx7xer1FSUmIsX748cezWW281jvaj/mjnPFZtTz/9tCHJePrppw3DMIxwOGwUFRUZixcvNgKBQOJ+Dz30kCHJ+MpXvpI4dv311xuSjNtuu23MOZcvX26sXLnyiGu93fE+zp/85CeGJGPXrl2JY+Fw2CgoKDCuv/76d7zG8uXLjZycnCOODw0NGd3d3Yk/Xq83cdtXv/pVIz093di7d++Yz/niF79o2Gw2o7m52TCMQ98n+fn5Rl9fX+J+f/7znw1JxoMPPpg4tmzZMqOkpMQYGBhIHHv88ccNSUZlZWXi2PPPP29IMjZu3Djm2o8++ugRx0e/fo8++ug7fg0AYDIwogFgym3cuFGzZs3SOeecI2lkvsM111yju+++e0w7zaOPPiqHw6GPfvSjiWNWq1W33HLLmPP19fXpqaee0tVXX63BwUH19PSop6dHvb29uuCCC1RfX39ES8+JysjIkCQNDg4e9fa0tDQ5nU4988wzR7SvnIiPfvSjxz0fY/bs2bryyisT/87KytJ1112nzZs3q6Oj46RreDevvfaaurq6dPPNN4+Zu3HJJZdo/vz5R12h6eMf//iYf5955pk6cODAcV3veB7n1VdfLbfbPWZU47HHHlNPT8+7jlT4fL7E/+/h/u3f/k2FhYWJPx/4wAcSt91zzz0688wzlZubm/h+6+np0Xve8x7FYjE999xzY851zTXXKDc3d8zjl5T4GrS3t2vLli26/vrrlZ2dnbjf+eefr4ULF4451z333KPs7Gydf/75Y669cuVKZWRk6Omnnx5z/6qqKl1wwQXv+DUAgMlA0AAwpWKxmO6++26dc845amho0L59+7Rv3z6tXr1anZ2d+utf/5q4b1NTk0pKSuTxeMac4+2rU+3bt0+GYejLX/7ymBeGhYWFiQnmXV1d46p7aGhIkpSZmXnU210ul+644w498sgjmjVrls466yz913/91wm/4K+qqjru+9bW1h4x/6Kurk6SJnWFoqamJknSvHnzjrht/vz5idtHud1uFRYWjjmWm5t73IHseB5nTk6OLrvsMv3f//1f4j4bN25UaWmpzj333Hc8f2ZmZuL/93A333yznnjiCT3xxBOaNWvWmNvq6+v16KOPHvH99p73vEfSkd9vFRUVY/49GjpGvwajX7O5c+ceUcfbv8719fXyer0qKio64vpDQ0NHXPtEvqcAYCKx6hSAKfXUU0+pvb1dd999t+6+++4jbt+4caM2bNhwQuccnXz7uc997pjv3I536dzt27fLZrO944u2T3/607rssst0//3367HHHtOXv/xl3X777Xrqqae0fPny47rORK8GdLSJ4JKmdAWlqVox67rrrtM999yjF198UUuWLNEDDzygm2+++V2X5J0/f762bNmigwcPqrS0NHG8rq4uEWjevupWPB7X+eefry984QtHPefo54061tfAOIkV5uPxuIqKio65gMLbQx0rTAEwC0EDwJTauHGjioqK9IMf/OCI2+69917dd999+vGPf6y0tDRVVlbq6aeflt/vHzOqsW/fvjGfV11dLUlyOByJd5QnUnNzs5599lmdfvrpxxzRGFVTU6PPfvaz+uxnP6v6+notW7ZMd955p377299KOvYL/5MxOpJz+Dn37t0rSYmdpEffOR8YGFBOTk7ifm8fdTiR2iorKyWNTDJ++2jBnj17ErdPlON5nJJ04YUXqrCwUBs3btTq1avl9/uPa9+LSy+9VHfffbc2btx4zODwdjU1NRoaGpqw77fRr1l9ff0Rt+3Zs+eIaz/55JNau3YtIQJAUqN1CsCUCQQCuvfee3XppZfqqquuOuLPJz7xCQ0ODiaWpB1dQednP/tZ4hzxePyIkFJUVKSzzz5bP/nJT9Te3n7Edbu7u0+65r6+Pl177bWKxWLvuAqT3+9XMBgcc6ympkaZmZkKhUKJY+np6UesynSy2traxqyo5fP59Otf/1rLli1TcXFxogZJY+YMDA8P61e/+tUR5zve2latWqWioiL9+Mc/HvPYHnnkEe3atUuXXHLJyT6kozqexylJdrtd1157rf7whz/ol7/8pZYsWaKlS5e+6/mvvvpqLVy4UF/96lf18ssvH/U+bx95uPrqq/XSSy/pscceO+K+AwMDikajx/vwJEklJSVatmyZfvWrX8nr9SaOP/HEE0fsTH/11VcrFovpq1/96hHniUajE/b9BQDjxYgGgCnzwAMPaHBwUH/3d3931NvXrFmTeEf6mmuu0RVXXKHTTjtNn/3sZ7Vv3z7Nnz9fDzzwgPr6+iSNfQf+Bz/4gdatW6clS5boox/9qKqrq9XZ2amXXnpJra2t2rp167vWt3fvXv32t7+VYRjy+XyJncGHhob07W9/WxdeeOE7fu55552XeNFqt9t13333qbOzU3//93+fuN/KlSv1ox/9SF/72tdUW1uroqKid51DcCx1dXX6x3/8R23atEmzZs3SL37xC3V2duquu+5K3GfDhg2qqKjQP/7jP+rzn/+8bDabfvGLX6iwsDCx7O6J1uZwOHTHHXfoxhtv1Pr163Xttdeqs7NT3/3udzVnzhz9y7/8y0k9nvE8zlGjS80+/fTTuuOOO47r/A6HQ/fdd58uuOACrVu3Tu9973t15plnKj09XQcPHtQDDzyg5ubmMQHq85//vB544AFdeumluuGGG7Ry5UoNDw/rzTff1B//+Ec1NjaqoKDghB7n7bffrksuuUTr1q3Thz/8YfX19el73/ueFi1aNGYOyfr163XTTTfp9ttv15YtW7RhwwY5HA7V19frnnvu0Xe/+11dddVVJ3RtAJgUZi55BWBmueyyywy3220MDw8f8z433HCD4XA4jJ6eHsMwDKO7u9v4wAc+YGRmZhrZ2dnGDTfcYPztb38zJBl33333mM/dv3+/cd111xnFxcWGw+EwSktLjUsvvdT44x//+K61SUr8sVqtRk5OjrF8+XLjU5/6lLFjx44j7v/25W17enqMW265xZg/f76Rnp5uZGdnG6tXrzb+8Ic/jPm8jo4O45JLLjEyMzMNSYnlZEeXm920adMR1zrW8raXXHKJ8dhjjxlLly41XC6XMX/+fOOee+454vNff/11Y/Xq1YbT6TQqKiqMb3/720c957Fqe/vytqN+//vfG8uXLzdcLpeRl5dn/MM//IPR2to65j7XX3+9kZ6efkRNx1p29+1O5HGOWrRokWG1Wo+o5d0MDAwYt912m7F8+XIjIyPDcDqdRnl5uXHVVVeNWYZ21ODgoPGlL33JqK2tNZxOp1FQUGCcccYZxre+9S0jHA4bhnHo++Royx5LMm699dYxx/70pz8ZCxYsMFwul7Fw4ULj3nvvNa6//voxy9uO+ulPf2qsXLnSSEtLMzIzM40lS5YYX/jCF4y2trbEfUa/fgBgBothnMRMNAAw0f33368rr7xSL7zwwjF3csbMtXz5cuXl5Y1ZwQwAMPWYowEgqQUCgTH/jsVi+t73vqesrCytWLHCpKqQrF577TVt2bJF1113ndmlAMCMxxwNAEntn//5nxUIBHT66acrFArp3nvv1Ysvvqj//M//ZMUdJGzfvl2vv/667rzzTpWUlOiaa64xuyQAmPEIGgCS2rnnnqs777xTDz30kILBoGpra/W9731Pn/jEJ8wuDUnkj3/8o2677TbNmzdPv/vd747Y9wIAMPWYowEAAABgwjFHAwAAAMCEI2gAAAAAmHAEDQAAAAATjqABAAAAYMIRNAAAAABMOIIGAAAAgAlH0AAAAAAw4QgaAAAAACYcQQMAAADAhCNoAAAAAJhwBA0AAAAAE46gAQAAAGDCETQAAAAATDiCBgAAAIAJR9AAAAAAMOEIGgAAAAAmHEEDAAAAwIQjaAAAAACYcAQNAAAAABOOoAEAAABgwtnNLgAAMPUMw5BhjH4c+XPo+Oi/LZIki2X0syyH/V2yHPaPkb9aEsetVsuY2wEAMw9BAwCmkXg8rnjceOvjyN8PhQeNCRVT4fDQMfLRKqvVIqvVmjhOIAGA6cliTOVvHADAuBnGSJCIxcaGilgsbnZpJ2U0hFitVtlsVtlsNtlsVgIIAKQ4ggYAJKnRQBGNxt4KFYdGKGYCq9WSCB0jIcQmq5XwAQCpgqABAEnCMAzFYjFFo/G3PsbMLinpWCyWMaMeoyEEAJB8CBoAYJJ43EgEilgslrKtT2azWCyy221v/bEz6gEASYKgAQBTZLQNajRYxOP8+J0MNps1ETqY6wEA5iFoAMAkisfjikSiikSijFiYwGKR7HZ7YsSDNisAmDr8xAUwZW644QZdccUVRxx/5plnZLFYNDAwMOU1TYZYLK5gMKzBwWENDvoVDIYJGSYxDCkSiSoQCGlw0P/W/0dI0WhsxkyqBwCzsI8GAEyAWCymSCSmSCRCS1QSi8fjCoXiCoUislgkh8Muh8Mhu91mdmkAMO0QNADgJI2Ei6jC4Sjvjqcgw5DC4ZH/P6vVKqfTLofDTnsVAEwQggYAnIB4PP7Wi9MI4WIaicdH2t2CwbDsdpuczpFRDiaSA8DJI2gAmFIPPfSQMjIyxhyLxZJ/v4hoNJbo7efF5/Q2ujKYxWKRw2GX02mXzUZrFQCcKIIGgCl1zjnn6Ec/+tGYY6+88oo++MEPmlTRsRmGoUgkKr8/IItlpJ2GkDFzGIahcDiicDhyWGuVg306AOA4ETQATKn09HTV1taOOdba2mpSNUc32kYTCoVltVoTIQMz1+GtVQ6HXS6XUzYb3xcA8E4IGgDwlmg0Kr8/qHjckMViYVIwjmp0XxS73SaXy8mKVQBwDAQNADPaaHuM3x9MBAvao3A8RuZyBAgcAHAMBA0AM5JhGAoGQwoGR9qjGL3AyRoNHDabVS6XUw4Hv1oBQJIsBuszAphBDMPQ8LBfoVBYdrvD7HIwDVmtVrndTpbHBTDjETQAzAiGYSgQCGp4OCCn02l2OZgBrFZLYoSDwAFgJiJoAJj2gsGQBgeH5HS6zC4FM5DFYpHbTeAAMPMQNABMW+FwWF7vIAEDScFms8rtdjFpHMCMQdAAMO1EIlENDHgJGEhKDoddbreTBQgATHsEDQDTRiwWU1/fgBwOJy0qSHput1NOp4PvVQDTFkEDQMozDEO9vX2yWu2y2WhLQeqwWi1yu10siQtgWiJoAEhpAwMDCgTC8ng8ZpcCnDS73Sa32yWbjXYqANMHQQNASopEIuro6FJmZhatJ5g2XC6HXC5a/wBMDwQNACmns7NLFotNLheTvTH9jC6H63SyoSSA1EbQAJAyhoeH1dvbr+zsHLNLASadw2FXWpqL0Q0AKYugASDpGYahlpZWpaWls6s3ZhSLxSKPxyW7ncniAFIPQQNAUvP5BtXX16/c3DyzSwFM43Q65HYzdwNAaiFoAEhKhmGoublVHg+jGIAkWa1WeTxuVqYCkDIIGgCSjs83qM7OLhUVzTK7FCDpuN1OuVyEbwDJj6ABIGkYhqEDBw7IbncqJyfX7HKApGW325SW5pLVyugGgORF0ACQFCKRiHbu3KWSklKWrQWOg8ViUVoau4oDSF4EDQCm83q9ampqUWXlHLNLAVKO02mX280yuACSD0EDgKmam5sVDkdVWFhkdilAyrJarUpPd9NKBSCpEDQAmCIWi2n37t3KyyuUx+Mxuxwg5VkskseTJrvdZnYpACCJoAHABMPDftXX71Nl5RzegQUmWFqaS06nw+wyAICgAWBqtbe3y+sdVEnJbLNLAaYtl8shl4sN/gCYi6ABYEoYhqHdu/coIyNLWVlZZpcDTHt2u00ej5uwAcA09CwAmHShUEivvPKq8vIKCBnAFIlGYxoaCigej5tdCoAZihENAJNqYMCr1157TcuWrZDDQd84MNUsFovS092y2ZgkDmBqETQATJru7h5t3bpNK1as5EUOYDKPx83mfgCmFEEDwKRoa2vT3r31WrZsBT3iQJJwuZxyu51mlwFghiBoAJhwDQ0Namvr0OLFS8wuBcDbOBx2paWxkziAyUfQADChdu/eLZ9vSPPmzTe7FADHQNgAMBUIGgAmhGEY2rp1qySrqqqqzS4HwLtg+VsAk43lbQGMWzwe16ZNr8nhcBMygBQRjcbk9wfF+40AJgtBA8C4xGIxvfjii8rNzVNZWZnZ5QA4AYQNAJOJoAHgpIXDET377LMqK6tUUdEss8sBcBKi0ZgCgZDZZQCYhggaAE5KMBjUE088oYqKOcrNzTW7HAAnyWKxsOQtgElB0ABwwoLBoB5++BFVVVWrsLDI7HIAnCS/36/0dLesVl4OAJh4/GQBcELC4Ygef/xJVVfXqLSUORlAqvL5vNq06RVCBoBJw08XAMctFovpqaeeUlFREatLASnM5/Nq8+Y3dN5557K8LYBJQ9AAcFzi8bieffY5paV5tGDBQrPLAXCSDg8Z6enpZpcDYBojaAB4V4Zh6OWXX1YkEtWyZcvNLgfASSJkAJhKBA0A72rz5s3q6enTmjWnm10KgJNEyAAw1QgaAN7Rjh071NjYpDPPPMvsUgCcpJMJGcFgXKFQfJIrAzCdETQAHNO+ffu0fftOnX32uaxMA6Sokw0ZW7aEtHVriLAB4KRZDMMwzC4CQPJpbm7W3/72os4//wI5HA6zywFwEk40ZAwODmnz5j2y2eYpGh15cyEtzaJly9xyOlmdCsCJ4S1KAEfo6OjQ008/rbPPPpeQAaSokwkZDz74tIaHZydChiQFAoa2bg0qHOZ9SQAnhqABYIze3l795S8Pa/Xq0+XxeMwuB8BJONmQkZe3Sh5P9hG3+/2G3nwzpFiMsAHg+BE0ACQEAgE9+uijmjt3rkpKZptdDoCTMJ6QkZZ2ZMgYNTQU144dIcXjhA0Ax4egAUDS6IZ8z8pud+iUU9grA0hFkxUyRvX3x7V3b1hM7wRwPAgaACRJW7ZsUWNjk84773yzSwFwEiY7ZIzq7IypoSEynlIBzBAEDQBqbm7Wiy++pIsvvoTJ30AKmqqQMaqlJaqDBwkbAN4ZQQOY4Xw+n5544kmdccZaZWfnmF0OgBM01SFj1L59EXV3R0/68wFMfwQNYAaLRCJ68sm/atasYtXU1JpdDoATZFbIGLVrV1gDA7FxnwfA9ETQAGYowzD08ssva2DAq7Vr15ldDoATZHbIkCTDkHbsCCkQYPdwAEciaAAz1N69e7Vt2zZdfPElslr5UQCkkmQIGaOi0ZGwwR4bAN6OVxfADNTd3a2nn35a5523QWlpaWaXA+AEJFPIGDU8bGjPnvCknBtA6iJoADNMMBjUE088qbq6+SopKTG7HAAnIBlDxqju7piam1mJCsAhBA1gBonH43rmmWc1NDSo5ctXmF0OgBOQzCFjVENDRH19TA4HMIKgAcwg27dv19atW3TBBRcxLwNIIakQMkbt2sXkcAAjeKUBzBB9fX164YW/6dRTVysnJ9fscgAcp1QKGRKTwwEcQtAAZoB4PK4XXvibDMPQsmXLzS4HwHFKtZAxanjY0N69TA4HZjqCBjAD7Nq1Szt27NBFF10sm81mdjkAjkOqhoxRXV0xdXSwczgwkxE0gGnO5/PphRf+pmXLlis/v8DscgAch1QPGaP27QszXwOYwQgawDRmGIb+9re/KRgM6rTTVptdDoDjMF1ChiTFYtLu3WEZBvM1gJmIoAFMY/X19dq27U1ddNHFstvtZpeTtP77v+9UTk6mvvjFf00c+/SnP6lly5aquLhQNTVzdO2112jv3j3HPEckEtGtt35ZZ5yxWrNnz9L8+XN1000fU3t7e+I+oVBIH/vYR1VePlsrVy7TM888PeYc//M/39HnP/+5iX+ASBnTKWSM8vniamqihQqYiQgawDQ1PDys559/QQsWLNCsWcVml5O03njjdd11111atGjxmOPLli3TD37wQ73yymv605/ul2EYeu97r1AsdvQ9Avx+v7Zu3arPf/5f9eyzz+s3v9moffvqde211yTu88tf3qWtWzfr8cf/qhtuuFEf+ciHE+/0NjY26le/+qW+/OWvTN6DRVKbjiFjVFNTRF4v+2sAM43FYDwTmHYMw9Bf//qUtm7dquuvv0EOh9PskpLS0NCQ1q9fpzvv/G9985v/pSVLluob37jjqPfdvn271q07XZs3b1VVVfVxnf+NN17XueeerTff3Kny8nJ99rP/oszMTP3Hf9ymQCCgkpIi7dt3QAUFhXrf+67UDTfcqMsu+7uJfIhIEdM5ZIxyuy1audItu91idikApggjGsA01NjYqM2bN+vCCy8iZLyDz33uM9qw4UKdffY573i/4eFhbdz4W1VWzlFpadlxn9/n88lisSg7e+SF4OLFS/Tyyy8pEAjor399UsXFxcrPL9Af/vB7uVwuQsYMNRNChiQFg4b27WPJW2AmoWkbmGaCwaCee+55lZdXqKys3Oxyktaf/vRHbdu2VU899ewx7/O///sz3XrrlzU8PKy5c+fq/vv/LKfz+IJbMBjUrbd+RVdd9X5lZWVJkj74wQ9px47tWr36VOXn5+uuu36lgYF+/ed/fl0PPfSwvva12/SnP/1JVVVV+v73f6jZs2dPyGNF8popIWNUZ2dMBQVRFRTw8gOYCWidAqaZ5557Ts8//7xuuOHDysjINLucpNTa2qpzzjlL9933gBYvHpmbccklFx3ROuX1etXT062Ojg5973v/o/b2dj322BNyu93veP5IJKIPfegf1NbWpoceejgRNI7m5ps/riVLlqqyslJf/er/pyeffFrf/e53tGvXTv3mNxsn5gEjKc20kDHK6bTo1FNpoQJmAlqngGmktbVVr732mlatOo2Q8Q62bNms7u5urV+/Tvn5OcrPz9Hf/vaCfvKTHyk/Pycx4Ts7O1s1NbVau3adfv3r36q+fq8eeujBdzx3JBLRDTdcp5aWFt1//5/fMWQ899xz2r17tz72sZv0wgvP6/zzNyg9PV1XXvlevfDC8xP6mJFcZmrIkKRw2FBDQ8TsMgBMAcYugWkiHo/r1VdfVTgc0bJly80uJ6mtX3+2XnzxlTHHbrnlnzR3bp0+/el/Oeru6YZhyDAMhUKhY553NGQcOLBfDz74F+Xl5R/zvsFgUJ///Gf005/+XDabTbFYXIYRTZwnFmOTs+lqJoeMUW1tUc2aZVNW1pHPNQDTByMawDRx4ECD6uvrtXbtundt7ZnpMjMztXDhwjF/PB6P8vLytHDhQjU2Nujb3/6WtmzZrJaWFr3yysu6/voPye12a8OGCxLnOfXUFXrwwQckjYSD6677oLZs2ayf/vTnisXi6uzsVGdnp8LhIyfAfvObd+j88zfolFNOkSStWbNGDz74gLZv366f/ewnWrOGDRanI0LGIXv3hhWP070NTGeMaADTQCwW06ZNm2S3O7VgwUKzy0l5LpdbL730kn70ox9qYGBARUVFOuOMtXr88SdVWFiYuF99fb18Pp8kqa2tTY888rAk6cwzzxhzvgcffFhnnnlm4t87d+7Ufffdp+ef/1vi2OWXX6EXXnheF198gWpr5+p///fnk/kQYQJCxljDw4ZaW6OqqHCYXQqAScJkcGAa2Llzp+6//886//wNqqubZ3Y5AN6GkHF0Vqu0apVbaWk0WADTEc9sIMWFw2Ft2rRJ2dlZqqmpNbscAG9DyDi2eHykhQrA9ETQAFLcjh071draqjPPXH/UScwAzEPIeHcDA3F1dUXNLgPAJCBoACnM7/dr06ZNKi4uVkVFpdnlADgMIeP4NTREmBgOTEMEDSCFbdv2pjo7O7V27ZmyWNj8CkgWhIwTEwyOTAwHML0QNIAU5fP59MYbr6umplolJbPNLgfAWwgZJ6e5OaJIhFENYDohaAApavPmLerp6dWaNWe8+50BTAlCxsmLxaSmJnYMB6YTggaQgnp7e7Vly2YtWLBA+fkFZpcDQISMidDWFpXfHze7DAAThKABpKDXX39dPt+gTjllmdmlABAhY6IYxsjEcADTA0EDSDGdnZ3avn2HKioqVFQ0y+xygBmPkDGxenpi8npjZpcBYAIQNIAUs3PnLg0PD2vp0qWsNAWYjJAxOfbvZ1QDmA4IGkAKGRoa0o4d25WXl6fycvbNAMxEyJg8g4Nx9fYyqgGkOoIGkEL27t2r/v4BLV26VA6Hw+xygBmLkDH5mpsZ1QBSHUEDSBGRSERbt26V2+1SdXWt2eUAMxYhY2r4fHENDDCqAaQyggaQIhobG9XR0aFFixYpIyPD7HKAGYmQMbXYVwNIbQQNIAUYhqE333xT8bihuXPnmV0OMCMRMqbewEBcPh+jGkCqImgAKaCjo0MHDjRozpw5KiwsMrscYMYhZJiHUQ0gdRE0gBSwa9cuBQIBLVq0mCVtgSlGyDBXX19cQ0PsFg6kIoIGkOQGBwe1Y8dOFRTkq7y83OxygBmFkJEcGNUAUhNBA0hye/fu1cDAgJYuPUV2O0vaAlOFkJE8enpi8vsZ1QBSDUEDSGKHlrR1q6qqxuxygBmDkJF82tqiZpcA4AQRNIAkduDAAXV0dKqubu5xvdgBMH6EjOTU2RlVLGaYXQaAE0DQAJLUyJK22yVJlZVVJlcDzAyEjOQVjUpdXSx1C6QSggaQpHp6etXc3KS8vDzNnl1qdjnAtEfISH5tbUwKB1IJQQNIUk1NjRoe9mvOnDlyuVxmlwNMa4SM1DA0ZMjrZVQDSBUEDSAJxeNx7dq1Wy6XU2VlLGkLTCZCRmphUjiQOggaQBLq7OxUR0eH8vLyVFxcYnY5wLRFyEg93d0xhcNMCgdSAUEDSEJNTU0KBoOqrJwjh4O9M4DJQMhITYYhdXQwqgGkAoIGkGRisZh27tyltDQ3k8CBSULISG3t7QQNIBUQNIAk097eru7ubuXm5qqoaJbZ5QDTDiEj9QWDTAoHUgFBA0gyTU1NCofDKisrk9PpNLscYFohZEwfnZ0EDSDZETSAJBKLxbR3b73S0twqLp5tdjnAtELImF66u6OKx5kUDiQzggaQRLq6utTT063s7GxWmwImECFj+olGpd5eRjWAZEbQAJJIS0uLgsGQSkpmy+12m10OMC0QMqav7m6CBpDMCBpAkjAMQ3v31svlcjKaAUwQQsb01tsbUyxG+xSQrAgaQJLo6elVZ2ensrKyVVBQYHY5QMojZEx/8TjtU0AyI2gASaK1tUWBQEBZWZnKzs4xuxwgpREyZo6uLoIGkKwIGkCSaGlplc1mVV5evqxWnprAySJkzCx9fbRPAcmKVzNAEohEIjp4sFUej0f5+flmlwOkLELGzGMYUn8/oxpAMiJoAEmgu7tHg4NDSk9PV14eQQM4GYSMmauvL252CQCOgqABJIHu7i6Fw2G53W7l5uaaXQ6QcggZM1tfHyMaQDIiaABJoL29XRaLRbm5ebLZ7GaXA6QUQgZCIUNDQ4xqAMmGoAGYLBaLqampWR5PGvMzgBNEyMAoRjWA5EPQAEzW29urwUEf8zOAE0TIwOEIGkDyIWgAJuvq6lYwGFRaWhpBAzhOhAy8nc8XVzTKMrdAMiFoACbr6OiQxWJRdnaOHA6H2eUASY+QgaMxDEY1gGRD0ABMFI/H1dTUpLQ05mcAx4OQgXfCfhpAciFoACYaGBiQ1zsgj4f5GcC7IWTg3Xi9rDwFJBOCBmCizs4uBQIBeTzMzwDeCSEDxyMQMBQOM08DSBYEDcBEXV2dMgxDLpdLbrfb7HKApETIwInw+WifApIFQQMwiWEYampqktvtVkZGptnlAEmJkIETRfsUkDwIGoBJAoGABgYGlJaWpoyMDLPLAZIOIQMnw+cjaADJgqABmMTn8ykYDMnlcik9naABHI6QgZM1OBhXPM48DSAZEDQAk/h8PkUiYTmdTkY0gMMQMjAehsGoBpAsCBqASXw+nwxDslqtBA3gLYQMTASCBpAcCBqASQYGvIm/ezzv/oIKmO4IGZgoBA0gORA0AJN0d3fL5XLK40mXzWYzuxzAVIQMTKShIYIGkAwIGoAJYrGY+vv75HS6aJvCjEfIwEQLhQxFo0wIB8xG0ABMMDg4mFhxiqCBmYyQgckyPMyoBmA2ggZgAp/Pp1AoJJeLFacwcxEyMJn8fkY0ALMRNAAT+Hw+xWIx2e12paezKzhmHkIGJhsjGoD5CBqACXw+nyRDFouFEQ3MOIQMTAWCBmA+ggZggr6+PtlsNtntdrndbrPLAaYMIQNThaABmI+gAUwxwzDU3d0jp9NFyMCMQsjAVIpEpHCYeRqAmQgawBQLhUIaHByU2+2Sw+E0uxxgShAyYAZGNQBzETSAKTY0NKRwOCyn0ymHw2F2OcCkI2TALIEAQQMwE0EDmGLhcFixWEw2m42ggWmPkAEzhUK0TgFmImgAU2wkaETfChq0TmH6ImTAbMEgQQMwE0EDmGKhUFjxuCGr1cqIBqYtQgaSASMagLkIGsAUC4dDkiSLxSKnk6CB6YeQgWRB0ADMRdAAplg4HJHFYpEkWqcw7RAykExCIUOGQdgAzELQAKZYOBxK/OKjdQrTCSEDycYw2EsDMBNBA5hi4XBYEkED0wshA8mK9inAPAQNYIoFAgFZrSNPPVqnMB0QMpDMWHkKMA9BA5hifn9ANptNEiMaSH2EDCQ7WqcA8xA0gCkWCBwKGqw6hVRGyEAqiEYJGoBZCBrAFAsGR4KG1WqVzWY3uxzgpBAykCqiUbMrAGYuggYwheLxuILBkGw2m+x2QgZSEyEDqYQRDcA8BA1gCoXDYcViMdlsNtZ2R0oiZCDVMKIBmIegAUyhSCSSCBrxeNzscoATQshAKmJEAzAPQQOYQiOjGMZhfwdSAyEDqSoW42ctYBaaxIEpZLFYZLFYZBhiRAMpIR6Pq7m5SU1NjYQMpCRapwDzEDSAKWS12iRZdPiohsViMbUm4Gh8Pp+amhr08suvqLy8TJdeegkhAymJ1inAPAQNYApZraMjGgQNJJ9wOKSDBw+qsbFBjY0N8vl8mjdvPiEDKY0RDcA8BA1gCh1qnRoNGnExVQpmisfj6urqVHNzk/bv36fe3j5JUm5urtatO1OrV59GyEDK400dwBwEDWAKWa22MUEjHjf01ibhwJTyer1qaWnW/v316ujoUCgUUkZGphYvXqS6unmqqpojt9t9XOciZCDZGYZEzgCmHkEDmEIjrVMjv/Sk0RENYGqEQkEdPNiqhoYGNTU1amhoWC6XS8XFxVq0aJGqq6uVm5t7QuckZAAAjoWgAUyhkaF7SyJgxONMUsTkisVi6urqVFNTo/bv36f+/n5ZLBbl5eVpxYoVqqmpUUlJiWwnMbRGyAAAvBOCBjCFrFarrFZLImAwooHJMjDQr+bmkdaozs5OhcMRZWZmaunSpaqrm6c5cyrlcrlO+vyEDKQSti0CzEHQAKaQxWKR1Wods+oUMFGCwYBaW1vV0HBAzc3NGh4eltvtUmlpmRYuXKDq6hrl5Iw/FHi9Q3ryyc2EDADAOyJoAFPMYrGOmQwOjEcsFlNHR3ti1aiBgQFZLFbl5+dp1aqVqq2tVXFxsazW8a9u5vXG1NoaVFdXVAUFKyegegDAdEbQAKaYzWZ72/K2wInr6+tTS8tIuOjs7FIkElFWVqaWLVumuro6VVZWyul0jvs6wWBcnZ0xtbeHFQqNzDGyWsd/XmAqMXgMmIOgAUwxq9WS+KUXDofNLQYpJRDwq7W1RQcOHFBra8tbrVFpqqio0IIFC1RTU62srKxxXycWM9TTE1N7e0Reb1wju9mzNigA4MQQNIApZrXaJI0kjWAwaG4xSHqxWFTt7SOtUfv21cvr9clmsyo/v0CnnXaaampqNGvWrHG3RhmGIa83ro6OqLq7o4rHR4MFAQMAcHIIGsAUczqdisVGWqYIGjiW3t4etbQ0q76+Xj093YpGo8rKytKKFStUV1eniooKOZ2OcV8nGIyro2OkNSocJlxgemJjVMAcBA1gimVlZampqVESQQNj+f1+tbY268CB/WptbZXfH1BaWprmzJmjhQsXqqqqSpmZmeO+TixmqLt7pDXK56M1CtOb1Tq6hxGAqUbQAKZYVlamYrGYpJHlSDGzRaNRtbe3qampQfv3H5DPN9IaVVhYpDVrTldtbY2KiorG/ULJMAwNDBxqjTIMRi8wM9h5pQOYhqcfMMU8Ho9GX9yFQoxozESGYRzWGrVXPT29isViys7O0qpVq1RXN1fl5eVyOMbfGhUIjISLjo4IrVGYkWw2vt8BsxA0gCmWlpaW+DutUzPL8PCQWlpadODAPh082KZAwC+PJ101NdVasGCBqqqqlJGRMe7rRKOjrVFhDQ6OHuXFFmYmggZgHoIGMMU8Ho8sFovi8ThBYwaIRCJqazuopqZGNTSMtEbZ7XYVFhZp3bp1qq6uUmFh4YS0RvX3x9XREVFPT+yw1ihgZmMiOGAeggYwxdLS0uRwOBSJRGS1WhWJRCakRQbJwzAM9fR0J5ak7e3tVTweV3Z2tk47bbXmzq1VeXm57BPQPO73H2qNikRojQLezm7n+QCYhaABTLGRoGFXJBKVy+VSMBggaEwTQ0ODamlp1v79+9TW1q5gMKj09HTNnVun+fPnq6qqSunpnnFfJxIx1N0dVVtbRMPDo0d5MQUcDSMagHkIGsAUS0vzyG53KBqNSBqZp5GZOf7dnGGOcDistraDamxsUGNjgwYHh+RwjLRGLV68SFVV1SooyJ+Q1qi+vpHWqN5eWqOA48UcDcA8BA1gijmdDqWlpWlw0CeJCeGpKB6Pq7u7K7FqVF9fvwzDUG5ujk4/fY1qa2tVVlYm2wS8lTo8fKg1KhqlNQo4UQwYA+YhaAAmyMrKVF9frySCRirx+XxqaWnWgQP71N4+0hqVkZGh+fPna/78eaqqqhqzqtjJikQMdXWNtEb5/aNHCRfAyXA6ee4AZiFoACbIyspWNBqVRNBIduFwSAcPHlRj4wE1NjZqcHBITqdTxcWztHDhQtXU1Cg3N3fcrVHxuKG+vpja26Pq64uJYAFMDIIGYB6CBmCCzMwMxeNxSZLfP/wu98ZUi8fj6urqVHNzk/bv36e+vj4ZhpSbm6u1a09RbW2NSktLJ6Q1anAwrs7OkdaoWIzWKGCiETQA8xA0ABOMtNeM/PLz+bzmFoMEr9f71qpR9ero6FAoFFJGRqYWLVqkurp5qqqaI7fbPe7rhMOGOjujam+PKBAYPcqLIWAyuFw8twCzEDQAE3g8I0ucGoahYDCoUCgkl8tlclUzUygUVGtrqxobG9TU1KihoWG5XC4VF5do0aKFqq6uVm5u7rivE48b6u0daY3q76c1CpgqjGgA5iFoACbIycmR0+lUKBSS2+2Wz+dVYWGR2WXNGLFYTF1dnWpqatT+/fvU398vi8WivLw8rVixQjU1NSopKZmQ1iifL6aOjqi6uqK0RgFTzOm0yGrl+QaYhaABmCAnJ0dpaW4Fg0G53W55vQSNqTAw0K/m5pHWqM7OToXDEWVmZmrp0qWqq5unOXMqJ2RkKRSKq7Mzpvb2iA7N9efFDjDVaJsCzEXQAEzgdruVn5+vgwfblJPDPI3JFAwG1NraqoaGA2pubtbw8LDcbpdKS8u0cOECVVfXKCcne9zXiccN9fSMhIuBgbgIFoD53G6eh4CZCBqASYqLS3TgQIMkyesdMLeYaSYWi6mjoz2xatTAwIAsFqvy8/O1atVK1dbWqri4WFarddzX8noPtUbF47RGAcmEEQ3AXAQNwCT5+XmSRiaEDw0NKRqNym7nKTkefX19amkZCRednV2KRkdao5YtW6a6ujpVVlbK6XSO+zrB4GhrVFihEOECSFbp6eN/MwHAyeNVDWCS3Nxc2e02RaNRORwODQ76lJubZ3ZZKScQ8Ku1tUUHDuxXa2vrW61RaaqoqNCCBQtUU1OtrKyscV8nFjvUGuX1jrZGES6AZObx8BwFzETQAEySl5cntztNgUBADodDXq+XoHGcotFoojVq3756eb0+2WxW5ecX6LTTTlNNTY1mzZo17tYowzDk9cbV0RFVdzetUUCq8XgY0QDMRNAATJKenq6srEwNDAwoKyuLCeHHobe3Ry0tzaqvr1dPT4+i0YiysrK1YsUK1dXVqaKiQk6nY9zXCQbj6ugYaY0KhwkXQCpyuSyy23neAmYiaAAmsVgsmj17tjo6OiSN7EqNI/n9w2ppaVFDw0hrlN8fUFpamubMqdTChQtVVVWlzMzMcV8nFjPU3T3SGuXz0RoFpDrapgDzETQAExUUFCgeNyRJg4M+GYYhi4VfjtFoVO3tbWpqatD+/Qfk8420RhUWFmnNmtNVW1ujoqKicX+tDMPQwMCh1ijDYPQCmC5omwLMR9AATJSbmyuLxaJYLCZJGhoampB351ORYRiHtUbtVW9vr6LRmLKzs7Rq1SrV1c1VeXm5HI7xt0YFAiPhoqMjQmsUME2x4hRgPoIGYKK8vLzEDuHp6ekaGOifcUFjeHhILS0tOnBgnw4ebFMg4JfHk67q6motWLBAVVVVysjIGPd1otHR1qiwBgdHjxIugOmK1inAfAQNwERZWVnyeNIVCASUnp6unp5ulZdXmF3WpItEImprO6impkY1NIy0RtntdhUWFmndunWqrq5SYWHhhLRG9ffH1dERUU9P7LDWKADTHa1TgPkIGoCJbDabiouLtWvXLklSV1fXtJ2nYRiGenq6E0vS9vb2Kh6PKzs7W6edtlpz59aqvLx8QjYt9PsPtUZFIrRGATON222Rw8FzHjAbQQMwWVlZqd58800ZhqFwOCSfz6vs7Byzy5owQ0ODamlp1v79+9TW1p5oE5s7t07z589XVVWV0tM9475OJGKouzuqtraIhodHj/JCA5iJsrIYzQCSAUEDMFlJSYlcLqdCoZDcbre6urpSPmiEw2G1tR1UY2ODGhsbNDg4JIdjpDVq8eJFqqqqVkFB/oS0RvX1jbRG9fbSGgVgBEEDSA4EDcBks2bNUnZ2toaGhuR2u9Xd3aW5c+vMLuuExeNxdXd3JVaN6uvrl2EYys3N0emnr1Ftba3Kyspks9nGfa3h4UOtUdEorVEAxsrKGv/PGQDjR9AATGa321VVVaVNmzapoKBAfX29ikQiE7KM61Tw+byJVaPa20daozIyMjR//nzNnz9PVVVVSktLG/d1IhFDnZ1RtbdH5PePHiVcABjLapUyMvjZACQDggaQBMrKyrRp0ybF43FZrVb19vaouLjE7LKOKRwOqbW1VU1NDWpsbNTg4JCcTqeKi2dp4cKFqqmpSewRMh7xuKG+vpja26Pq64uJYAHg3WRmWqflghpAKiJoAElg9uzZ8ng8Gh4eVmZmprq6upIuaMTjcXV1daq5uUn79+9TX1+fDGNk08G1a09RbW2NSktLJ6Q1anAwrs7OkdaoWIzWKADHj/kZQPIgaABJIDs7W0VFRTp48KAyMzPV3d1pdkkJXu+AWlpatH9/vTo6OhQKhZSRkalFixaprm6eqqrmyO12j/s64fCh1qhAYPQo4QLAiSFoAMmDoAEkAYvFourqajU0NEiS/H6/hoaGJmRH7JMRCgXV2tqqxsYGNTU1amhoWC6XS8XFJVq0aKGqq6uVm5s77uvE44Z6e0dao/r7aY0CMH5MBAeSB0EDSBKzZ8+WzWZXOByW0+lUd3fXlAaNWCymzs6ORGtUf3+/LBaL8vLytGLFCtXU1KikpGRCWqN8vpg6OqLq6orSGgVgwqSlWeR08rMESBYEDSBJFBcXKysrU0NDQ8rLy1N3d5eqqqon/boDA/2JcNHZ2alwOKLMzEwtXbpUdXXzNGdOpVwu17ivEwrF1dkZU3t7RMHg6FFeEACYOHl5jGYAyYSgASQJl8ulyspKbdv2pvLy8tTT061YLDYhIwhvFwwG1NraqoaG/WpubtHw8LDcbpdKS8u0cOECVVfXKCcne9zXiccN9fSMhIuBgbgIFgAmU24uQQNIJgQNIIlUVFRo8+YtMgxDsVhMfX29KiwsmpBzx2IxdXS0J0YvBgYGZLFYlZ+fr1WrVqq2tlbFxcWyWsc/kdLrPdQaFY/TGgVg8lmtUk4OE8GBZELQAJJISUmJPJ40+f1+paen6+DB1nEHjb6+PrW0jLZGdSkajSgzM0vLli1TXV2dKisr5XQ6x117MDjaGhVWKES4ADC1srOtstn4mQMkE4IGkETy8/OVl5ev3t5epaenq729TUuWnHLC7VOBgF+trS1qaDiglpbR1qg0VVRUaMGCBaqpqVZWVta4643FDrVGeb2jrVH8ogcw9ZifASQfggaQRKxWq+rq6vTUU3+VYRiKRqPq7OzQ7Nml7/q50Wj0rdaoRu3bt09er082m1X5+QU67bTTVFNTo1mzZo27NcowDHm9cXV0RNXdTWsUgOTA/Awg+RA0gCRTVVUltztNgUBAHo9Hra0t7xg0ent71NLSrPr6evX09CgajSgrK1srVqxQXV2dKioq5HQ6xl1XIHCoNSocJlwASB4ul0Xp6czPAJINQQNIMsXFs1RSUqy2tjZ5PB51dXUm9tYY5fcPq6WlRQ0N+9Xa2iq/P6C0tDTNmVOphQsXqqqqSpmZmeOuJRYz1N090hrl89EaBSA50TYFJCeCBpBkrFar5s+frwMHGmQYhiSpre2gysrK1NbWpubmRu3ff0A+30hrVGFhkdasOV21tTUqKiqSxTK+IGAYhgYGDrVGGQajFwCSW14eoxlAMiJoAEmoqqpKGRkZGhoaUmZmpvbs2aVXX31Zvb29ikZjys7O0qpVq1RXN1fl5eVyOCamNaqjI6qOjgitUQBShs3GiAaQrAgaQBLKy8tTRUWFdu/epeFhvwIBvzyedFVXV2vBggWJIDJe0ehIa1RbW1hDQ6NHCRcAUkdBgU1WKz+3gGRE0ACSkMVi0bx5dWppaVZWVrbWrVun6uoqFRYWTkhrVH9/XB0dEfX0xA5rjQKA1FNUxEsZIFlZjNEmcABJxTAM9fT0Kjc3R3b7+H+R+v2HWqMiEcIFgNRntxs64wzPuN+AATA5eBsASFIWi0WFhQXjOkckYqirK6r29oiGhxNnHndtAJAMCgsdhAwgiRE0gGnGMAz19Y20RvX20hoFYPoqLGQSOJDMCBrANDE8fKg1Khpl1SgA05vDIeXksKwtkMwIGkAKi0QMdXaOtEb5/aNHCRcApr+iIjttU0CSI2gAKSoYjOqVV0IiWACYiYqKaJsCkh1BA0gxvb19qq8/oG3bdqmw8DTl5ZWbXRIATCmPR8rKImgAyY6gAaSQ4WG/fvObe9TV1S232620tGaCBoAZp7TUYXYJAI4Ds6iAFOJ0OmS32+XxeFRaWqJIpEexWNjssgBgylgscTbpA1IEQQNIIQ6HQ0uXLtTwsF+GYcgw4hocbDG7LACYMrNm2WW3MzcNSAUEDSDF1NXVKCMjXUNDIzvweb0HZBiGyVUBwNQoLXWaXQKA40TQAFLMrFmFqqqqUG9vvyQpEhmS399pclUAMPk8HkMZGbx0AVIFz1YgxVgsFi1ZskCGEVckEpEkeb37Ta4KACZfebnL7BIAnACCBpCC6upqVFw8Sz09fZIkv79LoZDP5KoAYPJYrXEVFrKkLZBKCBpACnK5XFqxYqmGh/2Kx+OSGNUAML2VlDhkszEJHEglBA0gRS1aNE+5udnq7x+QJA0ONrPULYBpKq7yciaBA6mGoAGkqOzsLC1Zskj9/d7EUrc+X4PZZQHAhCsosMrlYjQDSDUEDSCFLV26QB5PWmKp24GBAzKMuMlVAcDEMQxD1dVus8sAcBIIGkAKmz27WHPnVqunp1eSFIsFNTjYanJVADBxcnLiSkvj5QqQinjmAinMYrFo+fIlslqtCoVCkqT+/j2MagCYNmpr080uAcBJImgAKa6mZo7Kymarq6tH0sgGfoxqAJgO0tOjbNAHpDCevUCKs9vtOu20FYpGYwqHRzbw6+/fzagGgJQ3dy6jGUAqI2gA08DChfNUXj5bnZ1dkqRIZFiDgy0mVwUAJ8/tjio7mw36gFRG0ACmAafTodWrVyoajSocHtlLo6+PUQ0AqauuzmN2CQDGiaABTBMLF85TRUWZOju7JUnRqF8+X7PJVQHAiXO7Q8rNtZtdBoBxImgA04TT6dCaNasUjcYUCo2MajBXA0CqMYy4Fi7MNLsMABOAoAFMIwsWzNWcOYePagTk8zWaWxQwBe666+s6++z0MX8+9KHlY+6zY8cr+pd/uUgXXlioiy8u1ic/uUGhUOCY54zFYvr5z2/T3//9Qm3YkK8PfGCxfv3rb8gwjMR97r77O7riikpdcUWlfv/77475/J07N+ljH1uraDQ6sQ92msvICCszk9EMYDrgmQxMIw7HyFyNpqY/KxQKy+Vyqq9vtzIzy2W1OswuD5hUc+Ys0J13PpT4t8126Ffcjh2v6AtfuEIf+MBn9clP3imbza79+9+UxXLs99t+97tv689//l996Us/1Zw5C7Rnzxu6446PKz09S+97383av/9N3XXX13T77X+UYRj60peu0qmnnqfq6sWKRqP69rc/qc997vuy2/lVe7wMI6bFi3PMLgPABOGnHzDNLFhQpzlzKtTU1KrKyjLFYiH19e1VQcEis0sDJpXNZld+fvFRb/v+9/9V733vP+kf/uFziWMVFXXveL7t21/WunWX6PTTL5QklZRU6qmn7tGuXa9Jkpqb96q6erFWrDhbklRTszhx7Pe//2+dcspazZ+/cgIe2cyRnx+T202zBTBd8GwGphm73a41a1ZKMhQIjLSFDAzsUzg8ZG5hwCQ7eHC/3ve+Gl177SJ97Ws3qrNzZInn/v4u7dq1Sbm5hbrllnN15ZVz9KlPXaBt2158x/MtXrxGr7/+jFpa6iVJ+/Zt05tvvqjVqzdIkqqrF6m1dZ86O1vU0dGslpZ9qqpaqIMHD+iRR36rf/zHWyf3AU8zhhHRggXZZpcBYAJZjMObTQFMC7FYTHfffb927tyjqqoKWSwWpaeXqKRkjdmlAZPilVceUyAwrPLyuert7dCvfnW7enradNddm9TQsEu33HKOsrLy9E//9HXV1i7VY4/9n/7855/prrs2qays9qjnjMfj+tnPbtXdd/+3rFab4vGYPvKRW/UP//D5xH3+/Of/1R//+H1J0lVXfUKXX/4RfeYzl+jKKz+uWCyqX/7y67LbHfrnf/6mTjll3ZR8LVJVSUlMdXVMAgemE1qngGnIZrPprLPWqLGxWV6vTzk52Roebpff3yWPp8js8oAJt3r1BYm/19Qs0YIFp+rv/36Bnn76XlVWzpMkXXbZh3XRRddJkubOXaY33nhGDz/8a33sY7cd9ZxPP/0nPfnk7/Xv/36XqqoWaN++bfr+9/9V+fkluvDCD0qSLr/8I7r88o8kPufRR38rjydTixadpg99aLl+8pPn1N19ULfddr1+97udcjpdk/UlSHEh1dbmmF0EgAlG6xQwTZWXl2rFiqXq6elTPD6yxG1PzzaWu8WMkJmZo7KyWh08uD8xb6Oycv6Y+1RWzldXV8sxz/HjH/+bPvCBz+q8896v6urF2rDhA7rqqk9o48Y7j3r/gYEe/epXt+uTn7xTu3a9pvLyWpWV1Wr58vWKRqNqba2fuAc4zcyd65LVajG7DAATjKABTGOnn75KhYX56urqkSSFw4PyehtMrgqYfH7/kNraGpSfX6zi4koVFJQk5lqMammp16xZFcc8RygUkNU69tekzWY9Zlj/wQ/+Ve9//ydUVFSqeDymaDSSuC0WiyoWi43jEU1fNtugZs9mF3BgOiJoANNYTk621q49TcPDfkUiIy96+vp2KRYLm1wZMLF++MMvacuW59Xe3qTt21/Wl7/897JabTrvvPfLYrHomms+rXvv/ZGeeeY+tbbu189/fpuam/fq4ouvT5zjM5+5WPfe++PEv08//SL95jf/pZdeelTt7U16/vkH9Ic/fF9nnnnZEdd/7bW/qrV1n6644iZJ0rx5K9XcvFevvPKYHnzwF7Jabe+6ytVMFI9HdcopuWaXAWCSMEcDmOaWLVuiN9/cqebmNlVWlikej6i3d4eKipa/+ycDKaK7u01f/eoN8vn6lJ1doCVLztAPf/i0cnIKJUnvf/8nFA4H9YMf/KsGB/tVU7NE3/rWgyotrU6c4+DBBnm9vYl/f+pTd+rnP79N3/nOp9Xf362CghJddtmHdf31Xxpz7VAooO9+97P6yld+lRgBKSoq1Sc/eae+8Y2Py+l06Utf+qlcrrQp+EqkltzcoDIzs8wuA8AkYdUpYAbYvbtev/vdfcrPz1V6+kiLwuzZa5kYDsA0sdiQzj674Ij2NADTB89uYAaoq6vR4sXz1N7eqdH3Frq6Nisej5pcGYCZyDDimj/fTcgApjme4cAMYLVadfbZa5WXl6POzm5JUjTqV2/vDpMrAzATORxezZ5NyxQw3RE0gBmisLBA69evVSAQVDAYlCR5vQcUCPS+y2cCwMSJRv1auZK2TWAmIGgAM8iKFUu0YEGdDh7sOKyF6g3F4yy7CWDyGUZcc+YYcrsdZpcCYAoQNIAZxG6367zzzlR2dqa6u0dGMiKRIfX17TK5MgAzgcXSrZqaQrPLADBFCBrADFNcXKQzzzxdQ0PDCoVCkqSBgXoFg/0mVwZgOguFvDr11GKzywAwhQgawAx06qnLVFdXM6aFqrPzdVahAjAp4vGoamos8njYSwSYSQgawAzkcDj0nvecpYyMdPX2joxkRCKD6u7eZnJlAKYju71bNTWMZgAzDUEDmKFKS0u0bt1qeb2+RAvV4GCTBgdbTK4MwHQSDPZozZoKs8sAYAKCBjCDrV69UgsX1qmlpU3xeFyS1NW1ReHwkMmVAZgOotGQlixJl8PBKlPATETQAGYwp9OhCy88T0VFhWpr65AkGUZUnZ2bZBgseQtgfLKyBjR7dr7ZZQAwCUEDmOEKCvJ0/vnrZRiS1+uTJIVCA+rpYddwACcvEGjWypWVZpcBwEQEDQBatGieTj99pbq7exUOhyVJXu9+DQ21m1wZgFQ0NNSp008vldXKywxgJuMnAABZLBatX3+G5s2rVUtL22G7hr+uSMRvcnUAUkkoNKS5c63Kzs40uxQAJiNoAJAkud1uXXjhucrPz1V7e6ckKR6PqKPjFfbXAHBc4vGoMjK6VVdHyxQAggaAwxQXF+m8885SNBqVzzey8lQoNKCurjdMrgxAKggGG7R69XyzywCQJAgaAMZYunShTjtthbq6ehQKjczXGBo6qL6+3SZXBiCZ+XxNWr++TjabzexSACQJggaAMaxWq97znrO0aFGdWloOKhYbWea2r2+XhoYOmlwdgGQ0PNyrlSvz5fGkmV0KgCRC0ABwBJfLpUsu2aDy8lI1Nx9MTA7v7HxdodCAucUBSCrB4KDKywOaPbvI7FIAJBmCBoCjys3N1mWXbVB2duZhm/nF1N7+sqLRoMnVAUgGkUhQTmeLFi+ea3YpAJIQQQPAMZWXl+qii86TJPX29kuSotHAWytRsXM4MJPF41ENDW3XmWcuk8ViMbscAEmIoAHgHS1aNF9nn71WXq9PQ0PDkqRgsE9dXa8nWqoAzCyGYai3d6vOP3+V7Ha72eUASFIEDQDvyGKx6IwzTtOppy5XR0dXYufwoaGD6u7eanJ1AMzQ1fWmzjtvidLTPWaXAiCJETQAvCu73aYLLjhH8+fPVXPzQUWjIxv4+XwN6u3daXJ1AKZSd/durVs3R7m5OWaXAiDJETQAHJe0NLf+7u8uVFVVhZqaWhPL3vb379HAwD6TqwMwFfr6mrRsWZ5mzy42uxQAKYCgAeC45eZm68orL1ZpaYmamloVj8clST09b8rnazK5OgCTqa+vRVVVhmpr55hdCoAUQdAAcEIKCwt0xRUXqbAwX83NrYkJ4V1db2hoqM3k6gBMhr6+FhUW+nTKKQvMLgVACiFoADhhpaUluuKKi5SVlaXW1rZE2Ojo2CS/v9vk6gBMpL6+VqWlteuMM1ayjC2AE0LQAHBS5syp0OWXXyiXy6X29s63jsbV3v6yAoFeU2sDMDH6+w/K6WzRe95zpqxWXjIAODH81ABw0urqanTppefLYrGos3NkJMMwompr+5sCgR6TqwMwHgMDbbLbm3XBBetlt9vMLgdACiJoABiXJUsW6sILz1UkElF390i4MIyY2tpelN/fZXJ1AE6G19shi6VBF1xwFhvyAThpBA0A47Zy5Sm68MJzFQqF1dV1KGy0t78kv7/zXT4bQDLxejtkGPt00UVny+FwmF0OgBRmMUZncQLAOBiGoU2btuiRR/4qh8OuWbMK37rFquLiU5WRMdvU+gC8u97eZlksTbrkknPldBIyAIwPQQPAhDEMQ2+8sU0PP/ykrFariouL3rrFolmzVigzs8LU+gAcW0fHHtntbbr00vPlcjnNLgfANEDQADChDMPQli3b9fDDTyoWi2v27FmJJTELC5cpO7vK5AoBvF1z8xZ5PH269NINhAwAE4agAWBSbN++Sw8++LjC4bBKS0sSYSM3t055eQtZjx9IEvv3v6RZs+LasIE5GQAmFkEDwKTZvbteDzzwqIaG/Covn51Yhz8jo1RFRStltbJkJmAWw4hrz55nNXdultavP0M2G89HABOLoAFgUu3f36g///kR9fb2q6KiLLEev9udr5KS1bLZXCZXCMw88XhUu3Y9qeXLK7RmDTt+A5gcBA0Ak66trUN//vOjam5uVUVFqZzOkR5whyNdJSVnyOnMMLlCYOYIh/3as+dJrVu3WKecsoiQAWDSEDQATIn+fq8eeOBR7d5dr9mzZ8nj8UiSrFanSkpWKy2twOQKgenP5+vSgQPP6MIL12nevFqzywEwzRE0AEwZvz+gRx75q15/fasKCvKUnZ311i3Wt5a/LTe1PmA6a2/fra6uzbr88g2qrOS5BmDyETQATKloNKqnnnpBL7zwitLS3CoqOjSSkZMzV/n5C2WxWE2sEJheDCOu+vq/yWbr1aWXbhjznAOAyUTQADDl4vG4Nm3aoieeeEbRaExlZYeWv01LK9CsWafKbnebXCWQ+qLRsLZte1gVFVm68MJzlZ7uMbskADMIQQOAaXbt2qu//OUJ9fcPqLy8TA6HXZJks7lVXHwq8zaAcfD7B7R9+8M67bSFWrt2dWLFNwCYKgQNAKZqa+vQww8/qf37G1VcXKSMjPS3brEoP3+RcnPnmlofkIo6Ovbq4MFXtWHDWVq0aB4rSwEwBUEDgOmGh/164oln9dprW5Se7lFhYX7ihVF6+mwVFa2QzcaOxcC7icUi2rnzKTkcPl166QaVlpaYXRKAGYygASApxGIxvfbaFj311PPy+wMqLy9N7FTscKSruHi1XK5sk6sEktfwcI/eeOMh1dQU65JLzldWVqbZJQGY4QgaAJJKQ0OzHnnkSTU3H1RZ2WylpY1OCrcqP3+hcnJqaQMBDmMYhlpatqil5TWtXXuqTj/9VDmdjAACMB9BA0DS8Xp9evTRp7R16w7l5GQrLy8nES7c7nzNmrVCDge7iQORSEBbtz6itLSILrjgHNXUzDG7JABIIGgASErRaFQvvPCKXnjhFYVCYZWVlchuH1mVymKxqaBgibKzq0yuEjBPf3+L3nzzUS1aVKv3vOcsWqUAJB2CBoCkduBAk5544lk1NjarsDD/sN3EJY9nloqKlstuTzOxQmBqxWJh7d79jIaGWnTuuWdq+fIliflMAJBMCBoAkt7wsF/PPfeyXn31DcXjMZWWliReWFmtDhUWnqLMzHKTqwQm38BAszZvflQVFUW68MJzNXt2sdklAcAxETQApATDMLR37349+eRzam1t06xZhcrMPDRPIz29RAUFS+VwsPMxpp9oNKhdu55Rf3+DVq9eobPOOl1ut/vdPxEATETQAJBSfL5BPfPM3/T669tktVo0e3axrFarpJG5G3l5899amcpqcqXA+BmGoZ6eem3b9qTKyop03nlnqbq6kpXXAKQEggaAlGMYhnbs2K2//vV5dXR0qrCwYMzcDYcjU4WFp8jjKTSxSmB8QiGf3nzzcQWDvVqzZpXOOOPUw5Z7BoDkR9AAkLIGBrx6/vmXtXnzmwqHIyotLZbT6UzcnpFRpoKCxUwWR0qJxcJqbn5d9fWvqra2Uuecs05z5lSYXRYAnDCCBoCUZhiGGhqa9PTTL2r//galp3tUVFRwWDuVXfn5C5SdXU07FZKaYcTV27tX27Y9pfR0t9atW61Vq5ax+R6AlEXQADAthMMRbd68TS+88Ip6evqOmCzudGYqP3+R0tNLTKwSOLrBwTZt3/6UAoF+LVw4T+ecs05FRQVmlwUA40LQADCt9PX167nnXtbWrdsVjcZUWlosh+PQO8Jud77y8xcpLS3fxCqBEaGQV3v3Pq/29n2qqirX2rVrNG9eTWJEDgBSGUEDwLRjGIbq6w/ouede1IEDzfJ40lRYWCC7/dCmZh5PsfLzF8rlyjaxUsxUkUhAra1vaM+eV1VUVKC1a0/TKacsksvlfPdPBoAUQdAAMG2FQiFt27ZTL764SR0d3crKSldBQf6Yd4szM8uVl7dADke6iZVipohE/Ors3K6dO19SRoZHq1Yt0+rVK5SVlWl2aQAw4QgaAKa94WG/3nhjm1599Q319PQpNzdbeXm5h+1FYFF2dpVyc+tYoQqTIhLxq6tru3btekU2m1VLlszX2rWrVVxcNOHXuuyyyxSJRPToo48ecdvzzz+vs846S1u3btXSpUsn/NoAcDiCBoAZw+v16bXXtmjTpi3yen0qKMhTdnbWmMCRmVmh3Ny5cjp5hxnjF4kMq7Nzu/bs2STJUE3NHJ1xxqmqra2atE337r//fr3vfe9TU1OTysrKxtz24Q9/WG+++aY2bdo0KdcGgMMRNADMON3dvXr11Te0Zct2DQ0Nq7AwX1lZmWNe+KWnlygnZy6TxnFSIpEhdXSMBAyrVaqtrdJpp61QbW2VbDbbu59gHKLRqMrKyvSJT3xC//7v/544PjQ0pJKSEn3zm9/Uxz/+8UmtAQAkggaAGezgwXa9+upm7dy5R0NDQ8rNzVVubvaYORxud55yc+vk8RRP2jvQmD78/i51de1Uff0W2e32RMCoqZkz6QHjcF/4whd07733qr6+PvF9e9ddd+mWW25Re3u7srNZBAHA5CNoAJjRDMNQZ2e3Nm/erm3btmtgwKfMzAwVFOSNeWHocGQqN7dWGRllslrtJlaMZBOPR+XzNau9fbtaWxtkt9s0d26NTjttuWpq5piyVO3u3bu1YMECPf300zr77LMlSWeddZYqKyv1m9/8ZsrrATAzETQA4C39/QPatm2nXn99q3p6+pSW5lZhYf6YfTisVrsyM8uVlTVHLleOecXCdOHwkAYG9qupaat6e3vl8bgTIxhVVRWm74Wxdu1a1dTU6Ne//rX27dunuXPnjgkeADDZCBoA8DbDw35t375br722Re3tnbLZbCooyJXH4xlzP5crV1lZc5SZWSqr1XGMs2E6MYy4/P5O9fbWq6FhhwKBgHJzc7RkyUItWbJApaXJ02L3i1/8Qv/8z/+sjo4OfeMb39Dvf//7Ma1UADDZCBoAcAyhUEi7dtVr8+Ztam5uUygUUlZWpnJzc8Zs/mex2JWZWaasrDlyu3NNrBiTJRjsk8/XrM7OveroaJfFIpWUFGvlyqVasKAuKffBGJ38/a1vfUtf+9rX9E//9E/6f//v/5ldFoAZhKABAO8iHo+rtbVdu3bt0fbte9TX1y+73ab8/Dx5PGlj3iF2OrOUmVmujIxSNgFMcZHIsAYHW9Tf36DOzhb5fEPyeNJUW1ulZcsWq7a2akxbXTL6yEc+onvvvVc+n0/Nzc2aPXu22SUBmEEIGgBwAoaH/aqvP6CtW3eoqalFwWBQmZmZysvLkd0+dpK4y5WrzMwyZWSUshFgiojFwhoaOiifr0nt7Q0aGPDKarUoLy9PixbN06JF8zR7dvK0R72bl156SWeccYYuvvhi/eUvfzG7HAAzDEEDAE6CYRg6eLBdu3fXa9u2nerr65ckZWdnKzs784ilTF2uXGVklCojYzYjHUkmHB7U8HC7hoba1d3dov7+fkWjUWVnZ2nevBrNmzdX1dUVcrlcZpcKACmFoAEA4+T3B9TQ0KS9ew+ovn6/vN5BWa0WZWdnKSvryNDhdGbJ45klj6dIbne+rNap218BIxO6A4Fe+f0dGhpq08BAt7xenwKBoDIy0lVRUabFi+erpmZOUs69AIBUQdAAgAk0ODikhoZm7dmzTwcONMnnG5TFImVlZSk7O/OI9iqLxaq0tAKlpRXJ4ymSy8VGapMhEhl+K1x0anCwTV5vv7xen6LRmNLS3Jo1q1CLF89XbW21CgvzU6Y1CgCSGUEDACaJzzeopqYW7dvXqPr6A/L5BhWPx+XxpCkzM0MeT9oRey3YbC55PEVKSytSWlo+bVYnKRweVCDQo0CgR8Fgr/x+r7xenwYHhyVJmZkZqqwsU21tlcrLS1VUVGD6vhcAMN0QNABgCgwP+9Xa2qbW1nbV1x9Qb2+f/H6/LBaLMjLSlZmZKZfLecQ76VarU253rtzuXLlceXK7c2WzOU16FMkpHo8pHPYpGOxVINCrQKBH4bBfQ0PDGhoaVigUkt3uUG5utmprq1RVVamKilLaogBgkhE0AGCKxeNx9fb26+DBdjU3t2r//iZ5vT6Fw2E5HHZ5PB6lp3vkdruO2sLjcKTL5cqV250nlytbDkem7PaZMVE5Gg0qFPIqHPYmPobDQwqHw4lgEYlEZLNZlZ6eruLiIlVVVai8fLZKS2fL5SKkAcBUIWgAgMkikYja27vU1tauxsYWHTzYruFhv4LBkCTJ7XYlwofDYT9q+LBaHXI6M+VwZMrpzDjsY7osltRqCTKMuKLRgCKRYUUifkUigwqFRoJFPB5WLBZTIBBUIBCU3+9XNBqT3W5XRka6SkuLVVlZruLiIs2aVajMzAyzHw4AzFgEDQBIMpFIRD09feru7lVXV4+am1vV3d0rv9+vSCQqi8WitDS3XC6n3G6XXC7XEStbHWKRw5Euu90tm8095uPhf7daJ3/jOcMwFI9HFIuFEx+j0cBbf/yJj5GIX5IhwzAUDocToSIQCMowDFmtFqWlpcnj8ai0tFgVFaWaNatIxcVFSktzT/rjAAAcH4IGAKSA4WG/enp61d3dq46OLnV0dKm/36tgMKhQKKSRn+SGHA7HW+FjJIg4HPbjmuRssdhkszllsdhktdrf4ePouUaCwLE+GkY0ESZisYji8ZFw8XaGYSgajSoUCisUCiscHvkYi8VksUgOh0NpaWnKyclSaWmJCgvzlZeXq7y8HOXkZL9DwAIAmI2gAQApKhQKy+fzaWDAJ6/Xp4EBr7q6et4a/QgoFAorEjn04t4wDNlsNjkcdjkcjsRHq9Uqq9Uqm80qi8Uqq9Vy0iswGYahWCymWCymaPTwj1HFYnFFo9HEcYtFMoyRMOF0OuRyOZWdnaWCgvxEkMjLy1FeXq48njSWnAWAFEPQAIBpJh6Pa2hoWD7fkPx+/1tzGQLy+wMaHBzUwIBPg4NDCgaDikSiisViiscNxePxxB9p9FfDoRf3o8Fg7N+Nw+4zcqPNZkv8sdttstnsb01yT5PHk6aMjAxlZ2cpI8OjjIx0paenKyPDo8zMDDkck9/CBQCYGgQNAJiBRuY/RBQIBBSJRBSNxhSJRN8acYgmRh5Gb4vH47JaLZIsY0Y8rFarLBaLLJaR4w6HQy6XSy6X860/I3+3248+iR0AMH0RNAAAAABMuNRa8xAAAABASiBoAAAAAJhwBA0AAAAAE46gAQAAAGDCETQAAAAATDiCBgAAAIAJR9AAAAAAMOEIGgAAAAAmHEEDAAAAwIQjaAAAAACYcAQNAAAAABOOoAEAAABgwhE0AAAAAEw4ggYAAACACUfQAAAAADDhCBoAAAAAJhxBAwAAAMCEI2gAAAAAmHAEDQAAAAATjqABAAAAYMIRNAAAAABMOIIGAAAAgAlH0AAAAAAw4f5/YdFNRvxEVRU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Metin kutusu 10"/>
          <p:cNvSpPr txBox="1"/>
          <p:nvPr/>
        </p:nvSpPr>
        <p:spPr>
          <a:xfrm>
            <a:off x="215012" y="2257200"/>
            <a:ext cx="4244454" cy="1384995"/>
          </a:xfrm>
          <a:prstGeom prst="rect">
            <a:avLst/>
          </a:prstGeom>
          <a:noFill/>
        </p:spPr>
        <p:txBody>
          <a:bodyPr wrap="square" rtlCol="0">
            <a:spAutoFit/>
          </a:bodyPr>
          <a:lstStyle/>
          <a:p>
            <a:pPr marL="177800" indent="-177800" algn="just">
              <a:buFont typeface="Arial" pitchFamily="34" charset="0"/>
              <a:buChar char="•"/>
            </a:pPr>
            <a:r>
              <a:rPr lang="en-US" sz="2800" dirty="0">
                <a:solidFill>
                  <a:schemeClr val="bg1">
                    <a:lumMod val="95000"/>
                  </a:schemeClr>
                </a:solidFill>
                <a:latin typeface="Angsana New" pitchFamily="18" charset="-34"/>
                <a:cs typeface="Angsana New" pitchFamily="18" charset="-34"/>
              </a:rPr>
              <a:t>When we look at the average income distribution, it is seen that this rate is slightly higher in males.</a:t>
            </a:r>
          </a:p>
        </p:txBody>
      </p:sp>
      <p:sp>
        <p:nvSpPr>
          <p:cNvPr id="5" name="AutoShape 6" descr="data:image/png;base64,iVBORw0KGgoAAAANSUhEUgAAAxoAAAGrCAYAAABHSeGrAAAAOXRFWHRTb2Z0d2FyZQBNYXRwbG90bGliIHZlcnNpb24zLjcuMSwgaHR0cHM6Ly9tYXRwbG90bGliLm9yZy/bCgiHAAAACXBIWXMAAA9hAAAPYQGoP6dpAABhQUlEQVR4nO3dd3hc5Z02/vtMH41GvctylW3ZstzkgruNuw0JBEJJCCUkL1mym7IkWbL7BkJIfoQEEsi+SxKu3UAo2WxMW2KDbRn3XnCTmyRbVteoz2h6Oc/vD6EBIZexPZoz5f5c11yyzsw55zvyjHTueZokhBAgIiIiIiIKI5XSBRARERERUfxh0CAiIiIiorBj0CAiIiIiorBj0CAiIiIiorBj0CAiIiIiorBj0CAiIiIiorBj0CAiIiIiorBj0CAiIiIiorBj0CAiIiIiorBj0CAiirCLFy9CkiS8+uqrQ36uV199FZIk4eLFi8FtI0eOxC233DLk5waA7du3Q5IkbN++PSLn+6xIPs9o9eCDD2LkyJFKl0FECYpBg4iuS/8F7OHDh5UuRXGSJAVvGo0GGRkZKC8vx3e/+12cPn06bOd56aWXIhJOrkc01xYJNpsNv/jFLzBjxgykpqZCr9djxIgRuPvuu7FhwwalyyMiUoRG6QKIiOLB8uXLcf/990MIAavViuPHj+PPf/4zXnrpJTz77LP453/+5+BjR4wYAZfLBa1We03neOmll5CVlYUHH3ww5H2+9rWv4Z577oFer7+mc12ry9W2cOFCuFwu6HS6IT2/kmpqarBy5UrU1dXh9ttvx/3334/k5GQ0NDTggw8+wC233ILXXnsNX/va15QulYgoohg0iIjCYNy4cbjvvvsGbPvlL3+JW2+9FY899hhKSkqwZs0aAH0tIAaDYUjrcTgcMJlMUKvVUKvVQ3quK1GpVEP+XJXk9/tx++23w2KxYMeOHZg3b96A+5988kls3rwZgUBAoQrDRwgBt9sNo9GodClEFCPYdYqIwubBBx9EcnIympqacNtttyE5ORnZ2dn4wQ9+MOhCS5ZlvPjiiygrK4PBYEB2djZWrVo1oCuW3+/H008/jTFjxkCv12PkyJH413/9V3g8ngHH6u+Lv337dsyYMQNGoxFlZWXBcQHvvPNO8Dzl5eU4evTooNrPnj2LO++8ExkZGTAYDJgxYwbef//9G/p5ZGZm4q9//Ss0Gg1+8YtfBLdfaoxGa2srHnroIQwbNgx6vR75+fn44he/GBxbMXLkSJw6dQo7duwIdtNavHgxgE+7se3YsQOPPvoocnJyMGzYsAH3fXaMRr/Nmzdj6tSpMBgMmDhxIt55550B9//0pz+FJEmD9vv8Ma9U2+XGaKxbtw7l5eUwGo3IysrCfffdh6ampgGPuZbX05Vc6XleuHABkiTht7/97aD99u7dC0mS8N///d+XPfa6detQWVmJn/zkJ4NCRr8VK1Zg9erVA7b19PTge9/7HoqKiqDX61FcXIxnn30WsiwHH9P/Onnuuefw8ssvB98HM2fOxKFDhwad57333sOkSZNgMBgwadIkvPvuu5esR5ZlvPDCCygtLYXBYEBubi4eeeQRdHd3D3hc//tq06ZNwffVH//4x8v+LIiIPo9Bg4jCKhAIYOXKlcjMzMRzzz2HRYsW4fnnn8fLL7884HEPP/xw8ELr2WefxeOPPw6DwYD9+/cHH/ONb3wDTzzxBKZPn47f/va3WLRoEZ555hncc889g85bU1ODr3zlK7j11lvxzDPPoLu7G7feeivefPNNfP/738d9992Hp556CufPn8ddd9014ILu1KlTuOmmm3DmzBk8/vjjeP7552EymXDbbbdd9mItVMOHD8eiRYuwf/9+2Gy2yz7ujjvuwLvvvouHHnoIL730Er7zne+gt7cX9fX1AIAXXngBw4YNQ0lJCV5//XW8/vrr+Ld/+7cBx3j00Udx+vRpPPHEE3j88cevWFd1dTXuvvturF69Gs888ww0Gg2+/OUvo6Ki4pqfYyi1fdarr76Ku+66C2q1Gs888wy++c1v4p133sH8+fPR09Mz4LGhvp6u93mOHj0a8+bNw5tvvjlo3zfffBNmsxlf/OIXL3v8v//97wAwqDXrSpxOJxYtWoQ33ngD999/P373u99h3rx5+PGPfzygi12/v/zlL/j1r3+NRx55BD//+c9x8eJFfOlLX4LP5ws+ZvPmzbjjjjsgSRKeeeYZ3HbbbXjooYcuOYbqkUcewQ9/+EPMmzcPL774Ih566CG8+eabWLly5YBjAsC5c+dw7733Yvny5XjxxRcxderUkJ8nEREEEdF1eOWVVwQAcejQoeC2Bx54QAAQP/vZzwY8dtq0aaK8vDz4/datWwUA8Z3vfGfQcWVZFkIIcezYMQFAfOMb3xhw/w9+8AMBQGzdujW4bcSIEQKA2Lt3b3Dbpk2bBABhNBpFXV1dcPsf//hHAUBs27YtuG3p0qWirKxMuN3uAXXMnTtXjB079qo/CwDi29/+9mXv/+53vysAiOPHjwshhKitrRUAxCuvvCKEEKK7u1sAEL/+9a+veJ7S0lKxaNGiQdv7/y/mz58v/H7/Je+rra0Nbuv/eb399tvBbVarVeTn54tp06YFtz355JPiUn8mLnXMy9W2bdu2AT9vr9crcnJyxKRJk4TL5Qo+bv369QKAeOKJJ4LbQn09XU6oz7P/NXHmzJngNq/XK7KyssQDDzxwxXNMmzZNpKWlDdput9tFe3t78Ga1WoP3Pf3008JkMomqqqoB+zz++ONCrVaL+vp6IcSnr5PMzEzR1dUVfNz//u//CgDi73//e3Db1KlTRX5+vujp6Qlu27x5swAgRowYEdy2a9cuAUC8+eabA869cePGQdv7f34bN2684s+AiOhy2KJBRGH3rW99a8D3CxYswIULF4Lfv/3225AkCU8++eSgffu76nzwwQcAMOgT3sceewwABs3kM3HiRMyZMyf4/ezZswEAN998M4YPHz5oe389XV1d2Lp1K+666y709vaio6MDHR0d6OzsxMqVK1FdXT2oS8+1Sk5OBgD09vZe8n6j0QidToft27cP6r5yLb75zW+GPB6joKAAt99+e/D7lJQU3H///Th69ChaW1uvu4arOXz4MNra2vDoo48OGLuxdu1alJSUXHKGpqu9nq4klOd51113wWAwDGjV2LRpEzo6Oq7aUmGz2YL/v5/1b//2b8jOzg7evvKVrwTvW7duHRYsWID09PTg662jowPLli1DIBDAzp07Bxzr7rvvRnp6+oDnD3z6Gm5pacGxY8fwwAMPIDU1Nfi45cuXY+LEiQOOtW7dOqSmpmL58uUDzl1eXo7k5GRs27ZtwONHjRqFlStXXvFnQER0OQwaRBRW/eMtPis9PX3ABfT58+dRUFCAjIyMyx6nrq4OKpUKxcXFA7bn5eUhLS0NdXV1A7Z/NkwACF5wFRUVXXJ7fz01NTUQQuAnP/nJgAvD7OzsYBBqa2u76vO+ErvdDgAwm82XvF+v1+PZZ5/Fhx9+iNzcXCxcuBC/+tWvrvmCf9SoUSE/tri4eND4i3HjxgHAJcdzhEv//9v48eMH3VdSUjLo/zWU19OVhPI809LScOutt+Ivf/lL8DFvvvkmCgsLcfPNN1/x+GazOfj/+1mPPvooKioqUFFRgdzc3AH3VVdXY+PGjYNeb8uWLQMw+PX2+dd2f+jo/xn0/8zGjh07qI7P/5yrq6thtVqRk5Mz6Px2u33Qua/lNUVE9HmcdYqIwircMxxdajDytZz3ctuFEAAQHKvxgx/84LKf3H4+7FyryspKqNXqK160fe9738Ott96K9957D5s2bcJPfvITPPPMM9i6dSumTZsW0nnCPRvQ5X72kZxBKVIzZt1///1Yt24d9u7di7KyMrz//vt49NFHoVJd+fO4kpISHDt2DE1NTSgsLAxuHzduXDDQfH7WLVmWsXz5cvzoRz+65DH79+t3tdfwtZBlGTk5OZcckwJgUKjjDFNEdCMYNIgo4saMGYNNmzahq6vrsq0aI0aMgCzLqK6uxoQJE4LbLRYLenp6MGLEiLDUMnr0aACAVqsNfqIcTvX19dixYwfmzJlz2RaNfmPGjMFjjz2Gxx57DNXV1Zg6dSqef/55vPHGGwBCD12h6G/J+ewxq6qqACC4knT/J+c9PT1IS0sLPu7zrQ7XUlv//9u5c+cGtRacO3cubP+v/UJ5ngCwatUqZGdn480338Ts2bPhdDpDWvfilltuwV//+le8+eablw0OnzdmzBjY7fawvd76f2bV1dWD7jt37tygc2/ZsgXz5s1jiCCiIceuU0QUcXfccQeEEHjqqacG3df/KW3/mhMvvPDCgPt/85vfAOjr0x8OOTk5WLx4Mf74xz+ipaVl0P3t7e3Xfeyuri7ce++9CAQCV5yFyel0wu12D9g2ZswYmM3mAVP5mkymQbMyXa/m5uYBM2rZbDa89tprmDp1KvLy8oI1ABgwZsDhcODPf/7zoOOFWtuMGTOQk5ODP/zhDwOe24cffogzZ86E7f+1XyjPEwA0Gg3uvfde/O1vf8Orr76KsrIyTJ48+arHv+uuuzBx4kQ8/fTTA2ZM+6zPtzzcdddd2LdvHzZt2jTosT09PfD7/aE+PQBAfn4+pk6dij//+c+wWq3B7RUVFYNWpr/rrrsQCATw9NNPDzqO3+8P2+uLiAhgiwYRKWDJkiX42te+ht/97neorq7GqlWrIMsydu3ahSVLluAf//EfMWXKFDzwwAN4+eWX0dPTg0WLFuHgwYP485//jNtuuw1LliwJWz3/8R//gfnz56OsrAzf/OY3MXr0aFgsFuzbtw+NjY04fvz4VY9RVVWFN954A0II2Gw2HD9+HOvWrYPdbsdvfvMbrFq16or7Ll26NHjRqtFo8O6778JisQyYyre8vBy///3v8fOf/xzFxcXIycm56hiCyxk3bhwefvhhHDp0CLm5ufjTn/4Ei8WCV155JfiYFStWYPjw4Xj44Yfxwx/+EGq1Gn/605+QnZ0dnHb3WmvTarV49tln8dBDD2HRokW49957YbFY8OKLL2LkyJH4/ve/f13P50aeZ7/+qWa3bduGZ599NqTja7VavPvuu1i5ciXmz5+PL33pS1iwYAFMJhOamprw/vvvo76+fkCA+uEPf4j3338ft9xyCx588EGUl5fD4XDg5MmTeOutt3Dx4kVkZWVd0/N85plnsHbtWsyfPx9f//rX0dXVhX//939HaWnpgDEkixYtwiOPPIJnnnkGx44dw4oVK6DValFdXY1169bhxRdfxJ133nlN5yYiuizF5rsioph2ueltTSbToMdeappUv98vfv3rX4uSkhKh0+lEdna2WL16tThy5EjwMT6fTzz11FNi1KhRQqvViqKiIvHjH/94wDS0QvRNw7l27dpB58Ulpp3tnzL081PJnj9/Xtx///0iLy9PaLVaUVhYKG655Rbx1ltvXfVnASB4U6lUIi0tTUybNk1897vfFadOnRr0+M9Pb9vR0SG+/e1vi5KSEmEymURqaqqYPXu2+Nvf/jZgv9bWVrF27VphNpsFgOB0spf6v+h3uelt165dKzZt2iQmT54s9Hq9KCkpEevWrRu0/5EjR8Ts2bOFTqcTw4cPF7/5zW8ueczL1fb56W37/c///I+YNm2a0Ov1IiMjQ3z1q18VjY2NAx5zLa+nS7mW59mvtLRUqFSqQbVcTU9Pj/jZz34mpk2bJpKTk4VOpxNFRUXizjvvHDANbb/e3l7x4x//WBQXFwudTieysrLE3LlzxXPPPSe8Xq8Q4vKvVSH6XnNPPvnkgG1vv/22mDBhgtDr9WLixIninXfeEQ888MCA6W37vfzyy6K8vFwYjUZhNptFWVmZ+NGPfiSam5uDj7nc+4qIKFSSENcxmoyIiCgOTZs2DRkZGfjoo4+ULoWIKOZxjAYRERH61vg4duwY7r//fqVLISKKC2zRICKihFZZWYkjR47g+eefR0dHBy5cuDBoSloiIrp2bNEgIqKE9tZbb+Ghhx6Cz+fDf//3fzNkEBGFCVs0iIiIiIgo7NiiQUREREREYcegQUREREREYcegQUREREREYcegQUREREREYcegQUREREREYcegQUREREREYcegQUREREREYcegQUREREREYcegQUREREREYcegQUREREREYcegQUREREREYcegQUREREREYcegQUREREREYcegQUREREREYcegQUREREREYcegQUREREREYcegQUREREREYcegQUREREREYcegQUREREREYcegQUREREREYadRugAiIoocIcRnbgDQ91X0fTNgGyAASAP2l6TP/lsKfv309un3RESU2Bg0iIjihCzLkGUR/NofKD79t/xJgIiMvtChgkrVFzxUqs/+u+97BhIiovglCRHJPztERHQjhBAIBGQEAvIngeLTcBGLJAmfBBAV1OpPv7JVhIgo9jFoEBFFof7WiL5QEQiGi0T6ld0fOvpu6mAAISKi2MCgQUQUBYQQ8PsDCAQC8Pv7wgUNplKpoNF8GjzY/YqIKHoxaBARKUCW+1oo/P4A/P5AzHZ9igYajTp4Y/AgIooeDBpERBHQ1w0qAJ8vAL/fD1nmr96hIEkSNBo11Gr1J185izsRkVIYNIiIhogsy8Fg4fezK5QSJEmCVquBVtsXPtjaQUQUOQwaRERh1Ndq4YfPx+5Q0UaSAI1GA61WA42GoYOIaKgxaBAR3aBAQIbP54PX60+oWaFinUaj/qS1Q8PQQUQ0BBg0iIiuQ1+48MPn83G8RRzQajXQ6TTsXkVEFEYMGkREIRJCwOfzw+PxsVtUnOof09EfOoiI6PoxaBARXUUgEIDH44PX6+On3QlEpVJBp9NCp2PXKiKi68GgQUR0Cf2tFy6XR+lSKAr0BQ4tp8slIroGDBpERJ8hyzLcbi9bL+iSNBo1dDotZ60iIgoBgwYREQC/PwCn0wVZFryApKuSJAl6fV8rB18vRESXxqBBRAlLCAG/PwC73QmVil1i6Pr0BQ4dVCoGDiKiz2LQIKKEI4SA1+uDw+HizEIUNjqdFnq9lqGViOgTDBpElDCEEPB4vHA4XNBoNEqXQ3FKp9NAr9cxcBBRwmPQIKK4J4SA2+2Bw+GEVqtTuhxKEFqtBgYDAwcRJS4GDSKKa263B3a7gwGDFKPXa6HX6zhonIgSDoMGEcUlr9cLq9UOnY4Bg5QnSYBer+MsVUSUUBg0iCiu+Hw+dHX1wGAwKl0K0SCSJMFg0EGr5WrjRBT/GDSIKC7IsoyOji5oNFrOJEVRT6VSwWjUQ6Pha5WI4heDBhHFNCEErNZe+Hw+6HR6pcshuiZ9A8b1XIODiOISgwYRxSyXyw2r1QajMUnpUoiuW9/4DT10OnanIqL4wqBBRDEnEAigtbUNSUkmTh1KcUOtVsFgYHcqIoofDBpEFFM6Ojrh8/mRlGRSuhSiIaHT9XWnYusGEcU6Bg0iigkejxcWiwUpKWm8AKO4J0kSkpL0XMGeiGIagwYRRb3WVgskSQ2DwaB0KUQRpdNpYTBwsT8iik3s3EyUoB588EHcdtttg7Zv374dkiShp6cn4jV9nsvlwsWL9TAaTQwZlJC8Xh/sdif8/oDSpRARXTO2yRJR1BFCoLGxEWq1DunpGUqXQ6QoWRZwOFxs3SCimMOgQURRxe12o66uATk5uZxRiugzvF4f/H4/kpIMXJSSiGICgwYRRY22tjY4nW7k5eUrXQpRVJJlAbvdBaNRD51Oq3Q5RERXxKBBlMDWr1+P5OTkAdsCgcj3BQ8EArhwoRZpaRnsKkUUApfLA78/AKOR0+ASUfRi0CBKYEuWLMHvf//7AdsOHDiA++67L2I1WK1WNDW1oLBwWMTOSRQPfD4/AoEAu1IRUdRi0CBKYCaTCcXFxQO2NTY2Ruz8Fy7UQggwZBBdp/6uVAaDDnq9TulyiIgG4EhLIoq4QCCA48ePw2g0ISsrW+lyiGKe2+2F0+kGl8YiomjCFg0iiiiHw4Fz56owcuRodvcgCiOfzw9ZlpGUZOCMbUQUFRg0iChiWltb0dnZjTFjxipdClFcCgRk2O0uJCUZoNEwyBORsiTBdlYiGmJCCJw9exY6nRFZWVlKl0OUEDgFLhEpjW2rRDSkfD4fDhw4gOTkVIYMoghyuTxwuz0ct0FEimGLBhENGZfLhYMHD6OkZAIMBoPS5RAlJI1GjaQkA9fbIKKIY9AgoiHR09ODEydOorS0DBoNh4MRKUmtVsFkMjJsEFFEMWgQUdi1trbiwoWLKC2dpHQpRPQJlUoFk4kzUhFR5DBoEFFYXbhwAd3dVhQXc2YpomgjSRJMJiPUaoYNIhp6DBpEFBZCCJw8WYlAQGD06NFKl0NElyFJQFKSkdPfEtGQ40caRHTDZFnGgQMHAKgYMoiinBCAw+GCz+dXuhQiinMMGkR0QwKBAPbu3QuzOQ0jRoxQuhwiCpHT6WbYIKIhxaBBRNfN7/dj585dyMrKwbBhw5Quh4iuEcMGEQ0lBg0iui4+nw/btm1HQcEw5OcXKF0OEV0np9MNv59hg4jCj0GDiK6Z1+vD1q3bMHz4SOTl5SldDhHdALVaBbWaA8OJKPwYNIjomni9XmzZsgVFRcMZMohinMfj5kJ+RDRkGDSIKGRerw8VFVtQWFiEwkKOySCKZc3NzbhwoYYhg4iGDIMGEYUkEAhg69atyMvLx8iRI5Uuh4huQEtLM+rrL2L69HKlSyGiOMagQURXFQgEsH37dqSlpXPFb6IY19LSjLq6i1iyZAl0Oq3S5RBRHGPQIKIrkmUZe/bsgU5nwIQJE5Uuh4huAEMGEUUSgwYRXZYQAgcOHIDH48PkyVOULoeIbsD1hAy/X8Dlkoe4MiKKVwwaRHRJQggcOXIELS2tmDVrttLlENENuN6QcfKkB8ePexg2iOi6SEIIoXQRRBR9KitP4ejRo1i79lbOsU8Uw641ZHi9Ppw4cQaBwEi43RoAgF4vYepUPQwGfj5JRKHjbwwiGqSurg4HDx7EihWrGDKIYtj1hIwPPtiGxsakYMgAAI9H4PhxDzwetmwQUegYNIhogPb2dmzduhVLly6HwWBQuhwiuk7XGzKA0UhPLxh0v9vd15XK72dHCCIKDYMGEQX19vZi48ZNmD17DtLS0pQuh4iuU7hDRj+Hoy9syDLDBhFdHYMGEQEAPB4PNm3ajLFjx3HVb6IYNlQho5/NJuP0aS84xJOIroZBg4iCC/JptTqulUEUw4Y6ZPTr7Aygutp7A5USUSJg0CBKcEIIHDx4EI2NTViwYKHS5RDRdYpUyPj0fAHU1jJsENHlMWgQJbiamhocOXIEq1ev5QxTRDEq0iGjX329H01Nvuven4jiG4MGUQLr7OzE1q1bcfPNy2AymZQuh4iug1Iho19NjQ+dnYEbPg4RxR8GDaIE5Xa7UVFRgeLi8Rz8TRSjlA4Z/c6c8cDp5BobRDQQgwZRApJlGbt370YgIDBjxgylyyGi6xAtIQMAAgGgspJrbBDRQAwaRAmosrISZ8+ew4oVK5UuhYiuQzSFjH4ul8Dp0x5Oe0tEQQwaRAmmqakJ27dvx7Jly6HT6ZQuh4iuUTSGjH7d3TIuXODgcCLqw6BBlECcTie2bNmCsWPHIz9/aC84iCj8ojlk9Gts9KO11R+RcxFRdGPQIEoQQgjs3r0HDocLs2ffpHQ5RHSNYiFk9Kuq8sJm40xURImOQYMoQZw7dw4nTpzA2rW3cL0MohgTSyEDAIQAzpzxcnA4UYJj0CBKAD09PdixYwduumkO0tLSlC6HiK5BrIWMfm63QFUVVw4nSmQMGkRxLhAIYPv2HdDrDZg0qUzpcojoGsRqyOjX3h5AczMHhxMlKgYNojh34sQJVFdXYcWKVZAkSelyiChEsR4y+p0/74PdzsX8iBIRgwZRHLNYLNi1azfmzp0Pk8mkdDlEFKJ4CRkAIMt9K4cHAhyvQZRoGDSI4pTf78eOHX1dpkpLJyldDhGFKJ5CRj+nU6C6muM1iBINgwZRnDp58iRqas5j5Up2mSKKFfEYMvpZLAG0tXF9DaJEwqBBFIe6u7uxb98+zJgxE+np6UqXQ0QhiOeQ0a+62guvl12oiBIFgwZRnJFlGXv27IHX60N5+QylyyGiECRCyAAAvx+c8pYogTBoEMWZ6upqVFaewqpVq6HRaJQuh4iuIlFCRr/OTnahIkoUDBpEccThcGD37t0YNWo08vNj7wKEKNEkWsjoxy5URImBQYMojhw4cBCtra2YP3+B0qUQ0VUkasgA+rpQcRYqovjHoEEUJ5qamnDs2FHMmTMXycnJSpdDRFeQyCGjX0cHu1ARxTsGDaI4EAgEsH//fsiywOTJU5Quh4iugCHjUzU1Xvh87EJFFK8YNIjiQE1NDaqrq7FkyRJotTqlyyGiy2DIGMjnA2pr2YWKKF4xaBDFOI/Hg/37DyA9PR2jRxcrXQ4RXQZDxqW1tATQ2xtQugwiGgIMGkQxrrKyEg0NDVi8+GaoVHxLE0Ujhowrq672QQh2oSKKN7wqIYphvb29OHjwIEaPHoO8vHylyyGiS2DIuLreXhmtrWzVIIo3DBpEMezw4SNob+/ATTfdpHQpivrtb59HWpoZjz/+L8FttbUX8NWv3osxY0aiqKgADz54P9ra2q54nP/6r//E3Lk3oaioAEVFBVi+/GZUVGwe8Jh//dfHMXLkcJSWluBvf/ufAfe99967uPvuL4fviVHMY8gIXW2tF34/WzWI4gmDBlGMam9vx7FjxzBx4kRkZmYpXY5iPv74CF555RWUlk4KbnM4HLj99tsgSRLef38DNm6sgNfrxT333AVZli97rIKCAvz0p09h+/ad2LZtBxYuXISvfOUenDlzBgDw4Ycf4K231uHdd9/DU089je985x/R2dkBALBarXj66afw3HO/GdonTDGDIePa9A0M9yldBhGFEYMGUYw6evQo7PZelJfPULoUxdjtdnzzmw/jd7/7d6SlpQW3HziwH/X1dXjppT+gtLQUpaWl+P3v/4ijRz/Gzp07Lnu81avXYMWKlRgzphjFxWPxk588CZMpGYcOHQQAVFWdw/z5CzBt2nTceeeXYTabUVdXBwB48smf4Otf/waKioqG9DlTbGDIuD7NzX7Y7Zf/MICIYguDBlEMslgsqKw8hdLSScjIyFS6HMX84Af/jBUrVmHx4iUDtns8HkiSBL1eH9xmMBigUqmwb9++kI4dCATw9ttvwel0YNas2QCASZPKcPToUfT0dOPYsaNwu90YPXo09u3bi+PHj+Nb3/qH8D05ilkMGTfmwgVOd0sULzRKF0BE1+7o0WNwOByYNq1c6VIU8/bbb+HEiePYunVwC8XMmTNhMpnw5JNP4IknnoQQAj/96ZMIBAKwWFqveNxTp05hxYqlcLvdMJmS8cYbf0FJSQkAYOnSZbjrrruxZMliGI0GvPTSH5CUZMJjj30fL730B/zXf/0nXn75D8jMzMQLL/w7JkyYMATPnKIZQ8aN6+6W0dMTQFqaWulSiOgGsUWDKMZYLBacPn0akyZNQkZGhtLlKKKxsRGPP/4jvPzyf8FgMAy6PysrG6+++ho2bvwQhYV5GD68EFarFVOmTL3qFMBjx47Frl178NFH2/Dwww/jH/7hEZw9ezZ4/49//K84evQ49u49gFtv/QJ+85vnsWjREmg0Wjz33K+wceNmfO1rD+Bb3/o/YX/eFN0YMsLnwgWO1SCKB5LgxNVEMUMIgY0bN+Lw4cO4774HEjZorF//d9x331egVn/6iWcgEIAkSVCpVGhr6wze19nZAbVag7S0NIwbNwb/+I//hO9853shn+uLX7wVo0aNwgsv/G7QfVVV53DPPXdj587deOON17F//z68+uprcDgcKCzMQ0NDM8xm8w0/X4p+DBnhV1qqQ1YWO14QxTK+g4liiMViwZkzZ1BSMiFhQwYALFq0GHv3Hhiw7dvf/geMHTsO3/ve9wcEkP4ZuXbs2IH29nasXr3mms4lyzI8Hs+g7UIIfO9738UvfvH/ITk5GYFAAD5f36ew/V8DAa4LkAgYMoZGba0PmZlqSJKkdClEdJ0YNIhiyMcfH4XD4URZ2WSlS1GU2WzGxIkTB2xLSkpCRkZGcPsbb7yO8ePHIysrCwcPHsTjj/8Ijz76bYwdOy64zxe+cAtuueVW/J//8wgA4KmnnsSyZcsxbFgR7HY73nrrb9i9exfeeee9QTW89tqryMrKCgaXm266Cc8++wwOHTqIiooKlJSUDJgJi+ITQ8bQcToFLJYA8vJ4qUIUq/juJYoR7e0dOHfuHIYPH85VwENQU1ONn/3sp+ju7sbw4cPx2GM/xLe//Y8DHlNbW4vOzs7g9+3t7fjWtx6BxdKKlJQUlJZOwjvvvIclS24esF9bWxuee+45bN68JbitvHwGvv3tf8Jdd92J7Oxs/P73fxzKp0dRgCFj6F286ENOjhoqFVs1iGIRx2gQxYidO3dix44duOWWL2D06DFKl0OU0BgyIqe4WIvCwqv/jIko+nDWKaIYYLfbcfJkJTIzMzF8+AilyyFKaAwZkdXY6Ac/EyWKTQwaRDHg3LkqdHV1YerUadBo2OORSCkMGZHndgu0tXFiBaJYxKBBFOW8Xh+OHTsGozEJo0cXK10OUcJiyFBOQwPX1SCKRQwaRFHu/PnzaG1tRVnZJBiNRqXLIUpIDBnKcjgEOjvZqkEUaxg0iKKYLMs4fvwYVCqJA8CJFMKQER3q69mqQRRrGDSIolhTUxPq6xtQVFSE7OwcpcshSjgMGdHDZpNhtbJVgyiWMGgQRbGqqip4PB6MGzeeq+MSRRhDRvRpaPArXQIRXQMGDaIo5XA4cebMWaSkmFFUxCltiSKJISM6dXYG4HTKSpdBRCFi0CCKUrW1F9DT04Nx48YjKSlJ6XKIEgZDRnRrbmarBlGsYNAgikJCCJw6dRoajRojR45SuhyihMGQEf0sFj8CAS7gRxQLGDSIopDFYkFDQwNyc3ORm5undDlECYEhIzb4/eACfkQxgkGDKApVV9fA5XJizJhiqNVqpcshinsMGbGluZlT3RLFAgYNoijj8Xhw+vQpmEzJKCgYpnQ5RHGPISP22O0CNhtbNYiiHYMGUZRpaGhAZ2cXcnNzkJmZqXQ5RHGNISN2tbRwUDhRtGPQIIoyFy7UQpZlDB8+AioV36JEQ4UhI7a1twfg93NQOFE041UMURRxu92oqamB2ZyMgoJCpcshilsMGbEvEAA6Oth9iiiaMWgQRZGGhgb09HQjOzsHGRnsNkU0FBgy4ofFwu5TRNGMQYMoitTWXoQsCxQVFbHbFNEQYMiILz09Mrxedp8iila8kiGKEp/tNpWfz25TROHGkBGf2trYqkEUrRg0iKJEf7epzMxMzjZFFGYMGfGLi/cRRS8GDaIoUVtbC1kWyMvLZ7cpojBiyIhvvb0yXC5Z6TKI6BJ4NUMUBbxeH86fv4DkZBOys3OULocobjBkJAa2ahBFJwYNoihgsbTCarXCbE5BTk6u0uUQxQWGjMTBcRpE0YlBgygKNDc3w+/3ITMzA0lJSUqXQxTzGDISi9Mp4HCw+xRRtGHQIFKYEAIXLlyAVqtjawZRGDBkJKbOTnafIoo2DBpECrPZbGhttcBsTub4DKIbxJCRuLq6GDSIog2DBpHCmptb4HQ6kJKSgszMLKXLIYpZDBmJzWqV4fNx8T6iaMKgQaSwpqZGCAFkZGRCrVYrXQ5RTGLIIADo7marBlE0YdAgUpDf78f58xdgMiUhIyND6XKIYhJDBvXjOA2i6MKgQaSgzs5O2Gw2JCcnIz2dq4ETXSuGDPqsrq4AhGD3KaJowaBBpKD29na43W4YDAa2aBBdI4YM+jy/v2+sBhFFBwYNIgW1tlogSRLMZjN0Op3S5RDFDIYMuhyO0yCKHgwaRAoRQqC+vh5Go4HdpoiuAUMGXUlPD1s0iKIFgwaRQqxWK6zWHiQlmdhtiihEDBl0Nb29MmSZ4zSIogGDBpFC2tvb4XS6kJRkZNAgCgFDBoVCCMBmY6sGUTRg0CBSSFtbO4SQodPpYDIlK10OUVRjyKBrwe5TRNGBQYNIIY2NDdBqdTCbUyBJktLlEEUthgy6VlYrB4QTRQMGDSIFeL1etLW1IynJiJSUFKXLIYpaDBl0PWw2jtMgigYMGkQK6O7uDq6fkZKSqnQ5RFGJIYOulyz3DQonImUxaBApoKenBx6PB3q9ni0aRJfAkEE3igv3ESmPQYNIAd3dPQAEVCoVzGYGDaLPYsigcLDbGTSIlMagQaSAjo52qFRqGAxGrghO9BkMGRQuDBpEymPQIIowIQRaWy2fjM9gawZRP4YMCieXSyAQ4IBwIiUxaBBFmN1uR29vL4xGA9fPIPoEQwYNBbZqECmLQYMowj4741RSUpLS5RApjiGDhgqDBpGyGDSIIsxmsyEQCECj0SApyaR0OUSKYsigocSgQaQsBg2iCLPb7QAASZJgMrFFgxIXQwYNNQYNImUxaBBFmNVqhSRJAACjkUGDEhNDBkWCwyG4QjiRghg0iCKsq6sbOp0WOp0eGo1G6XKIIo4hgyJFiL7Zp4hIGQwaRBEkyzJ6enqg0+nYbYoSEkMGRZrLxe5TREph0CCKIIfDAY/HDZ1Ox4HglHAYMkgJbjdbNIiUwqBBFEEOhwNerw86nQ4Gg0HpcogihiGDlMKuU0TKYdAgiiC73Q6v1wuttm+MBlEiYMggJbHrFJFyGDSIIshut0OSAJVKBb2eQYPiH0MGKY0tGkTKYdAgiiCPxwPxyd88nU6nbDFEQ4whg6KBxyMgBMMGkRIYNIgiyO12A+j7g8egQfGMIYOihRAcEE6kFAYNoghyOJxQqdQAwDEaFLcYMijaMGgQKYNBgyiCHA4HNJq+oKHXs0WD4g9DBkUjr5dBg0gJDBpEEeRwOKBWa6BSqaDRXP0ijCiWMGRQtGLQIFIGgwZRhMiyDKfTCY1GA62WrRkUXxgyKJoxaBApg0GDKEK8Xi/8fj80GnWw+xRRPGDIoGjn8zFoECmBQYMoQjweD/x+P9RqDdRqjdLlEIUFQwbFArZoECmDQYMoQnw+H2Q5ALVaBbWaLRoU+xgyKFawRYNIGQwaRBHi9/shywIqFYMGxT6GDIolXq/SFRAlJgYNogjpCxoyVCoVVCq+9Sh2MWRQrPH5uDo4kRJ4tUMUIYFAgEGDYh5DBsUiIQBZVroKosTDqx2iCAkEAhBCQJIkBg2KSQwZFMsCAaUrIEo8vNohihBZliGEDEmSIEmS0uUQXROGDIp1ssyuU0SRxqBBFCGBQF+7PUMGxRqGDIoHbNEgijxO5k8UIbIsA+gLGRyUSLGioaEeTU2NDBkU89iiQRR5DBpEEfPpHzkGDYoFNTXVaGuzYOnSpQwZFPPYokEUeQwaRBHy2S5TMqc/oSh38uRJ2Gw9WLZsGUMGxQX+2iWKPAYNogiRpE+HRLFFg6LZ4cMHIcsBLF++DFotQwbFh0CAv3eJIo1BgyhCVCoJQohPbvxojaKPEAJ79uyG2WzCvHmLQlrBniGDYgVbNIgij0GDKEIkSRXsPsVBiRRtZFnG9u3bUFiYj5kzZ4Y0OxpDBhERXQmDBlGEqFR962f0t2oQRQufz4dt27Zi/PixKCsrY8ggIqKwYNAgihCVSgVJ6uueEuD0JxQl3G43tm37CNOmTcP48eNC2sfr9eHDD3dApSpGamreEFdIFB5cwogo8hg0iCKkbzB43186n8+nbDFEABwOO3bs2IY5c+Zg5MiRIe3j9fqwceMuaLUlMJkyhrZAIiKKaQwaRBGiVquCA8L9fgYNUlZPTw/27NmJxYsXo6AgtK5PLpcbmzbthdFYCoPBPMQVEoUXWzSIIo9BgyhCtFotVCo1AoEAWzRIUe3tbTh06CCWL1+B7OyskPbp7bVj48YDSEubCp3OOMQVEoUfgwZR5DFoEEWIVquFWt0XNIQQ8Pl8Ia1RQBROjY2NOHXqJFavXo20tNSQ9unutmLTpkPIzp4BjUY3xBUSDY1QJjkgovBi0CCKEJ1OFwwaABg0KOIuXDiPCxfOY82a1UhOTg5pn7a2DmzZcgL5+bOhUl19XQ2iaMWcQRR5DBpEEaLT6QcFDaJIOX36FNrb27B27RoYDIaQ9mlsbMbOndUoKJg1YGV7olik4kuYKOIYNIgiRKvVQKvVwOPxAAB8Pq/CFVGi+PjjI/B43Fi1ahV0utBa0S5cuIiDB1tQWDhziKsjigyNhk0aRJHGfE8UIZIkwWAwBFs0vF4GDRp6e/fuASCwfPmykEPG6dNVOHy4A/n5U4a2OKII0vCjVaKI49uOKIIMBmMwaLjdboWroXgmyzJ27tyB3NxszJo1C6oQ+o0IIfDxxydRWwvk5k6MQJVEkcMWDaLIY9AgiqCkpE+DhsvlUrgaild+vx/btn2EMWPGYOrUKSHNtiOEwN69h9HWZkZ29vAIVEkUWWrOZUAUcQwaRBGUnJwMv78/aDgVrobikcfjwdatWzBlymRMmDAhpH0CgQC2bz8AhyMPGRl5Q1whUeRpNJzelkgJDBpEEZScnBycYtHtZosGhZfT6cT27Vsxe/YsjB49OqR9fD4ftmzZB1kehdTUzCGukEgZajVDBpESGDSIIigpyQQh+v7NrlMUTlarFbt27cSiRQswbNiwkPbxeDz48MM9MBgmIjk5ZYgrJFIOB4ITKYNvPaIIMpmSIEkSAoEA3G43ZFkOaZAu0ZV0dHTgwIF9WL58KXJyckLax+Fw4sMP9yI1dSp0uqQhrpBIWRwITqQMBg2iCEpKSoJOp4XP54NarYbb7UZSEi/y6Po1NzfjxIljWL16FdLT00Pax2q1YePGg8jKKodGox/iComUp9czaBApgR+lEkWQyWSCVqsLrgrOAeF0Iy5erMWpUyewZs3qkENGe3snNmw4hOzsWQwZlDAYNIiUwaBBFEFGoxE6nQ5eb1/QcDgcCldEsers2bO4eLEWa9euhdlsDmmf5uZWVFScREHBbKjVbNCmxMGgQaQMBg2iCFKr1UhJMQdbNHp7exWuiGLR8ePH0NnZjtWrV8FoNIa0z8WL9dix4zwKC2dBkvirnxILgwaRMvjXhijCMjIy4PV6AAB2O4MGXZsDB/bB7/dixYrl0Ol0Ie1z5kw1DhxoRUHBtCGujig66fW83CFSAtvOiSIsIyMTstw3xy1bNChUsixj166dyMzMwJw5N4U0W5kQAsePn0Z1tQ95eZMiUCVRdGKLBpEyGDSIIiw1NRVA30Wgy+WE3++HhpO80xUEAgFs27YVI0eOwPTp00Ja4VgIgQMHjqK52YCcnHERqJIoOkkSoNUqXQVRYmJbIlGEpaamQqvVwuv1AmD3Kboyn8+HiorNGD9+XMghIxAIYMeOA7BYUpCZOXLoiySKYnq9FNL7hojCj0GDKMJSU1NhMOjh8fSN02D3Kbocl8uFzZs3obx8GiZNKg3pYsnv92Pz5r2w2/ORllYQgSqJopvBwJBBpBQGDaIIS0oyIjk5GW63GwCDBl1ab28vtm6twPz5c1FcXBzSPh6PFx98sAtAMczm7KEtkChGmEy81CFSCt99RBEmSRJycnKCLRo2m1XhiijadHV1YefO7bj55psxfPjwkPZxOl1Yv34XDIZJSEpKHeIKiWJHUhJbNIiUwhGoRArIyspCIBAAAPT0dEMIwT7EBABobW3F0aNHsGrVSmRkZIS0j83Wi40bDyAjYzq0WsMQV0gUW5KS+JkqkVIYNIgUkJaWBkCCEAI+nw8Ohx3JyaGt7kzxq76+DmfPnsaaNauRkpIS0j6dnV3YvPkocnNncbVvoktg0CBSDt99RArIyMiAXq8PjtPo7u5WuCJSWnV1FWpqqrFmzdqQQ0Zraxs2bTqOvDyGDKJL0WgAnY6txURKYdAgUkBmZiaSk01wOl0A+rpPUeI6efIEWltbsGbNaphMSSHtU1fXiK1bz6GgYBZUKvUQV0gUm9iaQaQsvgOJFKDRaJCXlwen0wmALRqJ7NChg3C7nVi5cgX0en1I+1RVnce+fU0oLCzn2B6iKzCZ+P4gUhKDBpFCCgoKggPCbTZr8N+UGIQQ2L17J/R6LZYsWQJtiEsXnzx5BseOWZGfXzbEFRLFPrZoECmL70AihWRmZkGSJAQCAQghYLX2KF0SRYgsy9i27SNkZ2dh/vz5UKuv3vVJCIGDB4+hqiqA3NySCFRJFPvMZl7mECmJ70AihWRlZSEpyQiXq2+cRldXp8IVUST4fD5UVGzGmDFjMHPmzJC6PsmyjF27DqG5OQlZWaMjUCVR7JMkBg0ipfEdSKSQlBQzUlJSguM0OjraFa6Ihprb7UZFxWZMmTIZkyeXhRQy/P4AtmzZC6s1B+npwyJQJVF8MJkkqFQco0GkJAYNIoWoVCoUFRUFWzQ6Ozs5TiOO2e12fPRRBebMmY3x48eFtI/X68PGjbvg949CSkrOEFdIFF/MZs7GRqQ0Bg0iBRUUFEAIAVmWIcsyuru7lC6JhkBPTzd27NiOxYsXY+TIkSHt43K5sWHDTmi1E2EypQ9tgURxKCWFlzhESuO7kEhBeXl5MBqTgq0a7e3sPhVv2tvbsG/fHixfvgwFBfkh7dPba8f69XuQnDwNBkPyEFdIFJ84PoNIeXwXEikoIyMD6enpsNvtAICOjjaFK6JwamxswMcfH8GqVauRnZ0V0j7d3T3YsGE/MjJmQKczDHGFRPFJrQaSkjg+g0hpDBpEClKpVBg9elSwRaOnpwder1fhqigczp+vwblzZ7F27RqkpaWGtI/F0o6NGz9Gbu5saDShratBRIOZzSouZkkUBRg0iBSWn18QXE8DADo7OxSuiG7UqVOn0NjYgDVrVsNkMoW0T2NjMz766DTy82dDpeIgVqIbkZbG9xBRNGDQIFJYXl4uTCYTHA4HAKCtzaJwRXQjPv74COx2K1atWgWDIbSuT+fPX8SuXXUoLAxtXQ0iurK0NF7eEEUDvhOJFJaSkoLs7OzgOI3W1hYIIRSuiq7H3r27IUkCS5cuhU4XWtenU6fO4fDhThQUTBni6ogSg1rNGaeIogXfiUQKkyQJo0ePhsfTNzbD6/VylfAYI8sytm3bivT0NCxcuBBq9dW7bQghcOTICZw540Ve3oQIVEmUGNLS1GwZJIoSDBpEUWDYsGHQ6bTweDwA+lo1KDb4/X5s2VKBkSOHY/bs2VCprv5rVQiBPXsOo75eh+zsMRGokihxpKfz0oYoWvDdSBQF8vPzkZ6eAavVCgBoaWlWuCIKhcfjQUXFJkyaVIqpU6eG9ClqIBDA1q370NWViYyM4RGokiixcCA4UfRg0CCKAhqNBuPGjYXD4QQAuFwuWK09yhZFV+R0OvHRRxWYNWsmJkwoCWkfn8+HTZt2w+0uQmpq3hBXSJR4dDoJJhMvbYiiBd+NRFFixIgRUKvV8Pl8AICWFnafilZWqxXbtn2EBQvmY/To0SHt43a7sWHDbqhU45GcnDnEFRIlJnabIooufEcSRYmCggKkp6ex+1SU6+jowJ49O7Fs2VIMGzYspH0cDifWr98Nk6kMRmPKEFdIlLgyMthtiiiaMGgQRQm9Xo8xY4pht/etp2G398JmsypcFX1Wc3MTDh8+iFWrViEnJyekfXp6rFi/fi/S02dAp0sa4gqJEpckAZmZDBpE0YRBgyiKjBw5ApIkwe/3AwAaGhoUroj61dZewKlTlVizZjXS09ND2qe9vRMffHAYOTmzoNHohrhCosSWkaGGWs1pbYmiCYMGURQpKipCamoqbDYbAKCpqQGyLCtcFZ09ewZ1dRexdu0amM3mkPZpampBRUUlCgpmQ6XSDHGFRJSVxdYMomjDoEEURYxGI8aPHxcMGh6PB+3tbQpXldiOHTuKrq4OrF69CkajMaR9amvrsXNnLQoLZ0KS+GuWaOgJdpsiikL8C0gUZYqLi6HRaIKL9zU01CtcUeLav38fAgEfli9fDp0utK5PZ85U48ABCwoKpg5tcUQUlJamhlbLblNE0YZBgyjKFBUVITs7B93dPQAAi6UVXq9X2aISjCzL2LFjO5KTTVi8eDE0mqt3fRJC4OjRSlRWOpGfXxqBKomoH7tNEUUnBg2iKKPRaFBaOhEulxNCCMiyjObmJqXLShh9K3dvQWFhAebOnQOV6uq/JoUQOHDgKGpr1cjJGRuBKonoU4JBgyhKMWgQRaHRo0cjKckEh6Nvqlt2n4oMr9eLiopNKCkZj/Ly6ZCkq3fFCAQC2LHjACyWFGRmjohAlUT0WSkpauj1vJwhikZ8ZxJFoezsbBQVDUNPTw8AoKenG1Zrj6I1xTuXy4UtWzahvLwcpaWhdX3y+/2oqNgLu70AaWkFQ1whEV1KXh5ndSOKVgwaRFFIkiSUlEyA3x9AIBAA0LeOAw2N3t5ebN26BfPnz0dx8ZiQ9vF4vPjgg10Qohhmc9YQV0hElyJJAtnZ7DZFFK0YNIii1OjRo5CWlhps1WhqagzOREXh09XVhZ07t2Pp0ptRVFQU0j4OhxPr1++CwTAJSUmpQ1whEV1OdrYaGg1nmyKKVgwaRFEqOTkZEyeWwmq1BQeF19dfVLqsuNLa2oL9+/dh1aqVyM3NDWkfm60XGzbsRWrqdOj1piGukIiuJC9Pq3QJRHQFDBpEUWzixAkwmZKCg8IvXrzIlcLDpK6uDidOHMPatauRkZER0j6dnV344INDyMqaCa1WP8QVEtGVaLUCaWm8jCGKZnyHEkWx3NxcjBo1Gp2dXQAAt9uF1tYWhauKfdXVVTh/vhpr1qxFSkpKSPu0trZh06YTyM2dBbWan6ISKS0/XxvSzHBEpBwGDaIoJkkSJk0qhSRJwUX7OCj8xpw4cQIWSyvWrFkNkykppH3q6hqxdWsVCgtnhbSuBhENPc42RRT9+BeTKMqNGjUKeXl56OzsBAB0dXWip6db4api08GDB+DxuLBixXLo9aF1faqqOo/9+5tQWDh9iKsjolClpEgwGnkJQxTt+C4linJarRZTpkyB2+0Jjs+orq5SuKrYIoTArl07YTDosGTJYmi1oXV9OnHiNI4dsyEvr2xI6yOiazNsGLsvEsUCBg2iGDBu3Fikp6ehu7uvJaO1tQU2m03hqmJDIBDA1q0fITc3G/Pnz4daffU594UQOHjwGKqrBXJzx0egSiIKlUYjIyuLa2cQxQIGDaIYYDabUVY2GVar7TOtGucUrir6+Xw+bNmyGcXFYzBjxoyQBo7Ksoxduw6hudmErKxREaiSiK7FsGE6DgInihEMGkQxYvLkMqSmpsBqtQIAmpubYLf3KlxV9HK73aio2IwpU6Zg8uSykC5M/P4AtmzZC6s1B+nphRGokoiujYyCAnabIooVDBpEMSI9PR1lZWXo7u6BEAIAUFNTrXBV0clut+Ojjyowd+5NGD9+XEj7eL0+bNy4C37/KKSk5AxxhRRtXnnlF1i82DTg9rWvTQve7/G48cIL38cXvlCEVaty8MQTX0FXl+WKx/z88fpvf/3rbwEAXq8Hv/jFw1izJg/33TcFhw9vHbD/X//6W7z44mPhf7IxLCdHDa2WrRlEsYJzwxHFkMmTJ+P48ROwWq1IS0tDY2MDxo0rQVJSaNO0JoLu7m7s3bsbixcvRkFBfkj7uFxufPjhHphMZTAYkoe4QopWI0dOwPPPrw9+r1Z/+ifyP/7jX7B//0b89Kevw2RKxYsv/jOeeOIr+H//76PLHu/tt88P+P7gwc341a8excKFtwEA1q//E6qqjuE//mMrDhzYjJ///CG8++5FSJKElpaLWL/+Vfzxj7vC+yRj3PDhXCiTKJawRYMohmRlZaG0tBRdXd0QQkAIgZoazkDVz2KxYN++vVixYnnIIaO3147163fDbJ7GkJHg1GoNMjPzgre0tCwAgN1uxQcf/BmPPvpLTJ++GOPHT8O//MsfUFm5H6dOHbzs8T57rMzMPOzevQHTpi1EQUHf2J+6unOYO3cNRo2aiNtvfwQ9PR2wWjsAAL/5zXfxyCNPw2QKbUHJRGA2yzCZeNlCFEv4jiWKMVOnTkFycnJw1qn6+jrY7XaFq1JeQ0MDjh//GKtXr0JWVlZI+3R392DDhgPIyJgJnc4wxBVStGtqOo877hiDe+8txc9//hAslgYAQFXVUfj9PpSXLwk+dsSI8cjNLcLp0wdCOnZXlwX792/EmjUPBLeNGVOGkyf3weNx4eDBLcjMzENqahYqKv4Knc6ABQu+EN4nGONGjzYqXQIRXSMGDaIYk5OTgwkTJgxo1Th79rTSZSmqpqYG586dwZo1a5CWlhrSPhZLOzZuPIrc3FnQaDi4NNFNnDgDjz/+R/zqV+/h+99/AS0tdfjOd5bD6exFV5cFWq0OZnPagH3S03OuOk6j36ZNbyIpyYwFC74Y3LZmzf0oLi7DAw+U4403foUnn3wdvb3deOWVn+O7330e//mfT+ErXynDD3/4BbS3N4fz6cYcg8GPtDROaUsUazhGgygGTZs2FWfOnIHNZkNqaipaWprR3d2F9PQMpUuLuFOnKtHZ2Y61a9fAYAitVaKhoQm7dp1HQcEsTpNJAIDZs1cG/z1mTBkmTJiJe+6ZgG3b3oFef+OtXR988DqWLbt7wLE0Gi2+973fDnjcL3/5CL70pX9AdfVx7N79d/zXf+3HX//6W/z7v/8AP/vZX264jlg1dizHoRHFIrZoEMWgvLw8lJVNQmdnV3BdjdOnTylcVeQdOXIYdrsNK1euCjlknD9/EXv21KOwMLR1NSgxmc1pGDasGE1N55GRkQufz4ve3p4Bj+nubkNGRu5Vj3XixB40NFRh7doHrvi4o0d34OLFM7j99m/h2LGduOmmlTAaTVi8+Es4dixxB4XrdD5kZPBzUaJYxKBBFKNmzJiBtLRPVwvv6upEa2uLwlVFhhACe/fuhlotYenSpdDpQuv6VFl5FocPdyI/f8oQV0ixzum0o7m5FpmZeRg3bho0Gi0+/nh78P76+ipYLA2YOHH2VY+1YcOfMW7cNBQXT77sY/qmz/1nPPbY76BWqyHLAfj9PgCA3+9DIBC44ecUq8aNY2sGUaxi0CCKUenp6SgvL4fVagtehJw5cyrYwhGvZFnG9u1bkZ6ejgULFkCtvnq/bSEEDh8+jrNnfcjLmxCBKinWvPTSj3Hs2C60tNShsnI/fvKTe6BSqbF06ZeRnJyKNWsewEsvPY6jR3fg3LmjePbZb6G0dDZKS2cFj/G1r03Drl3vDziuw2HDjh3vYu3aB694/tdf/yVmz16BsWOnAgAmTZqDXbvex/nzJ/Huu39EWdlN4X7KMUGn8yEzk2OoiGIV2yKJYtjUqVNQWXkS7e0dyMvLhd1uR0NDHUaMGKV0aUPC7/dj69aPMHbsGEyZMiWkrk+yLGPv3o/R3m5GdnZRBKqkWNTe3oynn34QNlsXUlOzUFY2Fy+9tA1padkAgG9/+1moVCo88cRX4fN5MHPmskHjKxoaqmC3Wwds27r1LQghsHTply977gsXTmHbtnfwn/+5L7ht0aLbcezYLnznOytQVDQW//f/vhLGZxs7ODaDKLZJon+JYSKKSUePHsWGDR+gsLAAWq0WOp0OS5Ysg06nU7q0sPJ4PNi6dQumTp2CkpKSkPYJBALYvv0AHI48pKbmDXGFRBROWq0Xc+emKV0GEd0Adp0iinGlpaUoKipCW1sbAMDr9cbddLcOhwMffbQZs2fPCjlk+Hw+bNq0G273cIYMohhUUsIFNIliHYMGUYzT6XSYNWsWZFnA5XIBAOrqLgYHicc6q9WK7du3YuHChRg1KrQuYW63Gxs27IJKNR7JyYk35S9RrNPr3ZxpiigOMGgQxYFx48aipGQ8LBYL+ntDnjx5DLHeM7Kjox179uzEsmVLUVhYGNI+drsDf//7bphMU2A0pgxxhUQUbkLImDTJrHQZRBQGDBpEcUCtVmPevHlITjajq6uvJcNqteLixVqFK7t+zc1NOHz4IFatWoWcnJyQ9unpsWLDhn3IyJgBnc44xBUS0VBISfEgOZkzTRHFAwYNojiRk5ODWbNmwmazwe/3AwDOnj0Nt9utcGXXrrb2Ak6dqsSaNWuQnp4e0j7t7R344IPDyMmZBY0mvgbCEyUKWfZj0qTQ3vNEFP0YNIjiyPTp01FUVITW1lYAfdPBnj5dqXBV1+bMmdOoq7uItWvXwGwOrftEU1MLKipOoaBgNlQq9usmilV5eTJ0Ol6aEMULvpuJ4ojBYMC8eXMhSRLsdgcAoKmpERZLq8KVhebYsaPo6enC6tWrYDSG1vWptrYeO3deQGHhTEgSf6URxSohPBg/PlXpMogojPhXmSjOFBcXo7R0Etra2oKrhB8/fgxer1fhyq5s//59CAT8WL58echrgJw+XY2DBy0oKJg2xNUR0VAbPVoLlerqi3ASUexg0CCKM5IkYe7cOcjMzEB7ewcAwONxo7LyhMKVXZosy9ixYxvMZhMWL14EtVp91X2EEDh6tBKnTzuRl1cagSqJaCipVHYMH851M4jiDYMGURzKyMjAvHnz4PG4g2trNDU1orm5SeHKBvL7/fjooy0YNqwQc+bMgUp19V9JQgjs3/8xamvVyM4eG4EqiWgoybIfU6awyxRRPGLQIIpTZWVlmDhxIlpbW4NdqE6ePA6PJzpmofJ6vdiyZTMmTBiP6dOnQ5Ku3mUiEAhg+/b9aGtLRWbmiAhUSURDLTXViZQUvdJlENEQYNAgilNqtRoLFy5EVlYW2traAPRd3J84cVzhygCXy4WKik0oLy9HaWloXZ/8fj8qKvbC4ShEWlrBEFdIRJEQCNgxdWpo6+QQUexh0CCKYxkZGZg/fz58Ph+cTicAoLW1BQ0N9YrVZLPZsHVrBRYsmI/i4jEh7ePxeLBhwy4IUQyzOWuIKySiSBBCRkmJIaQuk0QUm/juJopzpaWlKCsrg8ViCXahqqw8AYfDHvFaOjs7sXv3DixduhRFRUUh7eNwOPH3v++G0TgJSUnsx00UL3Q6GwoKUpQug4iGEIMGUZxTqVRYsGABcnJyByzkd/jwIQQCgYjV0dLSgoMH92HlypXIzc0NaR+brRfr1+9FWtp06PWmIa6QiCLF73dh+nR2mSKKdwwaRAkgNTUVCxcugBACNpsNAGCzWXHq1MmInL+u7iIqK49jzZo1yMjICGmfjo4ubNhwENnZs6DVcqAoUbwQQmDECBkGg0bpUohoiDFoECWIkpISlJfPQGdnV3Dxvrq6i2hqahzS81ZVncOFCzVYs2YNUlJC6ybR0mLB5s0nkJc3G2o1L0aI4ks7iouzlS6CiCKAQYMoQUiShPnz56G4uBhNTc0DVg2323uH5JwnThxHW5sFq1evRlJSUkj71NU1YPv2ahQWzuIgUaI44/HYMGtWaF0niSj28a84UQIxGAxYtmwpMjMzYLFYAACBgB9HjoR/vMbBgwfg8bixcuUK6PWhdX06d+489u1rRkHB9LDWQkTKk+UARo8GkpKMSpdCRBHCoEGUYLKzs7F48WLI8mfHa9hQWXkiLMcXQmDXrp0wGPRYsmQxNJrQuj4dP34aJ07YkJ9fFpY6iCi6aDTtKC7OU7oMIoogBg2iBDRhwgTMnDlwvEZ9fR1qay/c0HEDgQC2bt2CvLwczJ8/D2q1+qr7CCFw4MAx1NQI5OSMv6HzE1F08ni6MHv2MKXLIKIIY9AgSkCSJGHevHkYO7YYzc3NA9bXaG9vu65j+nw+bNmyGWPHFqO8vBySJF11H1mWsXPnQbS0mJCVNeq6zktE0c3v92DiRCN0Op3SpRBRhDFoECUovV6PZcuWITs7G83NzRBCAAAOHz50zYPD3W43Kio2YerUKSgrKwspZPj9AWzZsge9vblITy+8rudARNFNCIHk5E4MG5apdClEpAAGDaIElpWVhRUr+gZrt7d3AAD8fh8OHtwf7FJ1NXZ7Lz76qAJz587BuHHjQtrH4/Hiww93we8fDbOZi3YRxSuX6yJmzGBrJVGiYtAgSnCjRo3C4sVL4PV6goPDHQ4Hjhw5GOxSdTnd3V3YsWM7lixZjBEjRoR0PqfThQ0bdkGnmwiTKf0GqyeiaGW3t2LOnKKQxmoRUXxi0CAiTJ06BbNmzUZXVxdcLhcAoKOjA5WVl1853GKxYN++vVixYjny8/NDOo/N1ov16/cgJWUaDIbksNRORNHH47GjpESLtLTQFukkovjEoEFEkCQJCxbMx6RJZWhpaYXf7wcA1NXV4vz5mkGPb2iox7FjH2PNmtXIysoK6Rzd3T344IODyMqaCa3WENb6iSh6yHIAZnMnxowpUroUIlIYgwYRAQC0Wi2WL1+GUaNGorGxMdht6vTpSjQ2NgQfV1NTjXPnzmLt2jVITU0N6dgWSzs+/PAocnNnQa3WDkn9RBQdPJ5azJ7NqaqJCJBE/1QzREQA2tvb8fbb76C7uxvDhhVCkiRIkoTy8pno7OxEd3cnli1bBoMhtFaJhoYm7N59Hvn5oU15S0Sxy2arw803j4DJlKR0KUQUBRg0iGiQurp6/O///i/cbhfy8/Nhs9nQ29uL6dPLsWTJYmi1obVK1NTU4vBhC/LzJw9pvUSkPJutBTNmmJGfz5nkiKgPgwYRXdK5c+ewYcMGOJ0uqNVqzJ07N+TVvgGgsvIsTp92IDd3whBXSkRKczq7UVDQiylTSpQuhYiiiEbpAogoOo0fPx4ulwt79uxFeXk5Zs2aCZXq6sO6hBA4cuQELl5UMWQQJQCv1wWjsRmTJ89QuhQiijJs0SCiyxJCwOfzQavVhjS+QpZl7NlzBB0dKcjI4IwzRPFOlv1wOiuxcuVsaDRcL4OIBmLQIKKw8PsD2L59P5zOAqSm5ipdDhFFQGfncaxZMy3kySGIKLGw6xQR3TCfz4fNm/dCksYgNTVD6XKIKALa209h+fJShgwiuiwGDSK6IW63Gxs37oXBUAqj0ax0OUQUAW1tp7FgwQikpnLlbyK6PC7YR0TXzW534J13NuD06SrodHqlyyGiCLBYzmHKlAzk5XEaWyK6MgYNIrouVqsN69a9jxMnTiM1VYeWln2QZb/SZRHREGprq8GYMWqMGzda6VKIKAYwaBDRdbl4sQFVVeeRm5sDg0EPt7sLra0HIISsdGlENAQ6Oi5i2DAvpk8vU7oUIooRDBpEdF1KSooxdeokWCxt8Hi8AACnsw2trQcZNojiTHd3E7Kze3HTTeUhTXVNRAQwaBDRddLr9bj11pWYNKkEDQ2N8Pl8AACHowUtLQcgREDhCokoHKzWVpjNFsyfP5Mhg4iuCYMGEV23pCQjvvjF1Rg3rhh1dQ3BsOF0tqKl5QBkmWGDKJb19LRAq63H4sVzoFLxkoGIrg1/axDRDTGbk/GlL63F2LFjUFfX+JmwYUFr636GDaIY1d3dBEm6gOXL50Ot5qrfRHTtGDSI6IalpqbgzjtvxbhxfWHD6+0PG22cjYooBnV1NSAQqMaqVYuh0XDJLSK6PpIQQihdBBHFB5utF+++uwFnz1Zj+PBh0Ol0AACjMQv5+XOgUvGChSjatbVdgEbTiDVrboZer1O6HCKKYQwaRBRWvb12vPNOX9goKioMXqgYDBnIz58DtZoXLkTRqqXlHJKS2rBq1c3Q6bRKl0NEMY5Bg4jCrrfXjvfe+wCnT1cNCBtarRkFBXOh1SYpXCERfV5j40mkplqxcuUSaLUMGUR04xg0iGhI2O0OvPfeBzh16hwKC/NgNBoBAGq1AQUFc6DXpylbIBEF1dTsRVGRGjffvBAaDQd+E1F4MGgQ0ZBxOl3YsKECR4+eQE5ONszmZACAJGmQnz8bSUk5CldIlNhkOYDTp7dgwoQsLFo0l7NLEVFYMWgQ0ZDyen3YvHkb9u8/jLS0VKSnp31yj4Tc3HKYzUVKlkeUsHw+N06d2ogZM4oxdy4X4yOi8GPQIKIhFwgEsHPnPmzfvgcGgx45OdnB+zIzJyE9fayC1RElHqfTinPnNuPmm2eirGwCQwYRDQmuo0FEQ06tVmPx4nm45ZYVCARkNDY2o/8zjs7OSlgsR7iwH1GE9PS04MKFzfjCFxZj8uSJYQkZt956K1atWnXJ+3bt2gVJknDixIkbPg8RxRa2aBBRRJ0+fQ7r11egt9eO4cMLoVL1fd6h16cjP382NBqjwhUSxa+WlrPo7T2DW29djry88I2Reu+993DHHXegrq4Ow4YNG3Df17/+dZw8eRKHDh0K2/mIKDawRYOIImrixPH48pe/gKysTNTW1sHr9QIAPJ5uNDRsg8vVqXCFRPFHCBlnzmyD338Bd9/9hbCGDAC45ZZbkJ2djVdffXXAdrvdjnXr1uHhhx8O6/mIKDYwaBBRxI0aNRxf/eodGD++GPX1jbDbHQCAQMCDpqZdsFprFa6QKH54vU4cOvQW8vJUuPPOW5CSYg77OTQaDe6//368+uqr+GxHiXXr1iEQCODee+8N+zmJKPqx6xQRKcblcqOiYjsOHjwKs9mErKzM4H0pKaOQnT0ZksTPQ4iuV09PM86ercBNN03BvHmzh3SNjLNnz2LChAnYtm0bFi9eDABYuHAhRowYgddff33IzktE0YtBg4gUFQgEcODAEWzduht+vx+FhfnBcRsGQwZyc2dAqzUpXCVR7KmrO4rOzkqsWnUzSkqKIzKz1Lx58zBmzBi89tprqKmpwdixYwcEDyJKLAwaRBQVqqrOY8OGLWhv78Dw4YXQarUAAJVKi+zsqTCbh13lCEQEAIGAF5WVFTCb/Vi7djlycrIidu4//elP+Kd/+ie0trbil7/8Jf7nf/4H1dXVnD6XKEGxTwIRRYVx48bgq1+9A8XFo1BX1wibrRcAIMs+WCyH0NZ2FLLsV7hKouhms7Vi//6/YNSoFNxzz+0RDRkAcNddd0GlUuEvf/kLXnvtNXz9619nyCBKYGzRIKKo4nS6sG3bbhw8+DHUajXy83ODXam0WjPy8mZCr09VuEqi6CKEjAsXDsBiOYWlSxdgxowpwfdNpH3jG9/AO++8A5vNhvr6ehQUFChSBxEpj0GDiKKOEAInT57Bli070NHRhWHD8qHX6z+5V4WsrElISxujaI1E0cLjseHjj9cjLU2DlStvxqhRwxWtZ9++fZg7dy7WrFmDDRs2KFoLESmLQYOIolZ7ewc2bdqG06erkJ6eioyM9OB9SUm5yM6eCq02ScEKiZTV0nIaVVU7MXXqRNx88wIkJ3PiBCKKHgwaRBTVvF4f9uw5gN27D8Dn82PYsHyo1X1TdEqSBllZk5CSMpL9wCmh+HwuVFZWQIgeLF26EJMmlSjWVYqI6HIYNIgoJlRXX8CmTdvQ2NiM3NwcpKQkB+8zGrOQnT0NOl3yFY5AFPuEEGhrO4dTp7ahpGQUli9fjKysDKXLIiK6JAYNIooZNlsvtm/fg48/PgEhgIKCvOACZJKkRkbGBKSlRWa9AKJI83hsOHFiE3y+HixaNAezZk2HRqNRuiwiosti0CCimCKEwNmzNdi2bRfq65uQk5OF1NSU4P16fTpycqZDr0+5wlGIYocQMhobj+LMmT0oLh6BZcsWoqioUOmyiIiuikGDiGKS3e7Arl37cejQ0eDYjU8/3ZWQmjoaGRklUKt1itZJdCMcjnYcPfoBtNoAFiy4CeXlU6DTaZUui4goJAwaRBSzhBCoqanF1q27cPFiAzIy0pGenhrsOqVW65CZWQqzeQS7U1FM8ftdqKnZi8bGU5g0qQRLlsyP+OJ7REQ3ikGDiGKe0+nCnj0HcfDgx3A4nMjPz0VSkjF4v16fhuzsKTAYOGiWopss+2GxnEJl5Q5kZ2dg0aK5KCubEJxpjYgoljBoEFHcaGxswc6de3H2bDVUKjXy83MGDJY1m4uQmVkKjcZ4haMQRZ4QAlZrHU6c2AIhvJg2rQwLF84ZMP6IiCjWMGgQUVwJBAI4c6YKO3fuR2NjE1JSUpCVlRHsOiVJaqSlFSMtbSzUavZ1J+U5nR04c2YburqaMXbsaCxYMBujRrG7HxHFPgYNIopLTqcLR44cx759h9DdbUVubjbM5k/X2VCptEhPH4fU1NFQqThFKEWex2PFxYuHUFt7AsOGFWDevFmYNKmEU9YSUdxg0CCiuNbe3oFduw7g5Mkz8Pm8yM3NGTB+Q63WIz19PFJTR0KS2A+ehp7HY0NT01FUVR1Benoa5syZgfLyKQNel0RE8YBBg4jinhACtbV12LfvCKqqzkOWZeTmZsNoNAQfo9EYkZ5egpSU4ZAklYLVUrzyem1oajqOqqrDMBoNmDp1EubOnYnMTE5SQETxiUGDiBKGLMuoqanFvn2HcP78RQAS8vJyoNd/utaGRmNCevpYmM3DoVKxhYNunNfbi+bmYzh37jAMBj0mTBiHWbOmY/jwQo7DIKK4xqBBRAnH7w+gqqoG+/YdRm1tPdRqNfLycgYshKZW65GWVoyUlFEcNE7XxeXqRGtrJaqrj0Kv12HChLGfBIxhDBhElBAYNIgoYfn9fpw+XYV9+w6hoaEJarUGOTlZMBj0wcdIkgYpKSOQljYGWq1JwWopFgghw25vQnNzJerqzkGv16GkZCxmz2bAIKLEw6BBRAnP6/Xh7NlqHDp0FHV1jRBCIDs7EyZT0oDHJScXIjV1DIzGTIUqpWgVCHhhtdaivv4YLJYmGAwGjB9fjNmzp2PEiCIGDCJKSAwaRESf8PsDqKm5gMOHj+H8+YvweLzIzExHamrKgAtFnS4FKSkjYTYXQa3WXeGIFO88Hiu6u8+jtvYYrNYepKaaUVpagsmTSzkGg4gSHoMGEdHnyLKM+vpGHDt2CqdPn0Nvby9SUlKQkZE2YI0DSVIhOXkYUlJGspUjgciyH729jejsrEJdXRW8Xh+ys7MwfXoZJk0q4SxSRESfYNAgIrqC9vYOnDhxBidOnEJHRxfUahUyMzNgMiV9rpXDjJSUUWzliFNCCLjdnbDZ6tDcfBYdHe1QqVQYNqwA5eVTMGHCOK6DQUT0OQwaREQhcLncqK6+gOPHT+HixXo4nS6kpCQjIyP9cys5S0hKykFy8jCYTPmcsSrGeb29sNsb0dFxHhZLIxwOJ8zmZBQXj8LkyRNRXDyKK3kTEV0GgwYR0TUQQqClxYIzZ6qDrRwqlQoZGWkwm5MHtHJIkgpJSXlITi6EyZQHlYoXpLHA47HB4WiC1dqAtrZGWK02qNUq5OXlYMqUSRg3bgyysjI4/oKI6CoYNIiIrlN/K8fJk6dRV9cIu90BrVaL9PRUJCebPhc61DCZ8pGcXACjMYctHVHG4+mB3d4Mm60RXV0t6Omxwe/3Iy0tBRMmjENJyViMHFkErZb/b0REoWLQICK6QUIIdHR0oba2HqdPn0NjYzMcDicMBj3S09OQlGT83KffEozGTCQl5SIpKRd6fapitScqWfbD5eqA09kGu70ZnZ2t6OmxQZYDSE5OxogRwzBhwjgUF4+C2ZysdLlERDGJQYOIKIyEEGhr68CFC3U4deosWloscDpdMBj0SEkxIznZBJVKNWAfjcYYDB1JSdlQqfipebgJIeDx9MDlavskXLTBZrPBarVBlgXM5mSMGjUc48aNwciRw5GezvBHRHSjGDSIiIaILMuwWNpx4UIdzp2rQWtrG+x2B1QqCWZzMsxmM/T6z89QJUGvT4XBkAmjMRMGQyY0GoMi9ccyIQS8Xhvc7q5PWi4ssNtt6O21w+FwAJCQkpKM0aNHYuzY0Rg1ajhSU1OULpuIKK4waBARRYAQAt3dPWhoaEZdXQNqamqD4wAMBj3M5mSYTElQq9WD9tVqTQOCh1abzIHInxMIeOB2d8Pt7vrk1g2v1wWbzQ673Q6fzw+j0YD09FQUF49GUVEhhg8vREqKWenSiYjiFoMGEZECPB4vmptb0djYhHPnatDe3gm73QkhBHQ6HZKTTUhOTrrk4GNJUkOvT4VOl/LJ11To9SkJ0eVKCAG/3wmv1wavtxcejxUeTze8Xjs8Hg8cDhccDid8Pi/Uag1SUpIxcuRwjBxZhMLCfOTkZEOjGRzmiIgo/Bg0iIgUJoSA1WqDxdIOi6UdtbX1sFj6uln5/QFoNGqYTCYYjQYYjYZBYzz6abUm6HSp0OnM0GpN0GqToNGYoNF8fjB69JPlAPx+F3w+O7ze3k+CRV+4ECIAvz8Ap9MJh8MJl8sNIQT0eh1MpiTk5+dh+PBCFBbmIT8/D0Yju54RESmBQYOIKAo5HM5g8GhoaEJjYzOcThdcLjcAQKWSYDAYguFDq9VeIUxI0GqToNWaoNH0BRC1Wv/JTRf8GokWESEEZNmHQMALWfbC73fD73fC53PC73fB7+/7Ggh4APSNc/F4PHC5PHC73XC7PRBCQKVSwWQyIi0tFSNGFCE/PxfZ2VnIzs68xLgXIiJSAoMGEVEM8Pv96O62oqurG11dPWhv70BTUwus1l64XG74/T4AfYsE6vU66HS64Fed7koh5FOSpBoQOiRJA5VKDUnqv6kG3Pr+fMgQQkAIGUDf1/7tshyALPsgy14EAn1fZdk/6LyyLMPr9cLr9X1y88Lj8X5yTAkGgz44VXB+fh6ystKRnp6GnJwspKamxFxrDRFRomDQICKKUUIIOBxOdHX1oKurG729vejutqKjoxM9PTZ4PB54PH0X8P0X45IkQaNRQ6PRfHL77L81UKtVkCTphi7ehRAIBPq6NwUCgUH/9vn88Pl8wcdLEqDV9gUivV6H1NQU5OZmIzMzA2lpqUhP77vp9fob/pkREVHkMGgQEcUhvz8Ah8OB3l47envtsNnswTENvb0O2O12OBxOeL0+BAJ++Hx++P0ByLIMWZYB4BJhQ0CSJFz+r4YAIAEQUKvVUKvVwfCiVmug1WpgNBqRnJyEjIw0mM1964qYTEmfDH43ISnJeMmZt4iIKPYwaBARJai+tSa8cLs9cLnc8Hg8nwSOvtDh9/sRCHwaPmS5r2uUJKmgUqmgUklQqfpaQPq+79um1WoHdN/S6/XQ63XQaDTs5kRElEAYNIiIiIiIKOwuPUciERERERHRDWDQICIiIiKisGPQICIiIiKisGPQICIiIiKisGPQICIiIiKisGPQICIiIiKisGPQICIiIiKisGPQICIiIiKisGPQICIiIiKisGPQICIiIiKisGPQICIiIiKisGPQICIiIiKisGPQICIiIiKisGPQICIiIiKisGPQICIiIiKisGPQICIiIiKisGPQICIiIiKisGPQICIiIiKisGPQICIiIiKisGPQICIiIiKisGPQICIiIiKisGPQICIiIiKisGPQICIiIiKisPv/ARgYGhsz5gGcAAAAAElFTkSuQmCC"/>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25019" r="23370"/>
          <a:stretch/>
        </p:blipFill>
        <p:spPr bwMode="auto">
          <a:xfrm>
            <a:off x="5827592" y="713072"/>
            <a:ext cx="5199797" cy="541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5301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1" y="0"/>
            <a:ext cx="3166279"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77787" y="2485007"/>
            <a:ext cx="3010702" cy="1395507"/>
          </a:xfrm>
        </p:spPr>
        <p:txBody>
          <a:bodyPr>
            <a:noAutofit/>
          </a:bodyPr>
          <a:lstStyle/>
          <a:p>
            <a:pPr lvl="1" algn="ctr"/>
            <a:r>
              <a:rPr lang="en-US" sz="4000" b="1" dirty="0" smtClean="0">
                <a:solidFill>
                  <a:srgbClr val="FF6600"/>
                </a:solidFill>
                <a:latin typeface="Angsana New" pitchFamily="18" charset="-34"/>
                <a:cs typeface="Angsana New" pitchFamily="18" charset="-34"/>
              </a:rPr>
              <a:t>Exploratory Data Analysis</a:t>
            </a:r>
            <a:r>
              <a:rPr lang="tr-TR" sz="4000" b="1" dirty="0" smtClean="0">
                <a:solidFill>
                  <a:srgbClr val="FF6600"/>
                </a:solidFill>
                <a:latin typeface="Angsana New" pitchFamily="18" charset="-34"/>
                <a:cs typeface="Angsana New" pitchFamily="18" charset="-34"/>
              </a:rPr>
              <a:t> </a:t>
            </a:r>
            <a:r>
              <a:rPr lang="tr-TR" sz="4000" b="1" dirty="0" smtClean="0">
                <a:solidFill>
                  <a:srgbClr val="FF6600"/>
                </a:solidFill>
                <a:latin typeface="Angsana New" pitchFamily="18" charset="-34"/>
                <a:cs typeface="Angsana New" pitchFamily="18" charset="-34"/>
              </a:rPr>
              <a:t/>
            </a:r>
            <a:br>
              <a:rPr lang="tr-TR" sz="4000" b="1" dirty="0" smtClean="0">
                <a:solidFill>
                  <a:srgbClr val="FF6600"/>
                </a:solidFill>
                <a:latin typeface="Angsana New" pitchFamily="18" charset="-34"/>
                <a:cs typeface="Angsana New" pitchFamily="18" charset="-34"/>
              </a:rPr>
            </a:br>
            <a:r>
              <a:rPr lang="tr-TR" sz="4000" b="1" dirty="0" smtClean="0">
                <a:solidFill>
                  <a:srgbClr val="FF6600"/>
                </a:solidFill>
                <a:latin typeface="Angsana New" pitchFamily="18" charset="-34"/>
                <a:cs typeface="Angsana New" pitchFamily="18" charset="-34"/>
              </a:rPr>
              <a:t>(</a:t>
            </a:r>
            <a:r>
              <a:rPr lang="en-US" sz="4000" b="1" dirty="0" smtClean="0">
                <a:solidFill>
                  <a:srgbClr val="FF6600"/>
                </a:solidFill>
                <a:latin typeface="Angsana New" pitchFamily="18" charset="-34"/>
                <a:cs typeface="Angsana New" pitchFamily="18" charset="-34"/>
              </a:rPr>
              <a:t>EDA</a:t>
            </a:r>
            <a:r>
              <a:rPr lang="tr-TR" sz="4000" b="1" dirty="0" smtClean="0">
                <a:solidFill>
                  <a:srgbClr val="FF6600"/>
                </a:solidFill>
                <a:latin typeface="Angsana New" pitchFamily="18" charset="-34"/>
                <a:cs typeface="Angsana New" pitchFamily="18" charset="-34"/>
              </a:rPr>
              <a:t>)</a:t>
            </a:r>
            <a:endParaRPr lang="en-US" sz="4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xoAAAGsCAYAAABaTNETAAAAOXRFWHRTb2Z0d2FyZQBNYXRwbG90bGliIHZlcnNpb24zLjcuMSwgaHR0cHM6Ly9tYXRwbG90bGliLm9yZy/bCgiHAAAACXBIWXMAAA9hAAAPYQGoP6dpAAB30ElEQVR4nO3dd3hUVcIG8PdOL8mk90oIofcmHQEBKSoWBAuia9f97OzqqqurrmLDtWN3VURRsNOLICC9BUJ6ISG9T5LJtPP9gWQdEpIAk9xJ8v6eJw/kzp0774RJmDf3nnMkIYQAERERERGRGynkDkBERERERJ0PiwYREREREbkdiwYREREREbkdiwYREREREbkdiwYREREREbkdiwYREREREbkdiwYREREREbkdiwYREREREbkdiwYREREREbkdiwZRFxUbG4uFCxfKHeOsJEnCU0891eaPs2XLFkiShC1btjRsmzhxIvr169fmjw0AWVlZkCQJn3zySbs83p+15/N0hzNfs03923UWp18XL7/8stxRiIjOG4sGURvLzMzEvffei4SEBBgMBhgMBvTp0wf33HMPDh8+LHe8dhEbGwtJkiBJEhQKBXx9fdG/f3/cfvvt2LVrl9seZ9myZXjttdfcdjx38uRsbWX58uWQJAlLly5t8va77roLarUahw4daudkbWPLli248sorERoaCo1Gg+DgYMyePRsrV66ULVNhYSEefvhh9OrVCwaDAUajEUOHDsWzzz6LiooK2XIRUdegkjsAUWf2008/4dprr4VKpcL111+PgQMHQqFQ4Pjx41i5ciXeeecdZGZmIiYmRu6obW7QoEF46KGHAADV1dVISkrCihUr8P777+OBBx7Aq6++6rJ/XV0dVKpz+xG1bNkyJCYm4v7772/1fcaPH4+6ujpoNJpzeqxzdbZsMTExqKurg1qtbtPHl8O8efPw6aef4u9//zuuuOIKhISENNy2e/duvPfee3jooYcwcOBAGVO6xz//+U/861//Qo8ePXDHHXcgJiYGpaWl+OWXX3DVVVfhiy++wHXXXdeumfbs2YMZM2bAbDbjhhtuwNChQwEAe/fuxQsvvICtW7di3bp17ZqJiLoWFg2iNpKeno558+YhJiYGGzduRFhYmMvtixcvxttvvw2FouOfWLTb7XA6nc2+WY+IiMANN9zgsm3x4sW47rrrsGTJEvTo0QN33XVXw206na7N8gKAxWKBRqOBQqFo88dqjiRJsj5+W3vnnXfQt29fPPDAA1i2bBkAwOFw4I477kB0dHS7XB7X1r755hv861//wtVXX41ly5a5lMZHHnkEa9euhc1ma9dMFRUVmDNnDpRKJQ4cOIBevXq53P7cc8/h/fffb9dMRNT1dPx3OEQe6sUXX0RNTQ0+/vjjRiUDAFQqFf7v//4PUVFRLtuPHz+Oq6++Gv7+/tDpdBg2bBh++OEHl30++eQTSJKE7du348EHH0RQUBCMRiPmzJmD4uJil32FEHj22WcRGRkJg8GAiy++GEePHm0yc0VFBe6//35ERUVBq9UiPj4eixcvhtPpbNjnz9eOv/baa+jevTu0Wi2OHTt2zl8jvV6Pzz77DP7+/njuuecghGi47cwxGtXV1bj//vsRGxsLrVaL4OBgXHLJJdi/fz+AU+MNfv75Z2RnZzdcphUbGwvgf9fyL1++HI8//jgiIiJgMBhQVVXV7HX++/btw+jRo6HX69GtWze8++67Lref/nfIyspy2X7mMZvLdrYxGps2bcK4ceNgNBrh6+uLyy+/HElJSS77PPXUU5AkCWlpaVi4cCF8fX3h4+ODm2++GbW1ta37R2jheZrNZhiNRtx3332N7pebmwulUonnn3/+rMeOjY3FU089hS+//BLr168HALz++us4ePAg3nnnHRgMBtTX1+Of//wn4uPjodVqERUVhUWLFqG+vr7Vz+HPVqxYgaFDh0Kv1yMwMBA33HAD8vLyGm7/4YcfIEmSy6WL3377LSRJwpVXXulyrN69e+Paa69t9vGeeOIJ+Pv746OPPmryzNS0adMwa9YsAIDVasWTTz6JoUOHwsfHB0ajEePGjcPmzZvPevwlS5YgJiYGer0eEyZMQGJiYotfg6VLlyIvLw+vvvpqo5IBACEhIXj88cddtr399tvo27cvtFotwsPDcc899zS6vOr0uJ7Dhw9jwoQJMBgMiI+PxzfffAMA+PXXXzFy5Ejo9Xr07NkTGzZscLn/6dfs8ePHMXfuXJhMJgQEBOC+++6DxWJx2ffjjz/GpEmTEBwcDK1Wiz59+uCdd95p9FxiY2Mxa9Ys/PbbbxgxYgR0Oh3i4uLw3//+t2GfjIwMSJKEJUuWNLr/jh07IEkSvvzyy+a/qER07gQRtYnw8HARHx9/TvdJTEwUPj4+ok+fPmLx4sXizTffFOPHjxeSJImVK1c27Pfxxx8LAGLw4MFi0qRJ4o033hAPPfSQUCqVYu7cuS7HfPzxxwUAMWPGDPHmm2+KW265RYSHh4vAwEBx0003NexXU1MjBgwYIAICAsRjjz0m3n33XbFgwQIhSZK47777GvbLzMwUAESfPn1EXFyceOGFF8SSJUtEdnb2WZ9XTEyMmDlz5llv/8tf/iIAiMTExIZtAMQ///nPhs+vu+46odFoxIMPPig++OADsXjxYjF79mzx+eefCyGEWLdunRg0aJAIDAwUn332mfjss8/EqlWrhBBCbN68uSHzoEGDxKuvviqef/55UVNT03Db5s2bGx5rwoQJIjw8XAQHB4t7771XvP7662Ls2LECgPjwww8b/TtkZma6PJ8zj9lcttNfz48//rjh/uvXrxcqlUokJCSIF198UTz99NMiMDBQ+Pn5uTzWP//5z4bXwZVXXinefvttceuttwoAYtGiRWf9ep/r87z++utFSEiIsNvtLvd/8cUXhSRJzf7bCyGEzWYTAwcOFN27dxepqanCy8tLzJs3TwghhMPhEFOnThUGg0Hcf//9YunSpeLee+8VKpVKXH755S7HiYmJcXnNNvVvd/rfZPjw4WLJkiXi73//u9Dr9SI2NlaUl5cLIYQoLS0VkiSJN954o+F+9913n1AoFCIoKKhhW1FRkQAg3nzzzbM+t5SUFAFA3HLLLc1+DU4rLi4WYWFh4sEHHxTvvPOOePHFF0XPnj2FWq0WBw4caNjv9Ouif//+IjY2VixevFg8/fTTwt/fXwQFBYmCgoJmH2f06NFCr9eL+vr6VuU6/VqaMmWKeOONN8S9994rlEqlGD58uLBarQ37nX7NREVFiUceeUS88cYbok+fPkKpVIrly5eL0NBQ8dRTT4nXXntNRERECB8fH1FVVdXocfr37y9mz54t3nzzTXHDDTcIAOLGG290yTR8+HCxcOFCsWTJEvHGG2+IqVOnNvnvERMTI3r27ClCQkLEY489Jt58800xZMgQIUmSy8+UMWPGiKFDhzZ67nfffbfw9vYWNTU1rfpaEVHrsWgQtYHKykoBQFxxxRWNbisvLxfFxcUNH7W1tQ23TZ48WfTv319YLJaGbU6nU4wePVr06NGjYdvpN1NTpkwRTqezYfsDDzwglEqlqKioEEKceqOk0WjEzJkzXfZ77LHHBACXN23PPPOMMBqNIiUlxSXv3//+d6FUKkVOTo4Q4n9vgEwmkygqKmrV16OlorFkyRIBQHz//fcN284sGj4+PuKee+5p9nFmzpwpYmJiGm0//YY0Li7O5ev959vOLBoAxCuvvNKwrb6+XgwaNEgEBwc3vPFqbdFoLltTReP045SWljZsO3TokFAoFGLBggUN206/aTvzTe6cOXNEQEBAo8c6U2uf59q1awUAsXr1apf7DxgwQEyYMKHFxxFCiF27dgmFQiH8/f2Fr69vwxvlzz77TCgUCrFt2zaX/d99910BQGzfvr1hW0tFw2q1iuDgYNGvXz9RV1fXsN9PP/0kAIgnn3yyYVvfvn1dSvmQIUPENddcIwCIpKQkIYQQK1euFADEoUOHzvq8vv/+ewFALFmypFVfB7vd3ujNf3l5uQgJCXH5dzz9utDr9SI3N7dh+65duwQA8cADDzT7OH5+fmLgwIGtynT658TUqVOFw+Fo2P7mm28KAOKjjz5q2Hb6NbNs2bKGbcePHxcAhEKhEL///nvD9tOvmz+/tk+/Zi+77DKXDHfffXejr/WZ36tCCDFt2jQRFxfnsi0mJkYAEFu3bnV5TlqtVjz00EMN25YuXery7yvEqdfMmb90ISL34aVTRG2gqqoKAODl5dXotokTJyIoKKjh46233gIAlJWVYdOmTZg7dy6qq6tRUlKCkpISlJaWYtq0aUhNTXW5/AMAbr/9dkiS1PD5uHHj4HA4kJ2dDQDYsGEDrFYr/vrXv7rs19Rg6RUrVmDcuHHw8/NreOySkhJMmTIFDocDW7duddn/qquuQlBQ0Pl9gc5w+utUXV191n18fX2xa9cunDx58rwf56abboJer2/VviqVCnfccUfD5xqNBnfccQeKioqwb9++887Qkvz8fBw8eBALFy6Ev79/w/YBAwbgkksuwS+//NLoPnfeeafL5+PGjUNpaWnD67A5rXmeU6ZMQXh4OL744ouG/RITE3H48OFG427OZsSIEbjzzjtRVlaG559/vmFg+IoVK9C7d2/06tXL5XU3adIkAGj2kqIz7d27F0VFRbj77rtdxr3MnDkTvXr1ws8//9ywbdy4cdi2bRuAU6+7Q4cO4fbbb0dgYGDD9m3btsHX17fZKYBPf429vb1blVGpVDaMZXI6nSgrK4PdbsewYcMaLgP8syuuuAIRERENn48YMQIjR45s8nVwZq7WZjr9c+L+++93GTN22223wWQyuXzdgFPfr/PmzWv4vGfPnvD19UXv3r0xcuTIhu2n/56RkdHoMe+55x6Xz//6178CgMvz+vP3amVlJUpKSjBhwgRkZGSgsrLS5f59+vTBuHHjGj4PCgpCz549XR577ty50Ol0Lq/jtWvXoqSkpNWvYyI6NywaRG3g9H/wZrO50W1Lly7F+vXr8fnnn7tsT0tLgxACTzzxhEsRCQoKwj//+U8AQFFRkct9oqOjXT738/MDAJSXlwNAQ+Ho0aOHy35BQUEN+56WmpqKNWvWNHrsKVOmNPnY3bp1a+Gr0Hqnv07NvTF68cUXkZiYiKioKIwYMQJPPfVUk29gmnMumcPDw2E0Gl22JSQkAECjMRnudPrfrGfPno1u6927N0pKSlBTU+OyvaXXQXNa8zwVCgWuv/56fPfddw1jP7744gvodDpcc801rXhWpwwfPhwAMGzYsIZtqampOHr0aKPX3ekMZ77umtPc165Xr14NtwOnikZ+fj7S0tIartEfNWqUSwHZtm0bxowZ0+yEDSaTCUDzJflMn376KQYMGACdToeAgAAEBQXh559/bvTmGWj8vQuc+vdp6TVoMplanelsXzeNRoO4uDiXrxsAREZGuvziAgB8fHwajTfz8fEB0PTr8Mzn1b17dygUCpfntX37dkyZMqVhnFJQUBAee+wxAGj0tTrzewA49X3w58f29fXF7NmzGyYlAE69jiMiIhqKLRG5F2edImoDPj4+CAsLa3LQ5unf8p35RuH0gOuHH34Y06ZNa/K48fHxLp8rlcom9xN/GlTdWk6nE5dccgkWLVrU5O2n3/id1tozA61x+ut05vP7s7lz52LcuHFYtWoV1q1bh5deegmLFy/GypUrcemll7bqcdyZGUCjN1unORwOtz5OS9z5OjibBQsW4KWXXsJ3332H+fPnY9myZZg1a1bDm8nz5XQ60b9//0bTG5925ptXdxk7diwAYOvWrcjIyMCQIUMaBma//vrrMJvNOHDgAJ577rlmj3N6oPWRI0da9biff/45Fi5ciCuuuAKPPPIIgoODGwbUp6enX9iTOiPXwYMHYbVa3T5189lebxfyOjzzeyk9PR2TJ09Gr1698OqrryIqKgoajQa//PILlixZ4jJBxbk89oIFC7BixQrs2LED/fv3xw8//IC77767U8z+R+SJWDSI2sjMmTPxwQcfYPfu3RgxYkSL+8fFxQEA1Gp1w1mEC3V6fY7U1NSG4wNAcXFxo98ydu/eHWaz2W2P3VpmsxmrVq1CVFQUevfu3ey+YWFhuPvuu3H33XejqKgIQ4YMwXPPPddQNM72xv98nDx5EjU1NS6/7U9JSQGAhhmjTp85OHNmnjN/A3wu2U7/myUnJze67fjx4wgMDGx0BuJCtOZ5AkC/fv0wePBgfPHFF4iMjEROTg7eeOONC3787t2749ChQ5g8efIF//v9+Wt35m+ok5OTXdariY6ORnR0NLZt24aMjIyGy27Gjx+PBx98ECtWrIDD4cD48eObfcyEhAT07NkT33//Pf7zn/80ebnkn33zzTeIi4vDypUrXZ7v6bOWZ0pNTW20LSUlxeXfpimzZ8/Gzp078e2332L+/PnN7vvnr9uff05YrVZkZma2yc+E1NRUlzOMaWlpcDqdDc/rxx9/RH19PX744QeXsxXncildU6ZPn46goCB88cUXGDlyJGpra3HjjTde0DGJ6OxY4YnayKJFi2AwGHDLLbegsLCw0e1n/qYtODgYEydOxNKlS5Gfn99o/zOnrW2NKVOmQK1W44033nB5vKZWqJ47dy527tyJtWvXNrqtoqICdrv9nB+/JXV1dbjxxhtRVlaGf/zjH82eITjzUong4GCEh4e7TIFqNBqbvPzkfNjtdpcVra1WK5YuXYqgoKCGhc+6d+8OAC7jVxwOB957771Gx2tttrCwMAwaNAiffvqpS4FJTEzEunXrMGPGjPN9Sk1qzfM87cYbb8S6devw2muvISAgoNVnkpozd+5c5OXlNbmmQ11dXaPLxJozbNgwBAcH491333V5XaxevRpJSUmYOXOmy/7jxo3Dpk2bsHv37oaiMWjQIHh7e+OFF16AXq9v9DVoytNPP43S0lLceuutTX6frFu3Dj/99BOA//3m/c/fj7t27cLOnTubPPZ3333nMjZr9+7d2LVrV4tf+zvvvBNhYWF46KGHGorjnxUVFeHZZ58FcOrnhEajweuvv+6S68MPP0RlZWWjr5s7nB6bdtrp0nr6eTX1daqsrMTHH398QY+rUqkwf/58fP311/jkk0/Qv39/DBgw4IKOSURnxzMaRG2kR48eWLZsGebPn4+ePXs2rAwuhEBmZiaWLVsGhUKByMjIhvu89dZbGDt2LPr374/bbrsNcXFxKCwsxM6dO5Gbm4tDhw6dU4agoCA8/PDDeP755zFr1izMmDEDBw4cwOrVqxEYGOiy7yOPPIIffvgBs2bNwsKFCzF06FDU1NTgyJEj+Oabb5CVldXoPuciLy+vYVyK2WzGsWPHsGLFChQUFOChhx5yGZB8purqakRGRuLqq6/GwIED4eXlhQ0bNmDPnj145ZVXGvYbOnQovvrqKzz44IMYPnw4vLy8MHv27PPKGx4ejsWLFyMrKwsJCQn46quvcPDgQbz33nsNayX07dsXF110ER599FGUlZXB398fy5cvb/LN5rlke+mll3DppZdi1KhR+Mtf/oK6ujq88cYb8PHxcfsCd615nqddd911WLRoEVatWoW77rrLLauZ33jjjfj6669x5513YvPmzRgzZgwcDgeOHz+Or7/+GmvXrnUZ09EctVqNxYsX4+abb8aECRMwf/58FBYW4j//+Q9iY2PxwAMPuOw/btw4fPHFF5AkqeFSKqVSidGjR2Pt2rWYOHFiqy47uvbaa3HkyBE899xzOHDgAObPn9+wMviaNWuwcePGhnEBs2bNwsqVKzFnzhzMnDkTmZmZePfdd9GnT58mx3TFx8dj7NixuOuuu1BfX99Q8s52ieNpfn5+WLVqFWbMmIFBgwa5rAy+f/9+fPnllxg1ahSAUz8nHn30UTz99NOYPn06LrvsMiQnJ+Ptt9/G8OHD22SgdGZmJi677DJMnz4dO3fuxOeff47rrruuYZX4qVOnQqPRYPbs2bjjjjtgNpvx/vvvIzg4uMlfxJyLBQsW4PXXX8fmzZuxePFidzwdIjobmWa7Iuoy0tLSxF133SXi4+OFTqcTer1e9OrVS9x5553i4MGDjfZPT08XCxYsEKGhoUKtVouIiAgxa9Ys8c033zTsc3pa1T179rjct6lpVR0Oh3j66adFWFiY0Ov1YuLEiSIxMbHRVKFCCFFdXS0effRRER8fLzQajQgMDBSjR48WL7/8csNUp6en3XzppZda/TU4Pf0kACFJkjCZTKJv377itttuE7t27WryPvjT9Lb19fXikUceEQMHDhTe3t7CaDSKgQMHirffftvlPmazWVx33XXC19dXAGiYTvb012XFihWNHuds09v27dtX7N27V4waNUrodDoRExPT5HoK6enpYsqUKUKr1TbM479+/fpGxzxbtqamtxVCiA0bNogxY8YIvV4vTCaTmD17tjh27JjLPqenCi0uLnbZfrZpd890Ls/ztBkzZggAYseOHc0euylne91arVaxePFi0bdvX6HVaoWfn58YOnSoePrpp0VlZWXDfq1ZR0MIIb766isxePBgodVqhb+/v7j++utdpog97ejRowKA6N27t8v2Z599VgAQTzzxxDk9v40bN4rLL79cBAcHC5VKJYKCgsTs2bNdpm12Op3i3//+t4iJiRFarVYMHjxY/PTTT+Kmm25ymf74z99nr7zyioiKihJarVaMGzeu2el2z3Ty5EnxwAMPiISEBKHT6YTBYBBDhw4Vzz33nMvXVohT09n26tVLqNVqERISIu66666GtUdOO/2aOdPZprAG4DIt9enX7LFjx8TVV18tvL29hZ+fn7j33ntdpiQWQogffvhBDBgwQOh0uoa1RD766KNGr+2zPfaECRPOOv1y3759hUKhaPJ1QUTuIwnhxtGCRETUqc2ZMwdHjhxBWlqa3FGoA3rqqafw9NNPo7i4+ILOkF6owYMHw9/fHxs3bpQtA1FXwDEaRETUKvn5+fj55585eJY6tL179+LgwYNYsGCB3FGIOj2O0SAiomZlZmZi+/bt+OCDD6BWq5sdT0PkqRITE7Fv3z688sorCAsLw7XXXit3JKJOj2c0iIioWb/++ituvPFGZGZm4tNPP0VoaKjckYjO2TfffIObb74ZNpsNX375pcvq8UTUNjhGg4iIiIiI3I5nNIiIiIiIyO1YNIiIiIiIyO1YNIiIiIiIyO1YNIiIiGQUGxuL1157Te4YRERux6JBRERdxsKFCyFJUqMPLkBIROR+XEeDiIi6lOnTp+Pjjz922RYUFCRTGiKizotnNIiIqEvRarUIDQ11+VAqlfj+++8xZMgQ6HQ6xMXF4emnn4bdbm+4nyRJWLp0KWbNmgWDwYDevXtj586dSEtLw8SJE2E0GjF69Gikp6c33Cc9PR2XX345QkJC4OXlheHDh2PDhg3N5quoqMCtt96KoKAgmEwmTJo0CYcOHWqzrwcRUVth0SAioi5v27ZtWLBgAe677z4cO3YMS5cuxSeffILnnnvOZb9nnnkGCxYswMGDB9GrVy9cd911uOOOO/Doo49i7969EELg3nvvbdjfbDZjxowZ2LhxIw4cOIDp06dj9uzZyMnJOWuWa665BkVFRVi9ejX27duHIUOGYPLkySgrK2uz509E1Ba4YB8REXUZCxcuxOeff+6yKvSll16K8vJyTJ48GY8++mjD9s8//xyLFi3CyZMnAZw6o/H444/jmWeeAQD8/vvvGDVqFD788EPccsstAIDly5fj5ptvRl1d3Vkz9OvXD3feeWdDIYmNjcX999+P+++/H7/99htmzpyJoqIiaLXahvvEx8dj0aJFuP322933xSAiamMco0FERF3KxRdfjHfeeafhc6PRiAEDBmD79u0uZzAcDgcsFgtqa2thMBgAAAMGDGi4PSQkBADQv39/l20WiwVVVVUwmUwwm8146qmn8PPPPyM/Px92ux11dXVnPaNx6NAhmM1mBAQEuGyvq6tzuSSLiKgjYNEgIqIuxWg0Ij4+3mWb2WzG008/jSuvvLLR/n8++6FWqxv+LknSWbc5nU4AwMMPP4z169fj5ZdfRnx8PPR6Pa6++mpYrdYms5nNZoSFhWHLli2NbvP19W3dEyQi8hAsGkRE1OUNGTIEycnJjQrIhdq+fTsWLlyIOXPmADhVJLKysprNUVBQAJVKhdjYWLdmISJqbywaRETU5T355JOYNWsWoqOjcfXVV0OhUODQoUNITEzEs88+e97H7dGjB1auXInZs2dDkiQ88cQTDWc7mjJlyhSMGjUKV1xxBV588UUkJCTg5MmT+PnnnzFnzhwMGzbsvLMQEbU3zjpFRERd3rRp0/DTTz9h3bp1GD58OC666CIsWbIEMTExF3TcV199FX5+fhg9ejRmz56NadOmYciQIWfdX5Ik/PLLLxg/fjxuvvlmJCQkYN68ecjOzm4YE0JE1FFw1ikiIiIiInI7ntEgIiIiIiK3Y9EgIiIiIiK3Y9EgIiIiIiK3Y9EgIiIiIiK3Y9EgIiIiIiK34zoaRETUiM1qQ12t5dSaD0LAKQTE6Q/nGX/H//4OAEYvA0x+JigU/F0WEVFXxqJBRNRFmKvMKCupQFlxGcpLK1BWUo6y4nKUl5Sf+vvpz0vLUV1pvqDHUigU8Pbxhq+/D3z9feDzx58Nn/uZ/rTdFwHB/jB6Gdz0TImIyBNwHQ0iok7EUmtBRkom0o9nIj351J856SdQVlKGeotV7njNCgwJQGyPGHQ7/ZEQi9geMQgI8pc7GhERnQcWDSKiDshusyMrLbuhUGT88efJnHx0th/rJj8TusXHILZHNLolxP5RRGIREhEMSZLkjkdERGfBokFE5OGcTieOH0nBvu0HkHQoGenJmTiRmQu7zS53NFnpDXok9IvHwOH9MXBEfwwc3h8mX2+5YxER0R9YNIiIPFB6cib2btuHPdsP4MDvBy94zERXIEkSuiXEYuCI/hg8cgCGjBqE4LAguWMREXVZLBpERB4gL/sk9vy2D3t/24+9Ow6irLhM7kidQmx8NIaPHYrh44Zi6OhB8PbhGQ8iovbCokFEJIOSolLs2Xa6WBxA/okCuSN1ekqlEr0GJGDE+GGYPHMCEvr1kDsSEVGnxqJBRNROKsursPGnLVj33UYc3HX41BoVJJvouChcctnFmHL5JHTv2U3uOEREnQ6LBhFRG6qtqcXWtdux9ruN2PXrni4/gNtTxfXsdqp0XDYJMd2j5I5DRNQpsGgQEbmZzWrDjk27sO67jdi2fgcsdRa5I9E5SOgbj0sum4Qpl09CRHSY3HGIiDosFg0iIjdwOp3Yu/0A1n23EZt/+ZWzRHUSfQb1OlU6Zl+MkIhgueMQEXUoLBpERBcgJyMX3/73O6z/fhNKCkvljkNtRKFQYOyUUZh329UYNmaI3HGIiDoEFg0ionMkhMDvW3bjqw+/xc7NuzvdStzUvPg+3THvL1dh2pwp0Oq0cschIvJYLBpERK1UW1OLn75agxUfr0J2eo7ccUhmfgG+mHPjZbj6pisQGBIgdxwiIo/DokFE1IKi/GIsf/8brPriR9RU18gdhzyMSq3ClNkXY96tV6HPoN5yxyEi8hgsGkREZ5GZmoXP3voSa7/bCJvVJncc6gAGDOuHa2+9ChfPGA+VSiV3HCIiWbFoEBGd4dDuI/jvW8vw24adHH9B5yUkPBjX3TEXVy24HBqtRu44RESyYNEgIvpD0uFkvP7MO9i3/YDcUaiTCIsMxe2P3IxLr5oKhUIhdxwionbFokFEXV5+bgHefv59rPtuI89gUJuI7x2Hux+9HWOnjJI7ChFRu2HRIKIuq6qiGh//5zOs+GQVrPVWueNQFzD4ooG49x93oP/QvnJHISJqcywaRNTl2Kw2fP3xSnz8+ueoKq+SOw51QRMvHYd7Hr0dMfHRckchImozLBpE1GUIIbDuu414Z/EHOJmTL3cc6uKUSiVmXTsdtz98C4JCA+WOQ0TkdiwaRNQl7N95EK8/8w6OHTwudxQiF1qdFvNuvRo33XsdvExecschInIbFg0i6tSy00/g9X+9jW3rd8gdhahZ/kH+WPTv+zFp5gS5oxARuQWLBhF1Sg6HA5+/8xXef+VjDvSmDuXiGePxyL/vR2BwgNxRiIguCIsGEXU6GSlZeOaBF3D0QJLcUYjOi8nXG/c9eTdmz5shdxQiovPGokFEnYbD4cB/31qGD179FDarTe44RBds5PhhePSlhxEeFSZ3FCKic8aiQUSdQvrxDPzzr88h5Wia3FGI3Epv0OOuv9+KubdcydXFiahDYdEgog7Nbrfj0ze+wIdLPoXd7pA7DlGb6T+0Lx5/dRG69YiVOwoRUauwaBBRh5WWlI4n//os0o5lyB2FqF1otBrcfN+NuOme66BSq+SOQ0TULBYNIupw7DY7Pn79M3z0n8/g4FkM6oJ69InHc+88idgeMXJHISI6KxYNIupQTmTmYtFfHkf68Uy5oxDJymDU4x+vLMIll02SOwoRUZNYNIiow9i2fjsev/sZ1NXUyR2FyGPMu/Vq/N8Td/FSKiLyOCwaROTxhBB4/Zm38cW7X8sdhcgjDRzeH/9e+hSCQgPljkJE1IBFg4g8WmV5Fe6/8REc3X9c7ihEHs0/0A/PvvMkho0ZIncUIiIALBpE5MEO7jmMh29+DFVl1XJHIeoQlEol7lz0Fyy49zpIkiR3HCLq4lg0iMgjffHecrz57HucVYroPIyfNhZP/edReJm85I5CRF0YiwYReRS73Y7H7n4KW37aJncUog4tMjYCL7z/LyT0jZc7ChF1USwaROQxCk4W4t55DyInLVfuKESdglanxd8XP4iZ10yXOwoRdUEsGkTkEXZs+R2P3fEUaqs5dS2Ru93+8M249cGFcscgoi6GRYOIZLfivyvx6uNvwGF3yh2FqNO65uY5ePjZ+zhInIjaDYsGEcnG6XTizRfewRdvrQB/FBG1vamXT8JTr/+Di/sRUbtg0SAiWdTW1uKZRc9j48qtckch6lIumjgCiz/4F/QGvdxRiKiTY9EgonZXWFCIx//vaRz67ajcUYi6pL6De2PJZ4vh6+8jdxQi6sRYNIioXWVlZOFvdz6BzMQcuaMQdWndesTg9WUvIyQiWO4oRNRJKeQOQERdR9Kx43hg4SKWDCIPkJmajVsvvwdZqdlyRyGiTopFg4jaxYF9B/HwzY8iL61Q7ihE9IfCk0W47Yq/4uiBJLmjEFEnxKJBRG1u+9ad+NutT6D4RJncUYjoDJXllbj7mgfw+5Y9ckchok6GYzSIqM0IIbBh9QY8v+hVmMtq5Y5DRM1Qa9R4+ZN/Y9TEEXJHIaJOgkWDiNqEEAI//7AaL//tP6itssgdh4haQW/Q443lL2PAsH5yRyGiToBFg4jczul04vtvf8AbTy/lmQyiDsbk642lK19H915xckchog6ORYOI3Mput+Pbr1fi/Rc/RVWRWe44RHQeAkMC8P73byEiOkzuKETUgbFoEJHb1NfX4+tlK/D5W1+h/GSV3HGI6AJExkbgve/eQGBwgNxRiKiD4qxTROQW9fX1+PzTL/DleytYMog6gdysPPzfdY+gurJa7ihE1EGxaBDRBXM4HPjmq2/x/Rc/oyS7Qu44ROQmacfS8eCCR2Gp5YQORHTuWDSI6IIIIfDj9z9h5effozCtRO44RORmh/Ycwd9vfxJ2m13uKETUwbBoENF5E0Jg4/pNWP7JCuQlFYEjvog6px2bduGp+/4Np9MpdxQi6kBYNIjovP2+Yxc+e/8LZB86CaeDb0CIOrN1323Ey//4j9wxiKgDYdEgovNy+OBhfLz0U6TtzYbD5pA7DhG1g28+/Q6fvPG53DGIqINg0SCic5aakooPl36CpJ1psNXzum2iruTdxR9i+8bf5Y5BRB0AiwYRnZMTObn45P1PcXTHcdTXWOWOQ0TtzOl04ol7nkF2+gm5oxCRh2PRIKJWKy4qxkfvf4xDO4+iqrhG7jhEJBNzlRmLbvkHasy1ckchIg/GokFErVJZUYmP3/8Eh/ccQXFmudxxiEhmmanZeOr/noPgdHNEdBaS4E8IImpBXV0dPnj3Q2zfuhMnjxTDUlsvdyTycPnmHORWZyHEEIFon+6wO23Iq85GVX056h31UCvU8NUFIMI7FiqFqsljOIUTedVZqKwvQ73DAqWkgknri0jvbtAotQ37ZFWmoNxSCrVCgxifePho/f6U4wSsjnrE+MS3y/Puim5/+Gbc+uBCuWMQkQfiGQ0iapYQAj9+9xN27dyNypwalgxqkdlajaLafOhVxoZtVocVNqcVUaY49Asaim6+CaisL0dWZcpZj+MUTtTazAj3ikGfwCGI9+sDi70OqeVHG/Yprs1Hjc2MPgGDEGQIRUbF8YbfsNfb61BcW4BI79g2e64EfPDqp9j16x65YxCRB2LRIKJm/b5jF9atWY/6UjtK83nJFDXP4XQgo+I4Yn0SXM5UGNRGxPv1ga8uADqVHiatHyK9Y1FhKT3rpTcqhQo9AwbAXx8EvcoAL40J0aZ41NrMqHdYAAB19lr4agOgVxsRYgyH3WmD3WkDAGRVpSHK1A3Ks5wxIfdwOp148t5nUZRfLHcUIvIwLBpEdFY5WTn45qtvUVNWh+ykPLnjUAeQXZUKX52/y+VLZ+MQdigVKkiS1OrjO8Sp6ZRV0qnyYFAZYbZWwikcqKwvh1qhgUqhRmldIRRQwE8XeH5PhM5JeWkF/nHn07DbOd01Ef0PiwYRNam6uhrLPvsSJ0/kIycxX+441AGU1hWh1mZGpHe3Fve1OW04ac5BkD601cd3CidyqzLhrwtqOEsRaAiFQW3EkeK9OGnOQXe/3nAIO/KqsxHt0x251Zk4XLQbyaVHYHXwsr+2dGjPEbz97/fljkFEHoRFg4gacTqdWLliFY4cSkRJeiVs9Ta5I5GHq3dYkFOVjjjfXlBIzf/X4nDakVqWCL3KgHDvmFYd3ymcSC8/BgCI9enRsF0hKRDj0wMDg0eib+AQeGt8cKIqA8HGCNTaalBhKUXfwKHw0ngjpyr9/J8gtcoXS7/C1rXb5Y5BRB6CRYOIGvl101b8umkraoutqCypkjsOdQC1NjPsThuOluzHnvyt2JO/FdXWShTW5mFP/taGcRgOpx3JZYlQSkrE+/VtsZQAp0tGEuod9egZ0L/ZMRdV9RWos9cixBCOamsFfLT+UCqU8NcFoaq+wl1Pl85CCIF/PfA8SopK5Y5CRB6AI+SIyEVKcipWffsdLFVW5KUWyB2HOgiTxhd9A4e6bMusTIZeZUCoMQqSJP1RMo5AISkQ73+uJaMOPf0HQKVQN7tvdlUa4nx7QZKkU+Xmj+EfAgIAZ3NvD1UV1Xjx0SV48cNn5Y5CRDLjGQ0ialBeVo4vP1uOitIKnDjKcRnUekqFCga10eVDKSmhktQwqI0NJcMpnIj1SYDT6YDNYYXNYXWZdepI0R6UW0oA/K9k1NiqEefbCwAa7uMUzkYZTlZnw0frD6PaCwDgrfFBuaUEtTYzCmtOwkvj0w5fCQKALau3Yf0Pm+SOQUQy4xkNIgIA2Gw2fPXl10hNSYWlyI76OqvckagTqbGZUWOrBgAcKXZdc2FA0AhoVToAgMVRB4fz1MxFNocVFfWnLsE5WrLf5T49/QfApPVt+LzWVoMyS7HLWRU/XSCqrBU4XnoIOpWhoaxQ+3jl8dcxfMwQ+Ab4yh2FiGTClcGJCADwy4+r8dWyr2FQG7FvwxG54xBRJzBtzhQ889YTcscgIpnw0ikiQuKRo/jp+5/h4+OD47s5Mw8RucfaVRuwbR1noSLqqlg0iLo4s9mMVStWwWKxoDS7AjVVtXJHIqJO5IW/vwpzlVnuGEQkAxYNoi5u/ZoNSE5OgZ/JH2mHs+SOQ0SdTHFBCV57+m25YxCRDFg0iLqwlORUbFi7EcGBQTi87Rg4ZIuI2sIPX/6M3Vv3yh2DiNoZiwZRF2WxWLDqm+9QYzajLK8KlaXVckciok7suUdeQm0NL80k6kpYNIi6qC0bf8XRw0cRFBCC4/vS5I5DRJ1c/okCvPXv9+SOQUTtiEWDqAvKyT6B1T+vgY+vD47uTIbT0XjxMyIid/vmk+9wcNdhuWMQUTth0SDqYux2O1Z9+x3KSstQX2lDSX6Z3JGIqIsQQmDJU29yPBhRF8GiQdTFbN+6Awf2HkBkRASO7UqROw4RdTFJh5Kx4YfNcscgonbAokHUhRQWFOKnH36GwWBAzvF8WOttckcioi7oncUfwG6zyx2DiNoYiwZRF+F0OvHDqh+RfzIf/r7+SD+SJXckIuqicrPysPKzH+SOQURtjEWDqIvYs2svft+xC9Ex0Ujak8oB4EQkqw+XfIoaM6e7JerMWDSIuoCqqmr8+N1PUCqVcNQ7cSL1pNyRiKiLKy+twOdvfyl3DCJqQywaRF3Ati3bkJWVheiYKCTuPC53HCIiAMCy91agpKhU7hhE1EZYNIg6uaLCImxcvwn+fv5QqVSIHxALk7+33LGIiFBXW4f3X/lE7hhE1EZYNIg6uU0bNqOosAihYSEAgLDYEEyeOxbDJg+EwVsvczoi6up++PJnZKflyB2DiNoAiwZRJ5aVkYVtv/6G0NAQKBT/+3aXJAnRCRGYOn8CBo7tA61eI2NKIurKHHYH3n7hfbljEFEbYNEg6qSEEFi7Zh2qKqsREBjQ5D4KpQLd+8di2vUT0WdEAlQaVTunJCICNv+yFYf3Jsodg4jcjEWDqJMqKy1DUmISFAoJdnvzC2Op1Cr0GhqPaddPRI+B3aBQ8kcDEbWvN59bKncEInIzSQgh5A5BRO4nhMCObTuwbs0GZGZkwsvLCxGR4VAqlS3et9Zch+N705B9PBf8EUFE7eW9VW9g0MgBcscgIjdh0SDq5Gpra7Fz++9Yv2YDcnNz4e/nh9CwUJcxG2dTXW7Gsd0pyMsoaIekRNTVTZo5AS+8/y+5YxCRm7BoEHURlZVV+O3X37Bpw2YUFhQiODgIQcFBkCSpxfuWF1Xg6K5kFOVyvnsiajtKpRLf7vgC4VFhckchIjdg0SDqYkqKS7Bl06/YumUbykvLEBoeBn9/v1YVjqLcEhzdlYzyosp2SEpEXdH826/BA0/dK3cMInIDFg2iLiov9yQ2rd+EnTt+R3VVNSKjIuDj49O6+6bn49juFFRX1LRxSiLqaozeRvy07xsYvQxyRyGiC8SiQdSFCSGQlZGFdWvXY/+eA6i3WBAZHQkvL6+W7+sUyE7ORdLeVNSZLe2Qloi6igf/9VfMu/VquWMQ0QVi0SAiCCFwPCkZ69asx+EDhyGEQFR0JPT6llcOd9gdyEjMRvKBdFgttnZIS0SdXURMOL7d/kWrJq0gIs/FokFEDRwOB44cOoK1q9fj+LHjUCmViIyOglbb8srhNqsNKQczkXYoEw67ox3SElFn9uKHz2LipePkjkFEF4BFg4gasdls2LdnP9avWY+0lHToDXpERkVApWp55XBLbT2O70tD1rETcDqd7ZCWiDqjwRcNxNKVr8sdg4guAIsGEZ2VxWLB7p27sW71emRn58DHx4Sw8LBWLfpXU1WLY3tScCL1JMCfMkR0Hj5b+z569k+QOwYRnScWDSJqkdlsxo7fdmL9mg3IP5mPwMAABIcEt+r66crSKhzdlYKC7KJ2SEpEncmlV0/F06//Q+4YRHSeWDSIqNXKy8qxdcs2bNn0K0qKSxAcEozAwIBWrcFRWlCOxN+PozS/vB2SElFnoNao8f2urxAYEiB3FCI6DywaRJ1YTYUZRt+Wp6o9V4UFhdiy6Vds+/U3VFZUIjwiDL6+vq0qHAXZRTi6KxmVpdVuz0VEnc9tD92M2x5aKHcMIjoPLBpEnZQQAi9f+jcYfL0wc9F8xA7p4fbHyMk+gY3rN2H3zl2oqa1DZGQETCbvVmXLTT2JY3tSUVNV6/ZcRNR5xHSPxoptn8kdg4jOA4sGUSe1/4cd+Oz//jdjS79LhmHmonkI7RHp1scRQiA9LR3rVq/HgX0HYbfbERUVCYOx5VV9nQ4nMpNO4Pi+NNTX1rs1FxF1HhwUTtQxsWgQdUJOhxMvXPIQijPyXbZLCgnD5ozDpQ/OhV9EoHsf0+nEsaNJWPfLOiQeOQpJkhAVHQmdTtfife02B9IOZyL1YAZsVrtbcxFRx3fj3fPx18fvlDsGEZ0jFg2iTsJqtaK+zgJvHxN2fb0ZyxctPeu+Ko0ao6+fgkvunQOvAJNbczgcDhzcfwhrf1mLlORUaDQaREZFQKNpedE/q8WK5AMZyEjMgsPONTiI6JSwyFB8v/sruWMQ0Tli0SDqBOx2O5a+8haK8gsxbspE7Fz8I8pOFLd4P62XHhP/MgMTb5sFnZferZmsViv27NqL9Ws2ICMtA17eRoRHhLdq0b86swVJe1ORnZwL4eSPKCICPvjhLQwY1k/uGER0Dlg0iDqBg7v346M33oNGo0VdTiU0qZZzur/R3xtT7r4CY2+cCpVW7dZstbW1+H37LqxftwEnck7Az88PYWGhrVqDw1xRg6O7U5CXnt/ivkTUuc295Uo8/Ox9cscgonPAokHUwVmtVrz94hvITElDXEI88lYdha30/GZy8osIxLT7rsbwq8ZDoWy5CJyLysoqbN+6HRvXb0JhQSGCggIRHBLcqilxy4srcXRXMopOlLg1ExF1HAHB/vh5/7et+iUFEXkGFg2iDm7vjt349O0PERkTDVFuReEvyRd8zJAekZjx0FwMmD7CDQldlZaUYsumX7F181aUlpYhLCwU/gH+rSocxXmlSPw9GeVFFW7PRUSe762vl2D42CFyxyCiVmLRIOrArFYr3vj3EpzIzEG3HnEoXJOCutxKtx0/ZlA8Zv1tPuJH9XXbMU87mZePTRs2Yedvv6OqqhqRkeHw8fVp1X3zMgpwbHcKqsvNbs9FRJ7riutn4bGXHpE7BhG1EosGUQd2cPd+fPjGe4iKiYJU68TJlUfb5HF6jhuAmX+bj6h+3dx+7KyMLKxfuwF7d++DxVKPqKgIeHm3vJq5cApkp+QiaU8q6sznNiaFiDomHz8frD64Eip1y5NKEJH8WDSIOiiHw4F3X34TyYnH0b1nPIp/zUBNammbPZ4kSRg4YyRmPHwtgrqFufXYQggkH0/BujXrcejAIQiHE1ExUdDrW54Jy+FwICMxB8n702G1WN2ai4g8z5LPFmPM5IvkjkFErcCiQdRBJScm4Z2X30RwaAi0khq5Xx0G2mEqWIVKiZHXTMS0+6+CT4i/W4/tdDpx5NARrFu9HseOJkGlUiIyKgpabctrcNisdqQezEDa4UzYbQ635iIiz3Hp1VPx9Ov/kDsGEbUCiwZRBySEwKdvf4Q923choU9PlO06gaojBe2aQa3TYNxN0zD57sth8Gn5UqdzYbPZsH/vAaxbsx5pKWnQ63WIiIyAWt3y1Lv1dfU4vi8dmUdz4HRy0T+izsbobcT6oz+0ak0eIpIXiwZRB5SdkYU3nl8Ck8kEk8mEE18egtNilyWL3mTExXfMwoRbZkCj17r12BaLBbt37sa6NRuQnZUNHx8TwsLDoFQqW7xvbXUdju1JQU5KHsCfckSdyoc/vo3+Q90/SQURuReLBlEHtOK/y7Hplw3o2bcXajPLUbwpXe5I8A7yxdT/uxKj5k2C0s0DNc1mM3b8thMb121CXt5JBPj7IyQ0uFXz6VeVVePorhTkZxW6NRMRyefuR2/Dwr/eIHcMImoBiwZRB1OUX4gl/3oJarUaAcGBKPglGZaTVXLHahAYE4LpD16DIZeNadXaGOeiorwCv27eil83/YqiomKEhAQjMCiwVY9TVlCOxF3JKDlZ5tZMRNT+Ro4fhjeWvyJ3DCJqAYsGUQfz87c/4sevV6FXvz6wm63I++qw3JGaFNEnFjMeuRZ9Lh7s9mMXFRZh88Yt+O3X7SgvL0dERDh8/XxbVTgKcopxdFcyKks8p5wR0bnR6XXYmPQT1JqWx20RkXxYNIg6kBpzDV568nlY6uoQFhGO8r25qDyYL3esZnUf0Rsz/zYP3Yb2dPuxT+TkYsO6jdi9czdqamoQGRUBk8nU4v2EEMhNy8exPSmoqax1ey4ianvvrXoDg0YOkDsGETWDRYOoA9m7cw8+efN9dIuPg1KpQu7yQ3DU2uSO1Sp9pwzFzEfmIaxnlFuPK4RARnoG1q1ej/37DsBmtSEqOhJGo7HF+zqdTmQlncDxvWmw1Na7NRcRta07HrkFf3ngJrljEFEzWDSIOgghBN5f8g4SDxxB957xqM2uQNH6VLljnRNJIWHoFWNx6QPXwD8q2K3HFkLg2NEkrFu9DkcOJUKSJERFR0Kn07V4X7vNgfQjWUg5kA6bVZ7Zu4jo3AwdMxjvrHhN7hhE1AwWDaIOIjf7BP7z7Csw+Zhg8vVB4bpU1OVUyB3rvCg1Koy+bgouuXcOvAN93Hpsh8OBQwcOYd3q9TielAyNRoPIqAhoNC0v+mettyHlQDrSj2TBYecaHESeTKvTYGPSz9C0YkFPIpIHiwZRB7Hmu5/x/fKV6Nm3N5wWO04sO9jh14fQGnWY8JcZuPi2WdB5G9x6bKvVir2792Hd6vXISMuA0cuIiMjwVi3yVVdjwfG9qcg6ngvRDqutE9H5eXvFEgwbM0TuGER0FiwaRB2Apa4OL/3zBZgrqxEeFYGqpCKUbc+WO5bbGP28MfnuyzFuwTSotO6dRaa2tha7duzG+rXrcSInF76+PggLD2vVGhzmyhoc252C3DTPHnBP1FX95f4FuGPRX+SOQURnwaJB1AEc3L0fH7y+FDFxsdBoNB63doa7+IYHYNp9V2HE1ROhULZcBM5FVVU1tm/djo3rN6EgvwBBQYEIDglu1ZS4FSVVOPp7MgpPFLs1ExFdmIEj+uP9796UOwYRnQWLBpGHE0Lg4zc/wP5de9GjVwIcFhtOfHEI6MTfusHdwzHj4Wsx8NKRbj92WWkZft28FVs2/Yqy0lKEhIYiIMC/VYWj+GQpjv6ejLLCCrfnIqJzp9aosfHYT9AZWp70gYjaH4sGkYcryMvHkmdegsFggK+/H6qPF6P0tyy5Y7WL6IHdMetv89FjdD+3Hzv/ZD42bdiMHb/tRFVlFSIiw+Hr69uq+57MLMSxXcmoKje7PRcRnZs3l7+CEeOHyR2DiJrAokHk4bau34IvP/wcPfv2giRJKFidDEte57tsqjkJY/tj1t/mI6p/nNuPnZ2ZjfVrN2Dv7n2oq6tDZFQkvL29WryfEAI5yXlI2puK2uo6t+ciota578m7cf2d18odg4iawKJB5MGEEHhr8X+QdjwV3eLj4LDYceKLg536sqmzkSQJAy4dgRkPX4vguHC3HlsIgZTkVKxbvQ6HDhyGw+FAdHQU9AZ9i/d1OpzIOJqN5H3pqLdY3ZqLiFo2+9pL8cSSv8sdg4iawKJB5MEK8vLx6r9ehJe3N3x8fVCdUozSrVlyx5KVQqXEiKsnYNr9V8M31N+tx3Y6nUg8nIh1azbgWOIxKBQKREVHQqvVtnhfu82O1IOZSD2UCbuNi/4RtZe+g3vj45/flTsGETWBRYPIg/22cSuWvf9fJPxx2VTh2hTUnaiUO5ZHUGvVGHvTNEy++woYfVu+1Olc2O127N97AOtWr0dqSip0Oh0ioyKgVrc89W59nRXJ+9OQcTQHTgcX/SNqawajHptTVrdqQgcial8sGkQeSgiBd156AylHk9GtRxycNgdyPjsAcAE5FzpvAybdMRvjb7kUWjfPPFNfX4/dO3dj/ZoNyMzMgslkQnhEGJRKZYv3ra2uw7E9KTiRchL8MUvUtr7btRzhUWFyxyCiM7BoEHmoovxCvPLUYhi9jPDx80XtiQoUrU2VO5bH8g7yxdS/zsGo+ZOhVLe8+ve5qKmpwY7fdmLD2o3Iy81DQIA/QkJDWrXoX1VZNY7uTkF+ZqFbMxHR/7z63xcwdsoouWMQ0RncuyIWEblNalIyqquq4O1jAoAuN9PUuaoursC3T36M5yc/iL2rtsHpdN9lS0ajEZdMm4LHnvw7rr1uLpQqFY4dTUJxUXGLZytM/t4YNX0oJl45GoHh7h1TQkSnZCRnyh2BiJrAokHkgYQQOLL/MNRqTcNvzetYNFqlNKcIXzzwFl6Z8Xcc3bjPrcf28fXB7Ctm4dEn/obLrpgNq82GY0eTUFZW3mLh8A/xxfjLL8KYmcPhG2hyay6iri4jJUvuCETUBF46ReSBSgqL8dI/n29YpM9ea0PusoNyx+qQug3viVmL5iNueC+3Hzv3RB42rNuI3Tt3wWyuQWRkBEw+LZcIIQTy0gtwbHcKzJU1bs9F1NX0GtAT/13zntwxiOgMLBpEHmjvzj346PX30KN3AhQKBcypJSj5lZcGXIg+kwZj5qL5CO8V7dbjCiGQmZGJdWvWY/+eA7BZrYiMioTRy9jifZ1OJ7KP5yJpbxosNRa35iLqSnR6HX5NW8OZp4g8DIsGkQf65rOvsHnNRiT07gkAKP41AzWppTKn6vgkhYQhl43BpQ/NRUBUsFuPLYRA0rHjWLd6PY4cOgIIgajoKOj0Lc+E5bA7kH4kC8kHMmCrt7k1F1FXsWrnl4iIce9inkR0YVg0iDyM3W7HC/94FubKaoRFnvpP88Syg3DU8g2ouyjVSoyaPxlT/3olvIN83Xpsh8OBwwcPY+0v63A8KRlqtRpR0ZHQaDQt3tdab0PKgQykH8mCw+5way6izu6VT/6NcVPHyB2DiP6ERYPIw+RkZuO1Z15GUHAQDF5GWMvrcPLbRLljdUoagxYTbpmBi2+fDb3J4NZjW61W7NuzH+tWr0d6WjqMRgMiIiOgUrU89a6lth5Je1ORlXQCguumELXKPY/ejpv+er3cMYjoTzjrFJGHOZGZDUttHfTGU298LfnVMifqvKy19Vj/5io8N+E+bH7vR9gsVrcdW6PRYNSYi7DoHw/jlttuhp+/H44nJSM3N6/FqXd1Bi0Gj++HS+aNR2Q8FyEjao2czFy5IxDRGVg0iDxMWnIalGpVw6DG+mKzzIk6v5ryavzw7y/w74vvx84vN8LpcN8aHHq9HhMnT8Dfn/g7brjpeuh0Ohw7moSC/MIWp8T18jFixCWDMemasQiJDnJbJqLOqLykXO4IRHQGXjpF5EHqauvw/GPPwOlwICjk1GDlvG+OwFbBGYnaU3BcOC59aC4Gzhjp9llsykrLsHXLNmzeuAWlJaUIDQ1BQGBAqx6n5GQZEnclo6yAb6iIztRvSB989NM7cscgoj9h0SDyICnHkvHWC/9BREwktFotnDYHcv67H+B3qSyiBsRh5iPz0HPcALcfuyC/AJs2bMaObTtRWVmFiIgw+Pr5tuq+JzMLcWx3MqrKeLaL6LSImHCs2vml3DGI6E9YNIg8yMaf1+Hbz79Gz769AQCW/CoU/JwscyrqMaYfZi2aj+iB3d1+7OzMbGxYvxF7ft+L2to6REVHwtvbq8X7CSFwIuUkju1JQW11ndtzEXU0BqMeW1LXyB2DiP6ERYPIg3z4+ns4vO8g4nqcekNbeTgf5bs5wNFTDJg+AjMevhYh8RFuPa4QAqkpaVi3Zj0O7j8Ih92BqOhIGAwtz4TldDiReSwHx/elob7OfYPZiTqibRnroNVp5Y5BRH9g0SDyEFarFf/+29Ow2WwIDg0BABRtTENtJq/H9yQKpQLDrxqPafdfDb/wQLce2+l04uiRo1i7ej2OJR6DQiEhKjoKWm3Lb5zsNjtSD2Ui9VAm7Fa7W3MRdRQ/7P4aoZEhcscgoj+waBB5iLycXLz6rxcREBgIo5cRAJD71WHYq+tlTkZNUWvVGHPjVEy55woY/bzdemy73Y4D+w5i3ep1SElOhU6nRWRUJNRqdYv3rbdYkbw/HRmJ2W6dPYuoI/h0zXvoPaCn3DGI6A8trxxFRO2iML8Alto6GP5YP8NhsbFkeDBbvQ1bPvgZv3+1CRffNgsTbp0JrUHnlmOrVCoMHzkMAwb1x57f92Ddmg1ISU6FyeSN8IhwKJXKs95Xq9NgwOjeiB8Qi6Q9qchJzmtxGl2izoJT3BJ5Fq6jQeQhCvLyIQQapjm1ltTKnIhaw1Jdh9WvrsCz4+/D1k/WuPWyJa1Wi7ETxuJvjz+Cm/6yAN4mbyQdO46TefktLvpn8NJj6MUDMOXacQjvxktJqGsoL62QOwIR/QmLBpGHyE7PchnEaKvgTEIdibmkEque+gTPT3oAe77d2mIROBdGoxFTpk7Go0/8HfOuvxYqtQrHjiahqLCoxbMV3n5euGj6UEy8ajSCIgLclonIE1WUVsodgYj+hEWDyAPU1dbh5Ik8eP1pWlNbJS+b6ojKcoux7KG38fKlf0Pi+r1uPbaPrw9mXT4Tjz7xN1x+5WWw2x04mngMZaVlLRYO/2BfjLtsJMbMGg7fIB+35iLyFGW8dIrIo7BoEHmAwvwCmKvNMHr9uWhwNfCOLD/5BD687WX856onkb47ya3HDgoOwjXzrsbfHl+EqZdeArO5BknHjqOqsqrF+4ZEBeHiq0Zj5NTB8PI1ujUXkdwqeOkUkUdh0SDyAEX5hai31EOn/99gYhaNziFrXwrenPs03lv4AvKOZbv12BGR4bhx4Q14+NEHMWb8aJSUluJ4UjJqzDXN3k+SJER0D8Ml147H4An9oTe6ZxA7kdzKWDSIPApnnSLyAMWFxQD+NxDcaXfCUcPF1zqTpC0HcfzXQxg8exQufWguAmNC3XJcSZIQ1z0Ot991G5ImHMe61etx5PARwCkQFR3lUl4b3VchoVufKEQnhCM9MRsp+9Nhrbe5JReRHOpqOLaNyJOwaBB5gMKTBdBoNA2f23k2o1MSQmD/DztwaPUuXHTtJEz9v6tgCvZ1y7ElSUKfvr3Rs1cCDh88jHVrNiDpaBLUajWioiNdXl9nUqqUSBgUh269o5ByMANph7PgsDvckouoPfF1S+RZWDSIZCaEQEFevutlU1UsGp2Zw+bA9s/XY8+3WzH+5umYdOfl0JsMbjm2UqnE4KGD0W9AP+zbsx9rV69DWmo6jEYDIiIjoFKd/ce+WqtG35E90b1/LI7vS0PmsRwIJ9fgoI7D4WTRIPIkXBmcSGbVVdV4/tF/QaPRwi/ADwBQceAkKvblyZyM2ovB1wuT7rwM4xZOh0Z39jMP56Ourg67d+7BujXrkZOdAx8fE8LCw5pd9O+0mqpaHNudghNpJwH+T0EdQO+BPfHp6vfkjkFEf2DRIJLZiawcLPnXSwgODYHeoAcAFP+agZrUUpmTUXvzCfXH1P+7EiPnXgylquUicC6qq6uxY9sObFi3Cfkn8xEYGICQ0JCGcUHNqSytwtFdySjILnZrJiJ3S+gbj8/Xfyh3DCL6A2edIpJZeWk56i31Lov1cSB411RZUIYVj32AxZc8hAM/7mhxbYxz4e3tjWkzpuGxJ/+Oq+ddBQA4mngMxcUlLT6OT4AJo2cMx/grLkJAqJ/bMhG5mzsXyiSiC8czGkQy27p+C776eBkS+vRs2Jb3bSJs5Zw9pauL7NcNMx+Zh14TBrr92AX5Bdiy6Vf8tnU7KisqER4RBl9f31ad4cjPLkLS7hTUVNW6PRdRazmdTigUSpdf0sTGR+Ojn96RMRUR/RmLBpHMVi37Bht+WudSNHI+OwBnvV3GVORJ4kf1xaxF8xAzuIfbj52TlYMN6zZiz649qKmtQ1RkBLxN3m5/HCJ3y8rMQnyPeDz86ENyRyGis+ClU0Qyy8/Nd/mNnHAKlgxykbbzKF6b8wQ+uv0VFKTmuvXY0bHRuPm2hXjwbw9g5KgRKCoqRvLxFNTW8GwFeTZJknipFJGH4/S2RDJyOp0oKSqCTve/qW0ddVwwjZp2ZN0eHN24D8PmjMP0B66BX0SgW44rSRJ6JPRA9/juOJp4DOtXr0fikaOQJAnR0VEuRZjIU7BoEHk+Fg0iGdXV1qHeUg/1nxZTY9Gg5jgdTuz+5lfs/2EHRt8wBZfcOwde/ia3HFuhUKD/gH7o3acXDu4/hHWr1yElORUajQahrZyhiqi92O0OOBwsGkSejEWDSEZ1NbWwWW3QG/63WBuLBrWG3WrD1o9WY9fXWzDx1pm4+LZZ0Bp1Ld+xFVQqFYaNGIr+A/th7669WLdmAwryCyC4mAZ5Egnw8fWROwURNYODwYlklJ2RhdeeeRlhEWHQ/nH5VHVKMUq3ZskbjDocrwATptxzBcbcMBUqjXt/h1RbW4uSohK3HpPIHQKCAmA0GuWOQURnwTMaRDKqNdfAZrVCpVY3bHPUcSA4nTtzaRW++9d/8euHv2D6/Vdj2FXjoVC4Z74Pg8GA6NhotxyLiIi6Ds46RSSj2tpaCCGgVP5vFWinhUWDzl95Xgm+fORdvDR9EY6s3SN3HCIi6sJYNIhkVGuuBeA6wFbYHPKEoU6lICUXH93xCl6b8wTSfj8mdxwiIuqCWDSIZFRrrgHOGGDrtHMWFXKf7AOpeGvev7B0wfPITcyUOw4REXUhHKNBJKPqajN4RoPaw/Gth5C87TAGzbwIlz58LYJiQ+WOREREnRzPaBDJqKKsHBqN2mUbz2hQWxFC4MBPO/HClIfw9WMfoLKoXO5IRETUibFoEMmo1lwDpcr1xKLgAlTUxpx2B3Yu24Dnxt+HH19YhtpKs9yRiIioE2LRIJJRvbW+0RSkwsGlbah92CxWbHr3Bzw77j5seOs7WOvq5Y5ERESdCIsGkYzqLfUuU9sCAJwsGtS+6qpq8PNLy/HchPux/bN1cNg5ToiIiC4ciwaRTJxOJ2xWGxRnFA1eOkVyqSoqxzdPfIQXpjyE/d9vhxAsvUREdP5YNIhkYrPZ4HQ4oDzz0ime0SCZlWQV4LP73sArMx9F0uYDcschIqIOitPbEsnEYXfA6RRQqc64dEqSmr4DUTvLO5aF925ejO4je2PUdZMbTVxAJLeIvrGcqpnIg/F/DSKZOBwOCKcTCoVrsZAULBrkWdJ3JSF9V5LcMYgaueqZW1g0iDwYL50ikonT4YBTOCFJLBpEROfjzJ+fRORZWDSIZOJwOCGEgHTGGA1Jyf84iYhag7+YIfJsLBpEMnE6nYBo4jdyCn5bEhG1hkLJn5dEnozfoUQyUSoVgAQIp+t0tvwNHRFR65w5PTgReRYWDSKZKJVKKCRFo7UKWDSIiFpH56WXOwIRNYNFg0gmCqUSkkJqvCgax2gQEbWK3mSQOwIRNYNFg0gmSqUSkqSA08kzGkRE50PLMxpEHo1Fg0gmCqUCkgQI4TpGQ6HmNcdERK2h9+YZDSJPxqJBJBOFQgFJ0XiMhkLLdTSJiFpDx6JB5NFYNIhkcmowuNTo0imljkWDiKg1OBicyLOxaBDJRKFQQKFUNL50ikWDiKhFSo0Kap1G7hhE1AwWDSIZKVUqCJ7RICI6ZxyfQeT5WDSIZGQwGGC32122KXRqmdIQEXUcHJ9B5PlYNIhkZPL1aVQ0eEaDiKhl3kE+ckcgohawaBDJyORjgs1qc9nGMRpERC3zCwuQOwIRtYBFg0hGXiYvOJ0Ol20KjRKQuGgfEVFzfFk0iDweiwaRjPR6PaQzSoUkSVDqeVaDiKg5vuEsGkSejkWDSEY6Q9NzwKu8tO2chIioY/ELD5Q7AhG1gEWDSEZ6vR5CoNHq4CoTiwYRUXN46RSR52PRIJKR3qCHUqmA0+m6aJ+aRYOIqFm8dIrI87FoEMlIZ9BDpVY3mnlK5c2iQUR0NmqdBl7+JrljEFELWDSIZGT08oJGo4HNanXZrjLpZEpEROT5fMP85Y5ARK3AokEkIx8/H2h1WlgsFpftvHSKiOjsAqJC5I5ARK3AokEkI7VaDf/AAFjqXIuGUq+GpOa3JxFRU0J7RsodgYhage9kiGQWHBaC+jPOaAAcp0FEdDZhCVFyRyCiVmDRIJJZYHAQHGfMOgUAao7TICJqUmhPFg2ijoBFg0hmPn4+gGi8Xe3X9GJ+RERdmaSQENqDl04RdQQsGkQy8/XzhVKpgN1ud9muDTTIlIiIyHMFRAVDo+elpUQdAYsGkcxMvj7Q6nSot9S7bNcEGmVKRETkuUI5PoOow2DRIJKZj58vdHpdo5mnVEYNFDqVTKmIiDxTGMdnEHUYLBpEMtMb9DD5+sBSV9foNk0AL58iIvozntEg6jhYNIhkJkkSYuJiUVdb2+g2jtMgInIV3jta7ghE1EosGkQeICwyHE5n46mnNAEcp0FEdJrBx4iQ+Ai5YxBRK7FoEHmA4NBgSAqp0cxTGp7RICJqEDMkAZIkyR2DiFqJRYPIAwSFhsDoZUStucZlu9qkg0KjlCkVEZFn6TYsQe4IRHQOWDSIPIBfgB98fH1Qc0bRAABtsJcMiYiIPE+3oT3ljkBE54BFg8gDKBQKxHSPbbJo6MK8ZUhERORZlGologfFyx2DiM4BiwaRhwiPioTT6Wi0XRfOokFEFNm3GzQ6jdwxiOgcsGgQeYjg0BBAkuBwuJYNTYARkprjNIioa+s2jJdNEXU0LBpEHiI4NBhGL2Ojy6ckhQRdKMdpEFHXxqJB1PGwaBB5iIDgQAQEBaK6sqrRbbpwkwyJiIg8R7ehnHGKqKNh0SDyEAqFAj379oK52tzoNg4IJ6KuLKJvLLyDfOWOQUTniEWDyINEx8VAkgCn0+myXRNggELLcRpE1DX1uXiw3BGI6DywaBB5kMjoKBi9vWCuqnbZLkkSdKE8q0FEXROLBlHHxKJB5EGCQoMRFBKMqqbGaUT6yJCIiEheRj9vRA/m+hlEHRGLBpEHkSQJPfv2Qk1N44X7DNG+7R+IiEhmvSYMhELBtytEHRG/c4k8THS3GEhovJ6GyqiBNtgoUyoiInnwsimijotFg8jDRMZEwcvUeJwGABhi/GRIREQkD4VSgZ4TBsodg4jOE4sGkYcJCA5ESFgoqioaj9MwxLJoEFHXETO4B4y+XLCUqKNi0SDyMJIkoe+gfk2O01D76KD21cmQioio/fWZNETuCER0AVg0iDxQ9549oNVpUVdb1+g2ntUgoq5i0KyL5I5ARBeARYPIA8V0j0VQSDDKS8sa3caiQURdQczgHgiMDpE7BhFdABYNIg+kVqvRb8gAVDcxIFwbaITSSyNDKiKi9jP0ijFyRyCiC8SiQeShevTqAZVKCWu9tdFtxm7+MiQiImofCpUSg2eNljsGEV0gFg0iDxWX0B3+gQEoL2t8+ZRXQqAMiYiI2kfCmH7wCjDJHYOILhCLBpGH0un16DOwHyrLKxrdpvHTQxPExfuIqHMaesVYuSMQkRuwaBB5sIQ+PSFJCtjt9ka38awGEXVGGr0W/acOlzsGEbkBiwaRB+veMx6+/r6oKCtvdJsxzh+SUpIhFRFR2+k7ZSi0Rq4XRNQZsGgQeTBvHxP6DOqHspLG4zSUWhWnuiWiTmfoHF42RdRZsGgQebiBQwdDqVSg3lLf6DavHrx8iog6D//IIPSeOEjuGETkJiwaRB4uvncPhEaEo6SouNFtuggTlEauqUFEncPoGy6BQsG3JkSdBb+biTycVqvFsNHDUV1VBSGEy22SJMGrR4BMyYiI3EetVeOiay+WOwYRuRGLBlEH0GdgP3h5eze5Urh3ryCAY8KJqIMbNGsUjH7ecscgIjdi0SDqACKiI9G9ZzxKCosa3aby0sIQw0HhRNSxjb1pmtwRiMjNWDSIOgBJkjDkomGw2+1wOByNbjf1C5EhFRGRe0QP7I7oAd3ljkFEbsaiQdRB9O7fBwFBgSgtLm10my7UG5oAgwypiIgu3NgFPJtB1BmxaBB1EN4+JgwYNgjlpY3X1AB4VoOIOiavABMGzxoldwwiagMsGkQdyOARQ6HT62CuNje6zdjdH0qjWoZURETnb9R1k6HS8mcXUWfEokHUgXTrEYcevRNQeLKg0W2SQgFT31AZUhERnR+NXovxN18qdwwiaiMsGkQdiEKhwMjxo+AUTljrrY1u9+4VBEmjlCEZEdG5u2jeJHj5m+SOQURthEWDqIPpO7AfIqIjUZjf+KyGQqOEqXeQDKmIiM6NUqPCxbfPkjsGEbUhFg2iDkar02HUhDGoMdc0PdVt/zBIan5rE5FnG37lePiGBcgdg4jaEN+NEHVAQ0YORXBoMIqbWMBPqVPB1I9jNYjIcynVSky55wq5YxBRG2PRIOqATL4+GDFuFCrKyiGEaHS7T/8QKLQcq0FEnmnYleMREBUsdwwiamMsGkQd1LBRw+Hr54eyksYL+Ck0Kpj686wGEXkepVqJS+6dI3cMImoHLBpEHVRIeCgGXzQUxYXFTZ7VMPUNgUKnkiEZEdHZDb9qAs9mEHURLBpEHdjYyePh4+eDsuImzmqolfAZGCZDKiKipmn0Wkx/4Gq5YxBRO2HRIOrAwiMjMGLsRSguKmryrIZ372AoDVxxl4g8w8TbZsEnxF/uGETUTlg0iDq4MRePg5+/P0qKihvdplAp4DMoXIZURESuTMF+mHTnbLljEFE7YtEg6uBCwkNx0cTRKC0ugdPpbHS7d69AqH10MiQjIvqfGQ/PhdbAn0VEXQmLBlEnMHriOAQEBTW5roakUMB/VLQMqYiITgnvHYPhV0+QOwYRtTMWDaJOIDA4EKMvHouy0rImz2roI31giPFt/2BERAAuf/wGKBR8y0HU1fC7nqiTGDVhNEJCQ1CYX9Dk7X4XRUNS8lueiNpXn0mDkTCmv9wxiEgGfNdB1En4BfhjzOTxqCyvgN1ub3S72lsL0wAu4kdE7UehUuKyx26QOwYRyYRFg6gTGTVhDKLjYpGbfaLJ230GhkHppWnnVETUVU34ywyExEfIHYOIZMKiQdSJeJu8ccmsabDb7aitqW10u0KlgP/IKBmSEVFXExAdjOkPXCN3DCKSEYsGUSczaMQQ9B88ACeycppcxM/YzR+6cJMMyYioK7nm37dBo+MZVKKujEWDqJNRqVS45LLp8PL2QllJWZP7BIyJ4cBwImozw64cj55jOQCcqKvjOw2iTqhbfBxGTRyDosJCOByORrerfXTwHcbrponI/Qx+XrjiiRvljkFEHkAldwAiahsXT5+MI/sP4eSJPETFNl6wz9QvBLVZ5agvNMuQrmvbWZGIXZVHXbb5qbxxU8QMVNpr8HHeT03eb0bgaCQYmx5jY3XasL3iMNJr81DntMJHZcQg7x4Y4B3fsM+vZQdwrCYLakmJsb4D0MsrtuG2lJoTSKrJwuXB4y78CVKXduVTC2H085Y7BhF5ABYNok7K198PU2ZNw7L3/wtLnQU6vc7ldkmSEDi+G06uOgphb7zIH7WtALUJV4ZMbPhc8ccJZm+lHrdFXuay75HqDOyrOo5Y/dmnJ95afhAnLEWYFngRTCojcuoKsKlsH4xKPbobIpBRm4fkmhxcGTwB5fZqrC/dgxh9GPRKLeqdVuyoOOySh+h89Bw/AEMvHyt3DCLyELx0iqgTGzZ6BHr174MTWdlNDgxX++jgx0uoZCFBAaNS3/ChV2oBAArJdbtRqUd6bS4SDFHQKNRnPV5+fQn6GGMRpQuGj8qI/t7dEaTxRWH9qXE6ZbYqROqCEKL1Ry9jDLSSCpX2U2eztpUfwgDveJhUxrZ/4tRpqfUazP33bXLHICIPwqJB1IlpNBrMuHIWjF5eKCkqaXIf774h0IZ6tXMyqrBX4/3c7/FR3k9YXbwTVfaaJvcrrC9Dsa0Cfb3imj1emDYQGXV5MNtrIYTACUshym3ViNaHAAACNb4otJbD4rCisL4MduGAr8obeZZiFFvLMci7h9ufI3UtV/5zIfwjg+SOQUQeRBJN/ZqTiDqV1at+xo9fr0JsfBy0Wm2j221VFpxcyUuo2ktmXT5sTjv81N6ocdRhV+VRmO11uDF8eqOzFptK9yK3vhgLwi9t9ph24cDG0r1IqsmCAhIkSJgcMAx9vLo17LOzIhHHa7KhkpQY5dsP3fRhWJa/HlMDRiC/vhSHqlOhU2owxX84AjQ+bfLcqXPqP20Ybln6sNwxiMjDcIwGURdw8fRJSDl6HClJyejRKwGSJLncrjbp4Dc8EmU7c2RK2LV004c1/D0IvgjVBuCj3J+QUnMC/bz/d+bC7rTjeE0ORvr2afGYh6pSUVBfisuCxsJbZUSepRiby/bDS6lH9B9jO0b59sMo334N9/m9IhHRuhAoJAV2Vx7DDeHTkFl3EmtLd+G6sKlufMbUmXkF+WDei3fKHYOIPBAvnSLqAnR6PWbPvRxe3l4oKSpuch/vPsHQR/G32HLQKTTwU3uhwu46A1hqbS7swoHexthm72932rG94gjG+w1CnCECQRpfDDL1QIIxCvuqkpu8T5mtCsdrsjHKtx9yLUWI0AXBoNQhwRCNIms5rE6bu54edWaShIVv3g+DDy+/JKLGWDSIuoi4hHhcPH0yykpKUV9f3+h2SZIQOCEOSi+u5NverE4bKuw1MCpdZwZLNGcgzhAOwxnbz+SAgBNO4IwzVRIkCDS+OlYIgY2lezHebxA0CjUEBJzC+cexTv3pbOJ+RGeacNsMdB/ZW+4YROShWDSIupCJ0yahV/++yM7IanIWKqVOhaBJ3QGF1MS9yV22lh9ErqUIlfYanLSU4Kfi7VBAQk/j/9Y7qbBVI6++GP3OMgj807xfkFabCwDQKtSI0Abhtz+muK20mXHUnImkmmx0N0Q2um+iOQN6pRZxhlMzjoVrA3HCUoT8+hIcqEqBv9oEnYKFk5oX0isSsxddJ3cMIvJgHKNB1IXo9HrMvuYy5OWcQHFhMYJDgxvvE+wFv+GRKN91QoaEXYPZXovVJTthcVihV2oRrg3EtaFTXM5cHDVnwltpQIyu6bUzyu3VqP/T5U0zgkZhe/lhrCn5HRanFSalAWN8+2OAV3eX+9U4LNhdeQzXhk5p2BaqDcAQU098X7QNeoUW0wJHuvkZU2ej0qlx2/uLoFQp5Y5CRB6Ms04RdUHrfliN775ciZi4GOj0+ib3KVyfirrsivYNRkQdwvxX78KIKyfIHYOIPBwvnSLqgiZMm4RBwwcjMz0TTmfTU9oGju8GFcdrENEZhs+byJJBRK3CokHUBWm1Wsy57mpEREciOyOryX2UWhWCJnO8BhH9T2j/GMx77na5YxBRB8GiQdRFBYUG44p5V0GpVJ51ylttkBf8L4pu8jYi6lq0fgbc899/QKHkWwciah3+tCDqwvoN7o/JM6eitLgUdbV1Te5j6hMM7z6NB40TUdchqRW47cNF8PIzyR2FiDoQFg2iLkySJEyZNRWDRw5FdkYWHA5Hk/v5XxQNfSQX8yPqqqY/Ng/dh/SSOwYRdTAsGkRdnEajwZz5VyEyJgo5ZxmvISkkBE3qDrVf0zNUEVHn1eeKEZh682VyxyCiDohFg4gQGBKEK+ZfBZVajeLCpsdrKDRKBE/tAYWOy+8QdRWBfSPwl1fvlzsGEXVQLBpEBADoM7Avpl5+KSrKylBdVd3kPmpvLYKn9oCk5ExURJ2dPsyE+5Y9BYWCbxWI6PzwpwcRATg1XmPSpVMwdvIE5OWcgKXO0uR+umAvBIzv1s7piKg9qXy0uPeLJ+Dl4y13FCLqwFg0iKiBSqXC5fOuxKDhQ5CZlgG73d7kfl7dA+A7NKKd0xFRe5B0SixY+gDC46LkjkJEHRyLBhG50Bv0uOam+ejeMx4ZKekQQjS5n+/gcJj6hbRzOiJqUyoJM5+5Af0vGiR3EiLqBFg0iKgR/0B/zLvlegSFBCE7PeusZcP/omh49Qxq53RE1BaEAhh+91RMunq63FGIqJNg0SCiJkXFRuPqBfOg1qpRcDL/rPsFjI2Bsbt/OyYjIncTEtDr2hGY+383QpI42QMRuQeLBhGdVb/B/TH7mitQW1OL8tLyJveRJAmBE+Kgj/Ft33BE5BYCQPT0Prj5n3dDpeL01UTkPiwaRNSsMZPGYfLMqSguLERVZVWT+0gKCcGTukMXbmrndER0IQSAkIndcfuLD0Kr08kdh4g6GRYNImqWQqHAzKtmY8K0ScjPPQlzddNrbEhKBYKnxkMb4tXOCYnofAicuvTxzlcegpc3v2+JyP1YNIioRSqVClfMvwpjJ49DbnYuas01Te6nUCkRMq0HNEHGdk5IROdCAPAZFYHbFt8PvwCOsSKitsGiQUStotFocNUNczFy3CjkZGWjrrauyf0UGhVCZ/SELpwLfRF5IiEBxhGhuOW5vyI0IkzuOETUibFoEFGraXU6zF04H0MuGo6sjEzUW5pePVyhViJkWgL00b7tG5CImiUkQDs4EAuevAMxcbFyxyGiTo5Fg4jOicFowLxbrsegYYORkZoOa721yf0kpQLBU+I59S2RhxASoBsahAVP3ome/XrLHYeIugAWDSI6Z94mb8z/yw3oO6g/0lPSYLPamtxPUkgInBgH795c1I9ITkIB6EcE46Yn70TfQf3kjkNEXYQkzrbkLxFRC8pKyvDZux8j6cgxxPXoDq1Oe/Z9d59A1eGCdkxHRAAg1BKMo8KwYNFtPJNBRO2KRYOILkhFWTmWffAZDu87iNjucdAb9Gff91A+KvbktmM6oq5N6BXwHhuBGx+4FQl9esodh4i6GBYNIrpg1VXVWP7RF9j/+x5Ex8bA4HX26W3NqSUo2ZYFOPmjh6gtCW8lTOOicONfb0GP3glyxyGiLohFg4jcoramFis+XY6dv25HZEwUvE1nn97Wkl+Fog1pcNY72jEhUdfhDFDBb1wMbrzrZnTvGS93HCLqolg0iMht6i0WfPvFCvy2YStCI8Lg4+tz1n1tlRYUrk2Bvaq+HRMSdX72UDVCxnfH9bfdiG49ussdh4i6MBYNInIrm82GH75ahc2rNyIgKBD+gWef3tZhsaN4UxosJ6vbMSFRJyUB1mgN4if3x7xbrkdYZLjciYioi2PRICK3s9vtWL3qJ2z4cS2MXl4ICQ89677CKVD2ew6qjxW1Y0KizkXSKFHfXY2Bl4zA3IXz4evvJ3ckIiIWDSJqG06nE1vXb8FP33wPp8OJ6G4xkCTprPtXHy9C6Y4cDhInOkcKHw0s3dUYc+kEzLn+mmZnfiMiak8sGkTUpg7u3o9vP/8aZaVl6J4QD6VSedZ9LUVmFG9Kh8Pc9GrjRORKGW6ANVaDKVdMw6VzZkGtVssdiYioAYsGEbW5zNR0fPXxl8jKyERcfPML+znq7SjZmom67Ir2C0jU0SglSPFeUEQZMHvuFRg3ZQIUCoXcqYiIXLBoEFG7KCksxteffonD+w4hMjoS3j6mZvevTCxA+e5cXkpFdAal16lLpfxignDlDddg8IihckciImoSiwYRtZvamlp8/9VKbN+4DT5+vggODW52//piM4o3ZcBezSlwiQBAG+mNylAHuvdNwNULrkVs925yRyIiOisWDSJqVw6HA5vXbMSaVT/DbrMjOi6m2XEbTqsdJVuzUJtV3o4piTyLpFZC288Plbp6DB8zAnOuu5ozSxGRx2PRIKJ2J4RA4oEj+H75t8jLyUNMXGyLM+VUHStE+a5cCIeznVISeQZtqBfqu6kh6VWYPHMqLpk9DRqNRu5YREQtYtEgItmUFBZj1Zff4sCufQgICkBgcFCz+9sqLSjZlon6AnM7JSSSkVKC98BQlGiqEBIRjsuvnYOBwwc3O000EZEnYdEgIllZrVZs+mU9Nvy8DnarDdFxsc1eSiWEQPWxIpTvyYWw8+wGdU5qfz10gwNRXFOGfoMH4Mrrr+FK30TU4bBoEJHshBA4dugovl/+LU5knUB0txgYjIZm72OrsqB0WxYs+dXtlJKoHUiAd98QVPnbICkVGDdlAi6dM4uL8BFRh8SiQUQeo6SoBN9/+S32/b4XfgH+CAoJavYyESEEqpOKUb7nBISNZzeoY9MEGaEfFITC6mJExUZj1jVXoP+QAbxUiog6LBYNIvIoVqsVW9Zuwsaf18FcbUZMXCy02rMv8AcA9up6lPyWBUteVTulJHIfhVYJn6ERqNRbYLNaMXLcKMy4ajb8AvzljkZEdEFYNIjII2WkpOGnb35E0uGj8A/0R1BIcIu/2a3JLEPZrhNwmK3tlJLowhh7BEDfLxC5+XkIDgvBjCtnYfiYkVzlm4g6BRYNIvJYlro6bF2/BRt/WQ9z1R9nN3TNn91w2p2oOlKAykP5HCxOHkvtq4P/6BhUihpUVVZh0IghuGzuFQgJD5U7GhGR27BoEJHHy0zLwE8rvkfS4WPw9fdFcGhIi2c37OZ6lO3ORW1GWTulJGqZpFbAZ1A4VN28kXfiBHz9/TD1sksxZtI4qNVqueMREbkViwYRdQj1Fgu2bvgVm35ej8qKSsTExUKn17V4P0t+Ncp+z4G1tLYdUhKdhUKCd68gePUPRn5RARx2OwYOG4zpc2YiIjpS7nRERG2CRYOIOpTsjCz8tOJ7HDt0FHqDHuFREc2uuwGcmp3KfLwYFQdOwlFra6ekRKcY4/zhMzQc1dYaFBUUIbpbDKZefikGjxjS4muXiKgjY9Egog7HarViz/Zd2PTzeuSdyEVwSAj8gwJavJzKaXeiOqkIlYfz4ayzt1Na6qp04Sb4jYiEMCqQk5UDo9GIMZPH4+Jpk2Dy9ZE7HhFRm2PRIKIOq7K8AlvWbcaOzdtQXVWNyOgoGL2MLd7PaXeg+lgRKg8XwGlh4SD30gQa4Dc8EppQL+TnnkRdbS36DOyH6VfMQFxCvNzxiIjaDYsGEXV42RlZWP/jWhzedxAKhQKRMVGtGljrtDlQdbQQVUcK4Kx3tENS6sw0QUb4DAiFPsYXJUXFKCspQ2hEGKbMmooRYy/iYG8i6nJYNIioU3A4HDi87yDW/7gWmakZ8PH1QUh4aKvWI3BaHahKLEDV0UIWDjpnukgTfAaEQRfmjfLSMhTmF8I/MABjJ4/H6Ilj4OvvJ3dEIiJZsGgQUadSW1OLHVt+w7b1W1BUUAQ/fz8EhQa3rnDYHDCnlqLqaCHslZZ2SEsdlgQYu/nDNDAM2gADqiqrkJ+bBy+TN0aMvQjjp0xEcFiI3CmJiGTFokFEnVJ5aRl+37oTOzZvQ3FRMQICAhAYEtSqwiGEQN2JSlQlFsJysqod0lJHISkleCUEwtQ/FGqTDrXmGuSdyIVGq8WgEUMwcdokRHeLkTsmEZFHYNEgok6ttLgUv2/dgZ1btqO0uBj+gYEICglqcYaq06xltahKLERNeimEgz8uuyqVSQuvnkHwTgiEUq9GjbkGBXknAUlC34H9cPGlU9Cjd0KrX1dERF0BiwYRdQklhcXY8etv+P3XHSgvLUNAUBACgwNb/cbQUWdD9fFiVCcXw2G2tnFa8ggKCYYYX3j3CoIu3AQAqKqsQmF+AdRqNRL69MTYyRPQd1A/rodBRNQEFg0i6lKK8guxY8tv2L3td5SXlcPkY0JwaDBUrZwRSAgBS341zKklqM0sh7A72zgxtTeVSQvvnkHw+uPshRAC5aVlKC4sgsFoRN9B/TB64lj06NOzVZfiERF1VSwaRNQlFRcU4cDuffh96w4UniyARqNBSHgY9AZ9q4/htDlQk1kGc0op6guq2zAttTVJpYA+2hfePQOhCzdBkiQ4nU6UFBWjtLgUvv6+GDxiKEaOH4WYuFheIkVE1AosGkTUpdWYa3Bk/yHs3LIdmWkZcDocCA4LhcnHdE5vJm3V9ahJLYE5tRT26vo2TEzuIqkU0Ef5wNjNH/poHyhUpy5/qrdYUFRQhBpzDfwDAzBi3EUYMWYkwiLDZU5MRNSxsGgQEQGw2+1ITjyOXdt2IunwUZirzfAP9Id/YABUKtU5Hau+tBZ12eWoza6AtbS2jRLT+ZCUp8uFH/TRvlCoT5ULp9OJirIKlBQXQ6lQICI6EsPHjMTA4UMQEBQgc2oioo6JRYOI6E+EEMjNPoG9O3bjwK59KC0ugVKpQmBwIEy+Pud8yYy9uh61ORWozS6HJd8M8Eduu1NolNBFmGCI9YPhT+UCcD174ePng76D+mHwiGFI6NsTGo1GxtRERB0fiwYR0VlUV1UjOTEJB3btQ+rxFFRXVsNoNCIwJOicxnKc5qi3oy6nArU5FbCcrIaz3t4GqQmSBG2wEfoIE3SRPtAGGiEp/lcQHQ4HKsoqUFpcDKVShYiYSIwYMxL9Bg9AUGiwjMGJiDoXFg0iohYIIVCQl4+kw0exd+ce5OXkwma1wc/fD/6B/q2eserMY1pLa2E5WQ3LySpYCqshbJzB6nypTFroI3ygjzRBF2aCQuM63azD4UBleQXKS8vgcDjg4+eL3gP6YMjI4ejRJ4FnL4iI2gCLBhHRObDb7UhPTkPigcM4tPcgSotLAeGEyccHfgH+0Oq053Vc4RSwltXCUlCN+gIzLAXVcFp4xqNJkgRNgB7aYK9THyFeUHs3/rqfLhdlJafKha+fL3r06Yl+g/sjvlcP+AX4yxCeiKjrYNEgIjpP5mozMpLTkJKUjGOHElFSVAK7zQajlxf8AvxhMBouaBpUu7ke1tJaWEtrUf/Hn11xsUCVjw7aQAM0QUZoA43QBBoaZog6k91mQ2VFFcrLyuCwnyoX8b0T0G9wf/ToncByQUTUjlg0iIjcoN5iQVZ6FtKTU3Fk/2EUnixAXW0tdHo9fP394G3ydsvq0Y56e0P5sJbWwlZRB3t1PZz1Djc8CxkpJKhNWqh99VD76KD21f3xp77RZVB/5nQ6UVNtRkV5BWpraqFQKuDj64O4hPg/ykVP+AeyXBARyYFFg4jIzRwOB3KzTyAjOQ1HDhxBXs4JmKvMAAQMRiN8fH1g9PZy66rSTqsdtqp62KtPf1hhr66HrboeDnM9hEPeH/WSUoLSoIFSr4bScOpD5aVtKBQqb63LgO2zEULAUmdBZUUFqiurIYQTRi8vBIcGo/fAfoiJi0VMXAy8fUzt8KyIiKg5LBpERG1ICIHS4lLkZuUgJzMbxxOTUFJYjBqzGUIABqMB3j4meHl7nfN6HefCaXPAWW+Hw2KHs/7Pf7c3/F04nIBTQDgFIE6NGxFOcWqbOPUncGqhO0mlgOKPPyWV0vVzteJUofijVKgMaig05/fcnE4nasw1MFdXo6baDIfDCY1WA78AP/Ts1xtxPbojulsMgsNC3FrciIjowrFoEBG1I6fTieKCIuSdyEVedi5SjiWjuLAI5qpqOIWAQlLAYDTA6GWEwWiERtt1ZkMSQqCutg41ZjNqqs2or7dCknDqLJCfD+J6dEdUtxhEREcgIiYKWu35DbwnIqL2waJBRCQjIQTKS8tRkHcSxYXFKMjLR3ZGFspLy1BrroXdbgMA6PR6GIwG6PQ6aHU6qFSqCxpoLieHw4G62jpY6ur++NMCIZwQAtAb9DB6GRERE4nYuG4IDg9BaHgYgsNC3DLGhYiI2g+LBhGRhxFCoKqiEsWFxSguLEJRfiGy07NQXFgEi8WC+rp6OBynp76VoNVpT31oddDqtNBo1FDKVESEELDb7LBZrbDabLBZrbBZbaivr4fNemrGLEmhgE6vg16vh39gAMKjIhAYHAi/QH8Eh4YgKCQIWp2u3bMTEZF7sWgQEXUQ9RYLKssrUVlx6qO6ohLlZeUozC9ASWEJ6mpq/3hDb4PdbncpGkIIqFQqqNQqqFQqKFVKSJLU7AckCcLphNPhhMPpgNPhhNPphMPhgNN56u9Oh/OP0nPqsQROPY5ao4ZGo4Fao4G3txf8Av0RGhEOvwA/+Af4wy/AH34BfiwURESdGIsGEZEbZGVloVu3bjhw4AAGDRrU7o9/eprXqsoq1NbUoq62DvUWCyx1lobLlKqrqlBdVQ1zlRkWiwVOhwMOhxNC/DHY+48/nc4//g4BhUJx6kOphFqjhlajgUarhUargVarhUanhZfJC15e3jB6G2E0GmHwMsL4x4fBy9img9yJiMhz8ac/EXVZCxcuxKeffoo77rgD7777rstt99xzD95++23cdNNN+OSTT+QJeA4UCgW8fUznPK3rqWLhbPgQTiccjv/9XaVWN5wF4axORER0Lvi/BhF1aVFRUVi+fDnq6uoatlksFixbtgzR0dEyJmsfkiRBqVRCrVZDq9VCpz81GNvb5A2Trw8MRgM0Gg1LBhERnTP+z0FEXdqQIUMQFRWFlStXNmxbuXIloqOjMXjw4IZta9aswdixY+Hr64uAgADMmjUL6enpzR47MTERl156Kby8vBASEoIbb7wRJSUlbfZciIiIPAmLBhF1ebfccgs+/vjjhs8/+ugj3HzzzS771NTU4MEHH8TevXuxceNGKBQKzJkzB06ns8ljVlRUYNKkSRg8eDD27t2LNWvWoLCwEHPnzm3T50JEROQpOEaDiLq8G264AY8++iiys7MBANu3b8fy5cuxZcuWhn2uuuoql/t89NFHCAoKwrFjx9CvX79Gx3zzzTcxePBg/Pvf/3a5T1RUFFJSUpCQkNA2T4aIiMhDsGgQUZcXFBSEmTNn4pNPPoEQAjNnzkRgYKDLPqmpqXjyySexa9culJSUNJzJyMnJabJoHDp0CJs3b4aXl1ej29LT01k0iIio02PRICLCqcun7r33XgDAW2+91ej22bNnIyYmBu+//z7Cw8PhdDrRr18/WP9YhO5MZrMZs2fPxuLFixvdFhYW5t7wREREHohFg4gIwPTp02G1WiFJEqZNm+ZyW2lpKZKTk/H+++9j3LhxAIDffvut2eMNGTIE3377LWJjY7mOBBERdUkcDE5EBECpVCIpKQnHjh2DUql0uc3Pzw8BAQF47733kJaWhk2bNuHBBx9s9nj33HMPysrKMH/+fOzZswfp6elYu3Ytbr75ZjgcjrZ8KkRERB6BRYOI6A8mkwkmU+MF7xQKBZYvX459+/ahX79+eOCBB/DSSy81e6zw8HBs374dDocDU6dORf/+/XH//ffD19eXa1IQEVGXIAkhhNwhiIiIiIioc+Gv1YiIiIiIyO1YNIiIiIiIyO1YNIiIiIiIyO1YNIiIiIiIyO1YNIiIiIiIyO1YNIiIiIiIyO1YNIiIiIiIyO1YNIiIiIiIyO1YNIiIiIiIyO1YNIiIiIiIyO1YNIiIiIiIyO1YNIiIiIiIyO3+HwfXB2lj/qud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279" y="168147"/>
            <a:ext cx="8871046" cy="652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031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1" y="0"/>
            <a:ext cx="3166279"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77787" y="2498655"/>
            <a:ext cx="3010702" cy="1395507"/>
          </a:xfrm>
        </p:spPr>
        <p:txBody>
          <a:bodyPr>
            <a:noAutofit/>
          </a:bodyPr>
          <a:lstStyle/>
          <a:p>
            <a:pPr lvl="1" algn="ctr"/>
            <a:r>
              <a:rPr lang="en-US" sz="4000" b="1" dirty="0" smtClean="0">
                <a:solidFill>
                  <a:srgbClr val="FF6600"/>
                </a:solidFill>
                <a:latin typeface="Angsana New" pitchFamily="18" charset="-34"/>
                <a:cs typeface="Angsana New" pitchFamily="18" charset="-34"/>
              </a:rPr>
              <a:t>Exploratory Data Analysis</a:t>
            </a:r>
            <a:r>
              <a:rPr lang="tr-TR" sz="4000" b="1" dirty="0" smtClean="0">
                <a:solidFill>
                  <a:srgbClr val="FF6600"/>
                </a:solidFill>
                <a:latin typeface="Angsana New" pitchFamily="18" charset="-34"/>
                <a:cs typeface="Angsana New" pitchFamily="18" charset="-34"/>
              </a:rPr>
              <a:t> </a:t>
            </a:r>
            <a:r>
              <a:rPr lang="tr-TR" sz="4000" b="1" dirty="0" smtClean="0">
                <a:solidFill>
                  <a:srgbClr val="FF6600"/>
                </a:solidFill>
                <a:latin typeface="Angsana New" pitchFamily="18" charset="-34"/>
                <a:cs typeface="Angsana New" pitchFamily="18" charset="-34"/>
              </a:rPr>
              <a:t/>
            </a:r>
            <a:br>
              <a:rPr lang="tr-TR" sz="4000" b="1" dirty="0" smtClean="0">
                <a:solidFill>
                  <a:srgbClr val="FF6600"/>
                </a:solidFill>
                <a:latin typeface="Angsana New" pitchFamily="18" charset="-34"/>
                <a:cs typeface="Angsana New" pitchFamily="18" charset="-34"/>
              </a:rPr>
            </a:br>
            <a:r>
              <a:rPr lang="tr-TR" sz="4000" b="1" dirty="0" smtClean="0">
                <a:solidFill>
                  <a:srgbClr val="FF6600"/>
                </a:solidFill>
                <a:latin typeface="Angsana New" pitchFamily="18" charset="-34"/>
                <a:cs typeface="Angsana New" pitchFamily="18" charset="-34"/>
              </a:rPr>
              <a:t>(</a:t>
            </a:r>
            <a:r>
              <a:rPr lang="en-US" sz="4000" b="1" dirty="0" smtClean="0">
                <a:solidFill>
                  <a:srgbClr val="FF6600"/>
                </a:solidFill>
                <a:latin typeface="Angsana New" pitchFamily="18" charset="-34"/>
                <a:cs typeface="Angsana New" pitchFamily="18" charset="-34"/>
              </a:rPr>
              <a:t>EDA</a:t>
            </a:r>
            <a:r>
              <a:rPr lang="tr-TR" sz="4000" b="1" dirty="0" smtClean="0">
                <a:solidFill>
                  <a:srgbClr val="FF6600"/>
                </a:solidFill>
                <a:latin typeface="Angsana New" pitchFamily="18" charset="-34"/>
                <a:cs typeface="Angsana New" pitchFamily="18" charset="-34"/>
              </a:rPr>
              <a:t>)</a:t>
            </a:r>
            <a:endParaRPr lang="en-US" sz="4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xoAAAGsCAYAAABaTNETAAAAOXRFWHRTb2Z0d2FyZQBNYXRwbG90bGliIHZlcnNpb24zLjcuMSwgaHR0cHM6Ly9tYXRwbG90bGliLm9yZy/bCgiHAAAACXBIWXMAAA9hAAAPYQGoP6dpAAB30ElEQVR4nO3dd3hUVcIG8PdOL8mk90oIofcmHQEBKSoWBAuia9f97OzqqqurrmLDtWN3VURRsNOLICC9BUJ6ISG9T5LJtPP9gWQdEpIAk9xJ8v6eJw/kzp0774RJmDf3nnMkIYQAERERERGRGynkDkBERERERJ0PiwYREREREbkdiwYREREREbkdiwYREREREbkdiwYREREREbkdiwYREREREbkdiwYREREREbkdiwYREREREbkdiwYREREREbkdiwZRFxUbG4uFCxfKHeOsJEnCU0891eaPs2XLFkiShC1btjRsmzhxIvr169fmjw0AWVlZkCQJn3zySbs83p+15/N0hzNfs03923UWp18XL7/8stxRiIjOG4sGURvLzMzEvffei4SEBBgMBhgMBvTp0wf33HMPDh8+LHe8dhEbGwtJkiBJEhQKBXx9fdG/f3/cfvvt2LVrl9seZ9myZXjttdfcdjx38uRsbWX58uWQJAlLly5t8va77roLarUahw4daudkbWPLli248sorERoaCo1Gg+DgYMyePRsrV66ULVNhYSEefvhh9OrVCwaDAUajEUOHDsWzzz6LiooK2XIRUdegkjsAUWf2008/4dprr4VKpcL111+PgQMHQqFQ4Pjx41i5ciXeeecdZGZmIiYmRu6obW7QoEF46KGHAADV1dVISkrCihUr8P777+OBBx7Aq6++6rJ/XV0dVKpz+xG1bNkyJCYm4v7772/1fcaPH4+6ujpoNJpzeqxzdbZsMTExqKurg1qtbtPHl8O8efPw6aef4u9//zuuuOIKhISENNy2e/duvPfee3jooYcwcOBAGVO6xz//+U/861//Qo8ePXDHHXcgJiYGpaWl+OWXX3DVVVfhiy++wHXXXdeumfbs2YMZM2bAbDbjhhtuwNChQwEAe/fuxQsvvICtW7di3bp17ZqJiLoWFg2iNpKeno558+YhJiYGGzduRFhYmMvtixcvxttvvw2FouOfWLTb7XA6nc2+WY+IiMANN9zgsm3x4sW47rrrsGTJEvTo0QN33XVXw206na7N8gKAxWKBRqOBQqFo88dqjiRJsj5+W3vnnXfQt29fPPDAA1i2bBkAwOFw4I477kB0dHS7XB7X1r755hv861//wtVXX41ly5a5lMZHHnkEa9euhc1ma9dMFRUVmDNnDpRKJQ4cOIBevXq53P7cc8/h/fffb9dMRNT1dPx3OEQe6sUXX0RNTQ0+/vjjRiUDAFQqFf7v//4PUVFRLtuPHz+Oq6++Gv7+/tDpdBg2bBh++OEHl30++eQTSJKE7du348EHH0RQUBCMRiPmzJmD4uJil32FEHj22WcRGRkJg8GAiy++GEePHm0yc0VFBe6//35ERUVBq9UiPj4eixcvhtPpbNjnz9eOv/baa+jevTu0Wi2OHTt2zl8jvV6Pzz77DP7+/njuuecghGi47cwxGtXV1bj//vsRGxsLrVaL4OBgXHLJJdi/fz+AU+MNfv75Z2RnZzdcphUbGwvgf9fyL1++HI8//jgiIiJgMBhQVVXV7HX++/btw+jRo6HX69GtWze8++67Lref/nfIyspy2X7mMZvLdrYxGps2bcK4ceNgNBrh6+uLyy+/HElJSS77PPXUU5AkCWlpaVi4cCF8fX3h4+ODm2++GbW1ta37R2jheZrNZhiNRtx3332N7pebmwulUonnn3/+rMeOjY3FU089hS+//BLr168HALz++us4ePAg3nnnHRgMBtTX1+Of//wn4uPjodVqERUVhUWLFqG+vr7Vz+HPVqxYgaFDh0Kv1yMwMBA33HAD8vLyGm7/4YcfIEmSy6WL3377LSRJwpVXXulyrN69e+Paa69t9vGeeOIJ+Pv746OPPmryzNS0adMwa9YsAIDVasWTTz6JoUOHwsfHB0ajEePGjcPmzZvPevwlS5YgJiYGer0eEyZMQGJiYotfg6VLlyIvLw+vvvpqo5IBACEhIXj88cddtr399tvo27cvtFotwsPDcc899zS6vOr0uJ7Dhw9jwoQJMBgMiI+PxzfffAMA+PXXXzFy5Ejo9Xr07NkTGzZscLn/6dfs8ePHMXfuXJhMJgQEBOC+++6DxWJx2ffjjz/GpEmTEBwcDK1Wiz59+uCdd95p9FxiY2Mxa9Ys/PbbbxgxYgR0Oh3i4uLw3//+t2GfjIwMSJKEJUuWNLr/jh07IEkSvvzyy+a/qER07gQRtYnw8HARHx9/TvdJTEwUPj4+ok+fPmLx4sXizTffFOPHjxeSJImVK1c27Pfxxx8LAGLw4MFi0qRJ4o033hAPPfSQUCqVYu7cuS7HfPzxxwUAMWPGDPHmm2+KW265RYSHh4vAwEBx0003NexXU1MjBgwYIAICAsRjjz0m3n33XbFgwQIhSZK47777GvbLzMwUAESfPn1EXFyceOGFF8SSJUtEdnb2WZ9XTEyMmDlz5llv/8tf/iIAiMTExIZtAMQ///nPhs+vu+46odFoxIMPPig++OADsXjxYjF79mzx+eefCyGEWLdunRg0aJAIDAwUn332mfjss8/EqlWrhBBCbN68uSHzoEGDxKuvviqef/55UVNT03Db5s2bGx5rwoQJIjw8XAQHB4t7771XvP7662Ls2LECgPjwww8b/TtkZma6PJ8zj9lcttNfz48//rjh/uvXrxcqlUokJCSIF198UTz99NMiMDBQ+Pn5uTzWP//5z4bXwZVXXinefvttceuttwoAYtGiRWf9ep/r87z++utFSEiIsNvtLvd/8cUXhSRJzf7bCyGEzWYTAwcOFN27dxepqanCy8tLzJs3TwghhMPhEFOnThUGg0Hcf//9YunSpeLee+8VKpVKXH755S7HiYmJcXnNNvVvd/rfZPjw4WLJkiXi73//u9Dr9SI2NlaUl5cLIYQoLS0VkiSJN954o+F+9913n1AoFCIoKKhhW1FRkQAg3nzzzbM+t5SUFAFA3HLLLc1+DU4rLi4WYWFh4sEHHxTvvPOOePHFF0XPnj2FWq0WBw4caNjv9Ouif//+IjY2VixevFg8/fTTwt/fXwQFBYmCgoJmH2f06NFCr9eL+vr6VuU6/VqaMmWKeOONN8S9994rlEqlGD58uLBarQ37nX7NREVFiUceeUS88cYbok+fPkKpVIrly5eL0NBQ8dRTT4nXXntNRERECB8fH1FVVdXocfr37y9mz54t3nzzTXHDDTcIAOLGG290yTR8+HCxcOFCsWTJEvHGG2+IqVOnNvnvERMTI3r27ClCQkLEY489Jt58800xZMgQIUmSy8+UMWPGiKFDhzZ67nfffbfw9vYWNTU1rfpaEVHrsWgQtYHKykoBQFxxxRWNbisvLxfFxcUNH7W1tQ23TZ48WfTv319YLJaGbU6nU4wePVr06NGjYdvpN1NTpkwRTqezYfsDDzwglEqlqKioEEKceqOk0WjEzJkzXfZ77LHHBACXN23PPPOMMBqNIiUlxSXv3//+d6FUKkVOTo4Q4n9vgEwmkygqKmrV16OlorFkyRIBQHz//fcN284sGj4+PuKee+5p9nFmzpwpYmJiGm0//YY0Li7O5ev959vOLBoAxCuvvNKwrb6+XgwaNEgEBwc3vPFqbdFoLltTReP045SWljZsO3TokFAoFGLBggUN206/aTvzTe6cOXNEQEBAo8c6U2uf59q1awUAsXr1apf7DxgwQEyYMKHFxxFCiF27dgmFQiH8/f2Fr69vwxvlzz77TCgUCrFt2zaX/d99910BQGzfvr1hW0tFw2q1iuDgYNGvXz9RV1fXsN9PP/0kAIgnn3yyYVvfvn1dSvmQIUPENddcIwCIpKQkIYQQK1euFADEoUOHzvq8vv/+ewFALFmypFVfB7vd3ujNf3l5uQgJCXH5dzz9utDr9SI3N7dh+65duwQA8cADDzT7OH5+fmLgwIGtynT658TUqVOFw+Fo2P7mm28KAOKjjz5q2Hb6NbNs2bKGbcePHxcAhEKhEL///nvD9tOvmz+/tk+/Zi+77DKXDHfffXejr/WZ36tCCDFt2jQRFxfnsi0mJkYAEFu3bnV5TlqtVjz00EMN25YuXery7yvEqdfMmb90ISL34aVTRG2gqqoKAODl5dXotokTJyIoKKjh46233gIAlJWVYdOmTZg7dy6qq6tRUlKCkpISlJaWYtq0aUhNTXW5/AMAbr/9dkiS1PD5uHHj4HA4kJ2dDQDYsGEDrFYr/vrXv7rs19Rg6RUrVmDcuHHw8/NreOySkhJMmTIFDocDW7duddn/qquuQlBQ0Pl9gc5w+utUXV191n18fX2xa9cunDx58rwf56abboJer2/VviqVCnfccUfD5xqNBnfccQeKioqwb9++887Qkvz8fBw8eBALFy6Ev79/w/YBAwbgkksuwS+//NLoPnfeeafL5+PGjUNpaWnD67A5rXmeU6ZMQXh4OL744ouG/RITE3H48OFG427OZsSIEbjzzjtRVlaG559/vmFg+IoVK9C7d2/06tXL5XU3adIkAGj2kqIz7d27F0VFRbj77rtdxr3MnDkTvXr1ws8//9ywbdy4cdi2bRuAU6+7Q4cO4fbbb0dgYGDD9m3btsHX17fZKYBPf429vb1blVGpVDaMZXI6nSgrK4PdbsewYcMaLgP8syuuuAIRERENn48YMQIjR45s8nVwZq7WZjr9c+L+++93GTN22223wWQyuXzdgFPfr/PmzWv4vGfPnvD19UXv3r0xcuTIhu2n/56RkdHoMe+55x6Xz//6178CgMvz+vP3amVlJUpKSjBhwgRkZGSgsrLS5f59+vTBuHHjGj4PCgpCz549XR577ty50Ol0Lq/jtWvXoqSkpNWvYyI6NywaRG3g9H/wZrO50W1Lly7F+vXr8fnnn7tsT0tLgxACTzzxhEsRCQoKwj//+U8AQFFRkct9oqOjXT738/MDAJSXlwNAQ+Ho0aOHy35BQUEN+56WmpqKNWvWNHrsKVOmNPnY3bp1a+Gr0Hqnv07NvTF68cUXkZiYiKioKIwYMQJPPfVUk29gmnMumcPDw2E0Gl22JSQkAECjMRnudPrfrGfPno1u6927N0pKSlBTU+OyvaXXQXNa8zwVCgWuv/56fPfddw1jP7744gvodDpcc801rXhWpwwfPhwAMGzYsIZtqampOHr0aKPX3ekMZ77umtPc165Xr14NtwOnikZ+fj7S0tIartEfNWqUSwHZtm0bxowZ0+yEDSaTCUDzJflMn376KQYMGACdToeAgAAEBQXh559/bvTmGWj8vQuc+vdp6TVoMplanelsXzeNRoO4uDiXrxsAREZGuvziAgB8fHwajTfz8fEB0PTr8Mzn1b17dygUCpfntX37dkyZMqVhnFJQUBAee+wxAGj0tTrzewA49X3w58f29fXF7NmzGyYlAE69jiMiIhqKLRG5F2edImoDPj4+CAsLa3LQ5unf8p35RuH0gOuHH34Y06ZNa/K48fHxLp8rlcom9xN/GlTdWk6nE5dccgkWLVrU5O2n3/id1tozA61x+ut05vP7s7lz52LcuHFYtWoV1q1bh5deegmLFy/GypUrcemll7bqcdyZGUCjN1unORwOtz5OS9z5OjibBQsW4KWXXsJ3332H+fPnY9myZZg1a1bDm8nz5XQ60b9//0bTG5925ptXdxk7diwAYOvWrcjIyMCQIUMaBma//vrrMJvNOHDgAJ577rlmj3N6oPWRI0da9biff/45Fi5ciCuuuAKPPPIIgoODGwbUp6enX9iTOiPXwYMHYbVa3T5189lebxfyOjzzeyk9PR2TJ09Gr1698OqrryIqKgoajQa//PILlixZ4jJBxbk89oIFC7BixQrs2LED/fv3xw8//IC77767U8z+R+SJWDSI2sjMmTPxwQcfYPfu3RgxYkSL+8fFxQEA1Gp1w1mEC3V6fY7U1NSG4wNAcXFxo98ydu/eHWaz2W2P3VpmsxmrVq1CVFQUevfu3ey+YWFhuPvuu3H33XejqKgIQ4YMwXPPPddQNM72xv98nDx5EjU1NS6/7U9JSQGAhhmjTp85OHNmnjN/A3wu2U7/myUnJze67fjx4wgMDGx0BuJCtOZ5AkC/fv0wePBgfPHFF4iMjEROTg7eeOONC3787t2749ChQ5g8efIF//v9+Wt35m+ok5OTXdariY6ORnR0NLZt24aMjIyGy27Gjx+PBx98ECtWrIDD4cD48eObfcyEhAT07NkT33//Pf7zn/80ebnkn33zzTeIi4vDypUrXZ7v6bOWZ0pNTW20LSUlxeXfpimzZ8/Gzp078e2332L+/PnN7vvnr9uff05YrVZkZma2yc+E1NRUlzOMaWlpcDqdDc/rxx9/RH19PX744QeXsxXncildU6ZPn46goCB88cUXGDlyJGpra3HjjTde0DGJ6OxY4YnayKJFi2AwGHDLLbegsLCw0e1n/qYtODgYEydOxNKlS5Gfn99o/zOnrW2NKVOmQK1W44033nB5vKZWqJ47dy527tyJtWvXNrqtoqICdrv9nB+/JXV1dbjxxhtRVlaGf/zjH82eITjzUong4GCEh4e7TIFqNBqbvPzkfNjtdpcVra1WK5YuXYqgoKCGhc+6d+8OAC7jVxwOB957771Gx2tttrCwMAwaNAiffvqpS4FJTEzEunXrMGPGjPN9Sk1qzfM87cYbb8S6devw2muvISAgoNVnkpozd+5c5OXlNbmmQ11dXaPLxJozbNgwBAcH491333V5XaxevRpJSUmYOXOmy/7jxo3Dpk2bsHv37oaiMWjQIHh7e+OFF16AXq9v9DVoytNPP43S0lLceuutTX6frFu3Dj/99BOA//3m/c/fj7t27cLOnTubPPZ3333nMjZr9+7d2LVrV4tf+zvvvBNhYWF46KGHGorjnxUVFeHZZ58FcOrnhEajweuvv+6S68MPP0RlZWWjr5s7nB6bdtrp0nr6eTX1daqsrMTHH398QY+rUqkwf/58fP311/jkk0/Qv39/DBgw4IKOSURnxzMaRG2kR48eWLZsGebPn4+ePXs2rAwuhEBmZiaWLVsGhUKByMjIhvu89dZbGDt2LPr374/bbrsNcXFxKCwsxM6dO5Gbm4tDhw6dU4agoCA8/PDDeP755zFr1izMmDEDBw4cwOrVqxEYGOiy7yOPPIIffvgBs2bNwsKFCzF06FDU1NTgyJEj+Oabb5CVldXoPuciLy+vYVyK2WzGsWPHsGLFChQUFOChhx5yGZB8purqakRGRuLqq6/GwIED4eXlhQ0bNmDPnj145ZVXGvYbOnQovvrqKzz44IMYPnw4vLy8MHv27PPKGx4ejsWLFyMrKwsJCQn46quvcPDgQbz33nsNayX07dsXF110ER599FGUlZXB398fy5cvb/LN5rlke+mll3DppZdi1KhR+Mtf/oK6ujq88cYb8PHxcfsCd615nqddd911WLRoEVatWoW77rrLLauZ33jjjfj6669x5513YvPmzRgzZgwcDgeOHz+Or7/+GmvXrnUZ09EctVqNxYsX4+abb8aECRMwf/58FBYW4j//+Q9iY2PxwAMPuOw/btw4fPHFF5AkqeFSKqVSidGjR2Pt2rWYOHFiqy47uvbaa3HkyBE899xzOHDgAObPn9+wMviaNWuwcePGhnEBs2bNwsqVKzFnzhzMnDkTmZmZePfdd9GnT58mx3TFx8dj7NixuOuuu1BfX99Q8s52ieNpfn5+WLVqFWbMmIFBgwa5rAy+f/9+fPnllxg1ahSAUz8nHn30UTz99NOYPn06LrvsMiQnJ+Ptt9/G8OHD22SgdGZmJi677DJMnz4dO3fuxOeff47rrruuYZX4qVOnQqPRYPbs2bjjjjtgNpvx/vvvIzg4uMlfxJyLBQsW4PXXX8fmzZuxePFidzwdIjobmWa7Iuoy0tLSxF133SXi4+OFTqcTer1e9OrVS9x5553i4MGDjfZPT08XCxYsEKGhoUKtVouIiAgxa9Ys8c033zTsc3pa1T179rjct6lpVR0Oh3j66adFWFiY0Ov1YuLEiSIxMbHRVKFCCFFdXS0effRRER8fLzQajQgMDBSjR48WL7/8csNUp6en3XzppZda/TU4Pf0kACFJkjCZTKJv377itttuE7t27WryPvjT9Lb19fXikUceEQMHDhTe3t7CaDSKgQMHirffftvlPmazWVx33XXC19dXAGiYTvb012XFihWNHuds09v27dtX7N27V4waNUrodDoRExPT5HoK6enpYsqUKUKr1TbM479+/fpGxzxbtqamtxVCiA0bNogxY8YIvV4vTCaTmD17tjh27JjLPqenCi0uLnbZfrZpd890Ls/ztBkzZggAYseOHc0euylne91arVaxePFi0bdvX6HVaoWfn58YOnSoePrpp0VlZWXDfq1ZR0MIIb766isxePBgodVqhb+/v7j++utdpog97ejRowKA6N27t8v2Z599VgAQTzzxxDk9v40bN4rLL79cBAcHC5VKJYKCgsTs2bNdpm12Op3i3//+t4iJiRFarVYMHjxY/PTTT+Kmm25ymf74z99nr7zyioiKihJarVaMGzeu2el2z3Ty5EnxwAMPiISEBKHT6YTBYBBDhw4Vzz33nMvXVohT09n26tVLqNVqERISIu66666GtUdOO/2aOdPZprAG4DIt9enX7LFjx8TVV18tvL29hZ+fn7j33ntdpiQWQogffvhBDBgwQOh0uoa1RD766KNGr+2zPfaECRPOOv1y3759hUKhaPJ1QUTuIwnhxtGCRETUqc2ZMwdHjhxBWlqa3FGoA3rqqafw9NNPo7i4+ILOkF6owYMHw9/fHxs3bpQtA1FXwDEaRETUKvn5+fj55585eJY6tL179+LgwYNYsGCB3FGIOj2O0SAiomZlZmZi+/bt+OCDD6BWq5sdT0PkqRITE7Fv3z688sorCAsLw7XXXit3JKJOj2c0iIioWb/++ituvPFGZGZm4tNPP0VoaKjckYjO2TfffIObb74ZNpsNX375pcvq8UTUNjhGg4iIiIiI3I5nNIiIiIiIyO1YNIiIiIiIyO1YNIiIiIiIyO1YNIiIiGQUGxuL1157Te4YRERux6JBRERdxsKFCyFJUqMPLkBIROR+XEeDiIi6lOnTp+Pjjz922RYUFCRTGiKizotnNIiIqEvRarUIDQ11+VAqlfj+++8xZMgQ6HQ6xMXF4emnn4bdbm+4nyRJWLp0KWbNmgWDwYDevXtj586dSEtLw8SJE2E0GjF69Gikp6c33Cc9PR2XX345QkJC4OXlheHDh2PDhg3N5quoqMCtt96KoKAgmEwmTJo0CYcOHWqzrwcRUVth0SAioi5v27ZtWLBgAe677z4cO3YMS5cuxSeffILnnnvOZb9nnnkGCxYswMGDB9GrVy9cd911uOOOO/Doo49i7969EELg3nvvbdjfbDZjxowZ2LhxIw4cOIDp06dj9uzZyMnJOWuWa665BkVFRVi9ejX27duHIUOGYPLkySgrK2uz509E1Ba4YB8REXUZCxcuxOeff+6yKvSll16K8vJyTJ48GY8++mjD9s8//xyLFi3CyZMnAZw6o/H444/jmWeeAQD8/vvvGDVqFD788EPccsstAIDly5fj5ptvRl1d3Vkz9OvXD3feeWdDIYmNjcX999+P+++/H7/99htmzpyJoqIiaLXahvvEx8dj0aJFuP322933xSAiamMco0FERF3KxRdfjHfeeafhc6PRiAEDBmD79u0uZzAcDgcsFgtqa2thMBgAAAMGDGi4PSQkBADQv39/l20WiwVVVVUwmUwwm8146qmn8PPPPyM/Px92ux11dXVnPaNx6NAhmM1mBAQEuGyvq6tzuSSLiKgjYNEgIqIuxWg0Ij4+3mWb2WzG008/jSuvvLLR/n8++6FWqxv+LknSWbc5nU4AwMMPP4z169fj5ZdfRnx8PPR6Pa6++mpYrdYms5nNZoSFhWHLli2NbvP19W3dEyQi8hAsGkRE1OUNGTIEycnJjQrIhdq+fTsWLlyIOXPmADhVJLKysprNUVBQAJVKhdjYWLdmISJqbywaRETU5T355JOYNWsWoqOjcfXVV0OhUODQoUNITEzEs88+e97H7dGjB1auXInZs2dDkiQ88cQTDWc7mjJlyhSMGjUKV1xxBV588UUkJCTg5MmT+PnnnzFnzhwMGzbsvLMQEbU3zjpFRERd3rRp0/DTTz9h3bp1GD58OC666CIsWbIEMTExF3TcV199FX5+fhg9ejRmz56NadOmYciQIWfdX5Ik/PLLLxg/fjxuvvlmJCQkYN68ecjOzm4YE0JE1FFw1ikiIiIiInI7ntEgIiIiIiK3Y9EgIiIiIiK3Y9EgIiIiIiK3Y9EgIiIiIiK3Y9EgIiIiIiK34zoaRETUiM1qQ12t5dSaD0LAKQTE6Q/nGX/H//4OAEYvA0x+JigU/F0WEVFXxqJBRNRFmKvMKCupQFlxGcpLK1BWUo6y4nKUl5Sf+vvpz0vLUV1pvqDHUigU8Pbxhq+/D3z9feDzx58Nn/uZ/rTdFwHB/jB6Gdz0TImIyBNwHQ0iok7EUmtBRkom0o9nIj351J856SdQVlKGeotV7njNCgwJQGyPGHQ7/ZEQi9geMQgI8pc7GhERnQcWDSKiDshusyMrLbuhUGT88efJnHx0th/rJj8TusXHILZHNLolxP5RRGIREhEMSZLkjkdERGfBokFE5OGcTieOH0nBvu0HkHQoGenJmTiRmQu7zS53NFnpDXok9IvHwOH9MXBEfwwc3h8mX2+5YxER0R9YNIiIPFB6cib2btuHPdsP4MDvBy94zERXIEkSuiXEYuCI/hg8cgCGjBqE4LAguWMREXVZLBpERB4gL/sk9vy2D3t/24+9Ow6irLhM7kidQmx8NIaPHYrh44Zi6OhB8PbhGQ8iovbCokFEJIOSolLs2Xa6WBxA/okCuSN1ekqlEr0GJGDE+GGYPHMCEvr1kDsSEVGnxqJBRNROKsursPGnLVj33UYc3HX41BoVJJvouChcctnFmHL5JHTv2U3uOEREnQ6LBhFRG6qtqcXWtdux9ruN2PXrni4/gNtTxfXsdqp0XDYJMd2j5I5DRNQpsGgQEbmZzWrDjk27sO67jdi2fgcsdRa5I9E5SOgbj0sum4Qpl09CRHSY3HGIiDosFg0iIjdwOp3Yu/0A1n23EZt/+ZWzRHUSfQb1OlU6Zl+MkIhgueMQEXUoLBpERBcgJyMX3/73O6z/fhNKCkvljkNtRKFQYOyUUZh329UYNmaI3HGIiDoEFg0ionMkhMDvW3bjqw+/xc7NuzvdStzUvPg+3THvL1dh2pwp0Oq0cschIvJYLBpERK1UW1OLn75agxUfr0J2eo7ccUhmfgG+mHPjZbj6pisQGBIgdxwiIo/DokFE1IKi/GIsf/8brPriR9RU18gdhzyMSq3ClNkXY96tV6HPoN5yxyEi8hgsGkREZ5GZmoXP3voSa7/bCJvVJncc6gAGDOuHa2+9ChfPGA+VSiV3HCIiWbFoEBGd4dDuI/jvW8vw24adHH9B5yUkPBjX3TEXVy24HBqtRu44RESyYNEgIvpD0uFkvP7MO9i3/YDcUaiTCIsMxe2P3IxLr5oKhUIhdxwionbFokFEXV5+bgHefv59rPtuI89gUJuI7x2Hux+9HWOnjJI7ChFRu2HRIKIuq6qiGh//5zOs+GQVrPVWueNQFzD4ooG49x93oP/QvnJHISJqcywaRNTl2Kw2fP3xSnz8+ueoKq+SOw51QRMvHYd7Hr0dMfHRckchImozLBpE1GUIIbDuu414Z/EHOJmTL3cc6uKUSiVmXTsdtz98C4JCA+WOQ0TkdiwaRNQl7N95EK8/8w6OHTwudxQiF1qdFvNuvRo33XsdvExecschInIbFg0i6tSy00/g9X+9jW3rd8gdhahZ/kH+WPTv+zFp5gS5oxARuQWLBhF1Sg6HA5+/8xXef+VjDvSmDuXiGePxyL/vR2BwgNxRiIguCIsGEXU6GSlZeOaBF3D0QJLcUYjOi8nXG/c9eTdmz5shdxQiovPGokFEnYbD4cB/31qGD179FDarTe44RBds5PhhePSlhxEeFSZ3FCKic8aiQUSdQvrxDPzzr88h5Wia3FGI3Epv0OOuv9+KubdcydXFiahDYdEgog7Nbrfj0ze+wIdLPoXd7pA7DlGb6T+0Lx5/dRG69YiVOwoRUauwaBBRh5WWlI4n//os0o5lyB2FqF1otBrcfN+NuOme66BSq+SOQ0TULBYNIupw7DY7Pn79M3z0n8/g4FkM6oJ69InHc+88idgeMXJHISI6KxYNIupQTmTmYtFfHkf68Uy5oxDJymDU4x+vLMIll02SOwoRUZNYNIiow9i2fjsev/sZ1NXUyR2FyGPMu/Vq/N8Td/FSKiLyOCwaROTxhBB4/Zm38cW7X8sdhcgjDRzeH/9e+hSCQgPljkJE1IBFg4g8WmV5Fe6/8REc3X9c7ihEHs0/0A/PvvMkho0ZIncUIiIALBpE5MEO7jmMh29+DFVl1XJHIeoQlEol7lz0Fyy49zpIkiR3HCLq4lg0iMgjffHecrz57HucVYroPIyfNhZP/edReJm85I5CRF0YiwYReRS73Y7H7n4KW37aJncUog4tMjYCL7z/LyT0jZc7ChF1USwaROQxCk4W4t55DyInLVfuKESdglanxd8XP4iZ10yXOwoRdUEsGkTkEXZs+R2P3fEUaqs5dS2Ru93+8M249cGFcscgoi6GRYOIZLfivyvx6uNvwGF3yh2FqNO65uY5ePjZ+zhInIjaDYsGEcnG6XTizRfewRdvrQB/FBG1vamXT8JTr/+Di/sRUbtg0SAiWdTW1uKZRc9j48qtckch6lIumjgCiz/4F/QGvdxRiKiTY9EgonZXWFCIx//vaRz67ajcUYi6pL6De2PJZ4vh6+8jdxQi6sRYNIioXWVlZOFvdz6BzMQcuaMQdWndesTg9WUvIyQiWO4oRNRJKeQOQERdR9Kx43hg4SKWDCIPkJmajVsvvwdZqdlyRyGiTopFg4jaxYF9B/HwzY8iL61Q7ihE9IfCk0W47Yq/4uiBJLmjEFEnxKJBRG1u+9ad+NutT6D4RJncUYjoDJXllbj7mgfw+5Y9ckchok6GYzSIqM0IIbBh9QY8v+hVmMtq5Y5DRM1Qa9R4+ZN/Y9TEEXJHIaJOgkWDiNqEEAI//7AaL//tP6itssgdh4haQW/Q443lL2PAsH5yRyGiToBFg4jczul04vtvf8AbTy/lmQyiDsbk642lK19H915xckchog6ORYOI3Mput+Pbr1fi/Rc/RVWRWe44RHQeAkMC8P73byEiOkzuKETUgbFoEJHb1NfX4+tlK/D5W1+h/GSV3HGI6AJExkbgve/eQGBwgNxRiKiD4qxTROQW9fX1+PzTL/DleytYMog6gdysPPzfdY+gurJa7ihE1EGxaBDRBXM4HPjmq2/x/Rc/oyS7Qu44ROQmacfS8eCCR2Gp5YQORHTuWDSI6IIIIfDj9z9h5effozCtRO44RORmh/Ycwd9vfxJ2m13uKETUwbBoENF5E0Jg4/pNWP7JCuQlFYEjvog6px2bduGp+/4Np9MpdxQi6kBYNIjovP2+Yxc+e/8LZB86CaeDb0CIOrN1323Ey//4j9wxiKgDYdEgovNy+OBhfLz0U6TtzYbD5pA7DhG1g28+/Q6fvPG53DGIqINg0SCic5aakooPl36CpJ1psNXzum2iruTdxR9i+8bf5Y5BRB0AiwYRnZMTObn45P1PcXTHcdTXWOWOQ0TtzOl04ol7nkF2+gm5oxCRh2PRIKJWKy4qxkfvf4xDO4+iqrhG7jhEJBNzlRmLbvkHasy1ckchIg/GokFErVJZUYmP3/8Eh/ccQXFmudxxiEhmmanZeOr/noPgdHNEdBaS4E8IImpBXV0dPnj3Q2zfuhMnjxTDUlsvdyTycPnmHORWZyHEEIFon+6wO23Iq85GVX056h31UCvU8NUFIMI7FiqFqsljOIUTedVZqKwvQ73DAqWkgknri0jvbtAotQ37ZFWmoNxSCrVCgxifePho/f6U4wSsjnrE+MS3y/Puim5/+Gbc+uBCuWMQkQfiGQ0iapYQAj9+9xN27dyNypwalgxqkdlajaLafOhVxoZtVocVNqcVUaY49Asaim6+CaisL0dWZcpZj+MUTtTazAj3ikGfwCGI9+sDi70OqeVHG/Yprs1Hjc2MPgGDEGQIRUbF8YbfsNfb61BcW4BI79g2e64EfPDqp9j16x65YxCRB2LRIKJm/b5jF9atWY/6UjtK83nJFDXP4XQgo+I4Yn0SXM5UGNRGxPv1ga8uADqVHiatHyK9Y1FhKT3rpTcqhQo9AwbAXx8EvcoAL40J0aZ41NrMqHdYAAB19lr4agOgVxsRYgyH3WmD3WkDAGRVpSHK1A3Ks5wxIfdwOp148t5nUZRfLHcUIvIwLBpEdFY5WTn45qtvUVNWh+ykPLnjUAeQXZUKX52/y+VLZ+MQdigVKkiS1OrjO8Sp6ZRV0qnyYFAZYbZWwikcqKwvh1qhgUqhRmldIRRQwE8XeH5PhM5JeWkF/nHn07DbOd01Ef0PiwYRNam6uhrLPvsSJ0/kIycxX+441AGU1hWh1mZGpHe3Fve1OW04ac5BkD601cd3CidyqzLhrwtqOEsRaAiFQW3EkeK9OGnOQXe/3nAIO/KqsxHt0x251Zk4XLQbyaVHYHXwsr+2dGjPEbz97/fljkFEHoRFg4gacTqdWLliFY4cSkRJeiVs9Ta5I5GHq3dYkFOVjjjfXlBIzf/X4nDakVqWCL3KgHDvmFYd3ymcSC8/BgCI9enRsF0hKRDj0wMDg0eib+AQeGt8cKIqA8HGCNTaalBhKUXfwKHw0ngjpyr9/J8gtcoXS7/C1rXb5Y5BRB6CRYOIGvl101b8umkraoutqCypkjsOdQC1NjPsThuOluzHnvyt2JO/FdXWShTW5mFP/taGcRgOpx3JZYlQSkrE+/VtsZQAp0tGEuod9egZ0L/ZMRdV9RWos9cixBCOamsFfLT+UCqU8NcFoaq+wl1Pl85CCIF/PfA8SopK5Y5CRB6AI+SIyEVKcipWffsdLFVW5KUWyB2HOgiTxhd9A4e6bMusTIZeZUCoMQqSJP1RMo5AISkQ73+uJaMOPf0HQKVQN7tvdlUa4nx7QZKkU+Xmj+EfAgIAZ3NvD1UV1Xjx0SV48cNn5Y5CRDLjGQ0ialBeVo4vP1uOitIKnDjKcRnUekqFCga10eVDKSmhktQwqI0NJcMpnIj1SYDT6YDNYYXNYXWZdepI0R6UW0oA/K9k1NiqEefbCwAa7uMUzkYZTlZnw0frD6PaCwDgrfFBuaUEtTYzCmtOwkvj0w5fCQKALau3Yf0Pm+SOQUQy4xkNIgIA2Gw2fPXl10hNSYWlyI76OqvckagTqbGZUWOrBgAcKXZdc2FA0AhoVToAgMVRB4fz1MxFNocVFfWnLsE5WrLf5T49/QfApPVt+LzWVoMyS7HLWRU/XSCqrBU4XnoIOpWhoaxQ+3jl8dcxfMwQ+Ab4yh2FiGTClcGJCADwy4+r8dWyr2FQG7FvwxG54xBRJzBtzhQ889YTcscgIpnw0ikiQuKRo/jp+5/h4+OD47s5Mw8RucfaVRuwbR1noSLqqlg0iLo4s9mMVStWwWKxoDS7AjVVtXJHIqJO5IW/vwpzlVnuGEQkAxYNoi5u/ZoNSE5OgZ/JH2mHs+SOQ0SdTHFBCV57+m25YxCRDFg0iLqwlORUbFi7EcGBQTi87Rg4ZIuI2sIPX/6M3Vv3yh2DiNoZiwZRF2WxWLDqm+9QYzajLK8KlaXVckciok7suUdeQm0NL80k6kpYNIi6qC0bf8XRw0cRFBCC4/vS5I5DRJ1c/okCvPXv9+SOQUTtiEWDqAvKyT6B1T+vgY+vD47uTIbT0XjxMyIid/vmk+9wcNdhuWMQUTth0SDqYux2O1Z9+x3KSstQX2lDSX6Z3JGIqIsQQmDJU29yPBhRF8GiQdTFbN+6Awf2HkBkRASO7UqROw4RdTFJh5Kx4YfNcscgonbAokHUhRQWFOKnH36GwWBAzvF8WOttckcioi7oncUfwG6zyx2DiNoYiwZRF+F0OvHDqh+RfzIf/r7+SD+SJXckIuqicrPysPKzH+SOQURtjEWDqIvYs2svft+xC9Ex0Ujak8oB4EQkqw+XfIoaM6e7JerMWDSIuoCqqmr8+N1PUCqVcNQ7cSL1pNyRiKiLKy+twOdvfyl3DCJqQywaRF3Ati3bkJWVheiYKCTuPC53HCIiAMCy91agpKhU7hhE1EZYNIg6uaLCImxcvwn+fv5QqVSIHxALk7+33LGIiFBXW4f3X/lE7hhE1EZYNIg6uU0bNqOosAihYSEAgLDYEEyeOxbDJg+EwVsvczoi6up++PJnZKflyB2DiNoAiwZRJ5aVkYVtv/6G0NAQKBT/+3aXJAnRCRGYOn8CBo7tA61eI2NKIurKHHYH3n7hfbljEFEbYNEg6qSEEFi7Zh2qKqsREBjQ5D4KpQLd+8di2vUT0WdEAlQaVTunJCICNv+yFYf3Jsodg4jcjEWDqJMqKy1DUmISFAoJdnvzC2Op1Cr0GhqPaddPRI+B3aBQ8kcDEbWvN59bKncEInIzSQgh5A5BRO4nhMCObTuwbs0GZGZkwsvLCxGR4VAqlS3et9Zch+N705B9PBf8EUFE7eW9VW9g0MgBcscgIjdh0SDq5Gpra7Fz++9Yv2YDcnNz4e/nh9CwUJcxG2dTXW7Gsd0pyMsoaIekRNTVTZo5AS+8/y+5YxCRm7BoEHURlZVV+O3X37Bpw2YUFhQiODgIQcFBkCSpxfuWF1Xg6K5kFOVyvnsiajtKpRLf7vgC4VFhckchIjdg0SDqYkqKS7Bl06/YumUbykvLEBoeBn9/v1YVjqLcEhzdlYzyosp2SEpEXdH826/BA0/dK3cMInIDFg2iLiov9yQ2rd+EnTt+R3VVNSKjIuDj49O6+6bn49juFFRX1LRxSiLqaozeRvy07xsYvQxyRyGiC8SiQdSFCSGQlZGFdWvXY/+eA6i3WBAZHQkvL6+W7+sUyE7ORdLeVNSZLe2Qloi6igf/9VfMu/VquWMQ0QVi0SAiCCFwPCkZ69asx+EDhyGEQFR0JPT6llcOd9gdyEjMRvKBdFgttnZIS0SdXURMOL7d/kWrJq0gIs/FokFEDRwOB44cOoK1q9fj+LHjUCmViIyOglbb8srhNqsNKQczkXYoEw67ox3SElFn9uKHz2LipePkjkFEF4BFg4gasdls2LdnP9avWY+0lHToDXpERkVApWp55XBLbT2O70tD1rETcDqd7ZCWiDqjwRcNxNKVr8sdg4guAIsGEZ2VxWLB7p27sW71emRn58DHx4Sw8LBWLfpXU1WLY3tScCL1JMCfMkR0Hj5b+z569k+QOwYRnScWDSJqkdlsxo7fdmL9mg3IP5mPwMAABIcEt+r66crSKhzdlYKC7KJ2SEpEncmlV0/F06//Q+4YRHSeWDSIqNXKy8qxdcs2bNn0K0qKSxAcEozAwIBWrcFRWlCOxN+PozS/vB2SElFnoNao8f2urxAYEiB3FCI6DywaRJ1YTYUZRt+Wp6o9V4UFhdiy6Vds+/U3VFZUIjwiDL6+vq0qHAXZRTi6KxmVpdVuz0VEnc9tD92M2x5aKHcMIjoPLBpEnZQQAi9f+jcYfL0wc9F8xA7p4fbHyMk+gY3rN2H3zl2oqa1DZGQETCbvVmXLTT2JY3tSUVNV6/ZcRNR5xHSPxoptn8kdg4jOA4sGUSe1/4cd+Oz//jdjS79LhmHmonkI7RHp1scRQiA9LR3rVq/HgX0HYbfbERUVCYOx5VV9nQ4nMpNO4Pi+NNTX1rs1FxF1HhwUTtQxsWgQdUJOhxMvXPIQijPyXbZLCgnD5ozDpQ/OhV9EoHsf0+nEsaNJWPfLOiQeOQpJkhAVHQmdTtfife02B9IOZyL1YAZsVrtbcxFRx3fj3fPx18fvlDsGEZ0jFg2iTsJqtaK+zgJvHxN2fb0ZyxctPeu+Ko0ao6+fgkvunQOvAJNbczgcDhzcfwhrf1mLlORUaDQaREZFQKNpedE/q8WK5AMZyEjMgsPONTiI6JSwyFB8v/sruWMQ0Tli0SDqBOx2O5a+8haK8gsxbspE7Fz8I8pOFLd4P62XHhP/MgMTb5sFnZferZmsViv27NqL9Ws2ICMtA17eRoRHhLdq0b86swVJe1ORnZwL4eSPKCICPvjhLQwY1k/uGER0Dlg0iDqBg7v346M33oNGo0VdTiU0qZZzur/R3xtT7r4CY2+cCpVW7dZstbW1+H37LqxftwEnck7Az88PYWGhrVqDw1xRg6O7U5CXnt/ivkTUuc295Uo8/Ox9cscgonPAokHUwVmtVrz94hvITElDXEI88lYdha30/GZy8osIxLT7rsbwq8ZDoWy5CJyLysoqbN+6HRvXb0JhQSGCggIRHBLcqilxy4srcXRXMopOlLg1ExF1HAHB/vh5/7et+iUFEXkGFg2iDm7vjt349O0PERkTDVFuReEvyRd8zJAekZjx0FwMmD7CDQldlZaUYsumX7F181aUlpYhLCwU/gH+rSocxXmlSPw9GeVFFW7PRUSe762vl2D42CFyxyCiVmLRIOrArFYr3vj3EpzIzEG3HnEoXJOCutxKtx0/ZlA8Zv1tPuJH9XXbMU87mZePTRs2Yedvv6OqqhqRkeHw8fVp1X3zMgpwbHcKqsvNbs9FRJ7riutn4bGXHpE7BhG1EosGUQd2cPd+fPjGe4iKiYJU68TJlUfb5HF6jhuAmX+bj6h+3dx+7KyMLKxfuwF7d++DxVKPqKgIeHm3vJq5cApkp+QiaU8q6sznNiaFiDomHz8frD64Eip1y5NKEJH8WDSIOiiHw4F3X34TyYnH0b1nPIp/zUBNammbPZ4kSRg4YyRmPHwtgrqFufXYQggkH0/BujXrcejAIQiHE1ExUdDrW54Jy+FwICMxB8n702G1WN2ai4g8z5LPFmPM5IvkjkFErcCiQdRBJScm4Z2X30RwaAi0khq5Xx0G2mEqWIVKiZHXTMS0+6+CT4i/W4/tdDpx5NARrFu9HseOJkGlUiIyKgpabctrcNisdqQezEDa4UzYbQ635iIiz3Hp1VPx9Ov/kDsGEbUCiwZRBySEwKdvf4Q923choU9PlO06gaojBe2aQa3TYNxN0zD57sth8Gn5UqdzYbPZsH/vAaxbsx5pKWnQ63WIiIyAWt3y1Lv1dfU4vi8dmUdz4HRy0T+izsbobcT6oz+0ak0eIpIXiwZRB5SdkYU3nl8Ck8kEk8mEE18egtNilyWL3mTExXfMwoRbZkCj17r12BaLBbt37sa6NRuQnZUNHx8TwsLDoFQqW7xvbXUdju1JQU5KHsCfckSdyoc/vo3+Q90/SQURuReLBlEHtOK/y7Hplw3o2bcXajPLUbwpXe5I8A7yxdT/uxKj5k2C0s0DNc1mM3b8thMb121CXt5JBPj7IyQ0uFXz6VeVVePorhTkZxW6NRMRyefuR2/Dwr/eIHcMImoBiwZRB1OUX4gl/3oJarUaAcGBKPglGZaTVXLHahAYE4LpD16DIZeNadXaGOeiorwCv27eil83/YqiomKEhAQjMCiwVY9TVlCOxF3JKDlZ5tZMRNT+Ro4fhjeWvyJ3DCJqAYsGUQfz87c/4sevV6FXvz6wm63I++qw3JGaFNEnFjMeuRZ9Lh7s9mMXFRZh88Yt+O3X7SgvL0dERDh8/XxbVTgKcopxdFcyKks8p5wR0bnR6XXYmPQT1JqWx20RkXxYNIg6kBpzDV568nlY6uoQFhGO8r25qDyYL3esZnUf0Rsz/zYP3Yb2dPuxT+TkYsO6jdi9czdqamoQGRUBk8nU4v2EEMhNy8exPSmoqax1ey4ianvvrXoDg0YOkDsGETWDRYOoA9m7cw8+efN9dIuPg1KpQu7yQ3DU2uSO1Sp9pwzFzEfmIaxnlFuPK4RARnoG1q1ej/37DsBmtSEqOhJGo7HF+zqdTmQlncDxvWmw1Na7NRcRta07HrkFf3ngJrljEFEzWDSIOgghBN5f8g4SDxxB957xqM2uQNH6VLljnRNJIWHoFWNx6QPXwD8q2K3HFkLg2NEkrFu9DkcOJUKSJERFR0Kn07V4X7vNgfQjWUg5kA6bVZ7Zu4jo3AwdMxjvrHhN7hhE1AwWDaIOIjf7BP7z7Csw+Zhg8vVB4bpU1OVUyB3rvCg1Koy+bgouuXcOvAN93Hpsh8OBQwcOYd3q9TielAyNRoPIqAhoNC0v+mettyHlQDrSj2TBYecaHESeTKvTYGPSz9C0YkFPIpIHiwZRB7Hmu5/x/fKV6Nm3N5wWO04sO9jh14fQGnWY8JcZuPi2WdB5G9x6bKvVir2792Hd6vXISMuA0cuIiMjwVi3yVVdjwfG9qcg6ngvRDqutE9H5eXvFEgwbM0TuGER0FiwaRB2Apa4OL/3zBZgrqxEeFYGqpCKUbc+WO5bbGP28MfnuyzFuwTSotO6dRaa2tha7duzG+rXrcSInF76+PggLD2vVGhzmyhoc252C3DTPHnBP1FX95f4FuGPRX+SOQURnwaJB1AEc3L0fH7y+FDFxsdBoNB63doa7+IYHYNp9V2HE1ROhULZcBM5FVVU1tm/djo3rN6EgvwBBQYEIDglu1ZS4FSVVOPp7MgpPFLs1ExFdmIEj+uP9796UOwYRnQWLBpGHE0Lg4zc/wP5de9GjVwIcFhtOfHEI6MTfusHdwzHj4Wsx8NKRbj92WWkZft28FVs2/Yqy0lKEhIYiIMC/VYWj+GQpjv6ejLLCCrfnIqJzp9aosfHYT9AZWp70gYjaH4sGkYcryMvHkmdegsFggK+/H6qPF6P0tyy5Y7WL6IHdMetv89FjdD+3Hzv/ZD42bdiMHb/tRFVlFSIiw+Hr69uq+57MLMSxXcmoKje7PRcRnZs3l7+CEeOHyR2DiJrAokHk4bau34IvP/wcPfv2giRJKFidDEte57tsqjkJY/tj1t/mI6p/nNuPnZ2ZjfVrN2Dv7n2oq6tDZFQkvL29WryfEAI5yXlI2puK2uo6t+ciota578m7cf2d18odg4iawKJB5MGEEHhr8X+QdjwV3eLj4LDYceKLg536sqmzkSQJAy4dgRkPX4vguHC3HlsIgZTkVKxbvQ6HDhyGw+FAdHQU9AZ9i/d1OpzIOJqN5H3pqLdY3ZqLiFo2+9pL8cSSv8sdg4iawKJB5MEK8vLx6r9ehJe3N3x8fVCdUozSrVlyx5KVQqXEiKsnYNr9V8M31N+tx3Y6nUg8nIh1azbgWOIxKBQKREVHQqvVtnhfu82O1IOZSD2UCbuNi/4RtZe+g3vj45/flTsGETWBRYPIg/22cSuWvf9fJPxx2VTh2hTUnaiUO5ZHUGvVGHvTNEy++woYfVu+1Olc2O127N97AOtWr0dqSip0Oh0ioyKgVrc89W59nRXJ+9OQcTQHTgcX/SNqawajHptTVrdqQgcial8sGkQeSgiBd156AylHk9GtRxycNgdyPjsAcAE5FzpvAybdMRvjb7kUWjfPPFNfX4/dO3dj/ZoNyMzMgslkQnhEGJRKZYv3ra2uw7E9KTiRchL8MUvUtr7btRzhUWFyxyCiM7BoEHmoovxCvPLUYhi9jPDx80XtiQoUrU2VO5bH8g7yxdS/zsGo+ZOhVLe8+ve5qKmpwY7fdmLD2o3Iy81DQIA/QkJDWrXoX1VZNY7uTkF+ZqFbMxHR/7z63xcwdsoouWMQ0RncuyIWEblNalIyqquq4O1jAoAuN9PUuaoursC3T36M5yc/iL2rtsHpdN9lS0ajEZdMm4LHnvw7rr1uLpQqFY4dTUJxUXGLZytM/t4YNX0oJl45GoHh7h1TQkSnZCRnyh2BiJrAokHkgYQQOLL/MNRqTcNvzetYNFqlNKcIXzzwFl6Z8Xcc3bjPrcf28fXB7Ctm4dEn/obLrpgNq82GY0eTUFZW3mLh8A/xxfjLL8KYmcPhG2hyay6iri4jJUvuCETUBF46ReSBSgqL8dI/n29YpM9ea0PusoNyx+qQug3viVmL5iNueC+3Hzv3RB42rNuI3Tt3wWyuQWRkBEw+LZcIIQTy0gtwbHcKzJU1bs9F1NX0GtAT/13zntwxiOgMLBpEHmjvzj346PX30KN3AhQKBcypJSj5lZcGXIg+kwZj5qL5CO8V7dbjCiGQmZGJdWvWY/+eA7BZrYiMioTRy9jifZ1OJ7KP5yJpbxosNRa35iLqSnR6HX5NW8OZp4g8DIsGkQf65rOvsHnNRiT07gkAKP41AzWppTKn6vgkhYQhl43BpQ/NRUBUsFuPLYRA0rHjWLd6PY4cOgIIgajoKOj0Lc+E5bA7kH4kC8kHMmCrt7k1F1FXsWrnl4iIce9inkR0YVg0iDyM3W7HC/94FubKaoRFnvpP88Syg3DU8g2ouyjVSoyaPxlT/3olvIN83Xpsh8OBwwcPY+0v63A8KRlqtRpR0ZHQaDQt3tdab0PKgQykH8mCw+5way6izu6VT/6NcVPHyB2DiP6ERYPIw+RkZuO1Z15GUHAQDF5GWMvrcPLbRLljdUoagxYTbpmBi2+fDb3J4NZjW61W7NuzH+tWr0d6WjqMRgMiIiOgUrU89a6lth5Je1ORlXQCguumELXKPY/ejpv+er3cMYjoTzjrFJGHOZGZDUttHfTGU298LfnVMifqvKy19Vj/5io8N+E+bH7vR9gsVrcdW6PRYNSYi7DoHw/jlttuhp+/H44nJSM3N6/FqXd1Bi0Gj++HS+aNR2Q8FyEjao2czFy5IxDRGVg0iDxMWnIalGpVw6DG+mKzzIk6v5ryavzw7y/w74vvx84vN8LpcN8aHHq9HhMnT8Dfn/g7brjpeuh0Ohw7moSC/MIWp8T18jFixCWDMemasQiJDnJbJqLOqLykXO4IRHQGXjpF5EHqauvw/GPPwOlwICjk1GDlvG+OwFbBGYnaU3BcOC59aC4Gzhjp9llsykrLsHXLNmzeuAWlJaUIDQ1BQGBAqx6n5GQZEnclo6yAb6iIztRvSB989NM7cscgoj9h0SDyICnHkvHWC/9BREwktFotnDYHcv67H+B3qSyiBsRh5iPz0HPcALcfuyC/AJs2bMaObTtRWVmFiIgw+Pr5tuq+JzMLcWx3MqrKeLaL6LSImHCs2vml3DGI6E9YNIg8yMaf1+Hbz79Gz769AQCW/CoU/JwscyrqMaYfZi2aj+iB3d1+7OzMbGxYvxF7ft+L2to6REVHwtvbq8X7CSFwIuUkju1JQW11ndtzEXU0BqMeW1LXyB2DiP6ERYPIg3z4+ns4vO8g4nqcekNbeTgf5bs5wNFTDJg+AjMevhYh8RFuPa4QAqkpaVi3Zj0O7j8Ih92BqOhIGAwtz4TldDiReSwHx/elob7OfYPZiTqibRnroNVp5Y5BRH9g0SDyEFarFf/+29Ow2WwIDg0BABRtTENtJq/H9yQKpQLDrxqPafdfDb/wQLce2+l04uiRo1i7ej2OJR6DQiEhKjoKWm3Lb5zsNjtSD2Ui9VAm7Fa7W3MRdRQ/7P4aoZEhcscgoj+waBB5iLycXLz6rxcREBgIo5cRAJD71WHYq+tlTkZNUWvVGHPjVEy55woY/bzdemy73Y4D+w5i3ep1SElOhU6nRWRUJNRqdYv3rbdYkbw/HRmJ2W6dPYuoI/h0zXvoPaCn3DGI6A8trxxFRO2iML8Alto6GP5YP8NhsbFkeDBbvQ1bPvgZv3+1CRffNgsTbp0JrUHnlmOrVCoMHzkMAwb1x57f92Ddmg1ISU6FyeSN8IhwKJXKs95Xq9NgwOjeiB8Qi6Q9qchJzmtxGl2izoJT3BJ5Fq6jQeQhCvLyIQQapjm1ltTKnIhaw1Jdh9WvrsCz4+/D1k/WuPWyJa1Wi7ETxuJvjz+Cm/6yAN4mbyQdO46TefktLvpn8NJj6MUDMOXacQjvxktJqGsoL62QOwIR/QmLBpGHyE7PchnEaKvgTEIdibmkEque+gTPT3oAe77d2mIROBdGoxFTpk7Go0/8HfOuvxYqtQrHjiahqLCoxbMV3n5euGj6UEy8ajSCIgLclonIE1WUVsodgYj+hEWDyAPU1dbh5Ik8eP1pWlNbJS+b6ojKcoux7KG38fKlf0Pi+r1uPbaPrw9mXT4Tjz7xN1x+5WWw2x04mngMZaVlLRYO/2BfjLtsJMbMGg7fIB+35iLyFGW8dIrIo7BoEHmAwvwCmKvNMHr9uWhwNfCOLD/5BD687WX856onkb47ya3HDgoOwjXzrsbfHl+EqZdeArO5BknHjqOqsqrF+4ZEBeHiq0Zj5NTB8PI1ujUXkdwqeOkUkUdh0SDyAEX5hai31EOn/99gYhaNziFrXwrenPs03lv4AvKOZbv12BGR4bhx4Q14+NEHMWb8aJSUluJ4UjJqzDXN3k+SJER0D8Ml147H4An9oTe6ZxA7kdzKWDSIPApnnSLyAMWFxQD+NxDcaXfCUcPF1zqTpC0HcfzXQxg8exQufWguAmNC3XJcSZIQ1z0Ot991G5ImHMe61etx5PARwCkQFR3lUl4b3VchoVufKEQnhCM9MRsp+9Nhrbe5JReRHOpqOLaNyJOwaBB5gMKTBdBoNA2f23k2o1MSQmD/DztwaPUuXHTtJEz9v6tgCvZ1y7ElSUKfvr3Rs1cCDh88jHVrNiDpaBLUajWioiNdXl9nUqqUSBgUh269o5ByMANph7PgsDvckouoPfF1S+RZWDSIZCaEQEFevutlU1UsGp2Zw+bA9s/XY8+3WzH+5umYdOfl0JsMbjm2UqnE4KGD0W9AP+zbsx9rV69DWmo6jEYDIiIjoFKd/ce+WqtG35E90b1/LI7vS0PmsRwIJ9fgoI7D4WTRIPIkXBmcSGbVVdV4/tF/QaPRwi/ADwBQceAkKvblyZyM2ovB1wuT7rwM4xZOh0Z39jMP56Ourg67d+7BujXrkZOdAx8fE8LCw5pd9O+0mqpaHNudghNpJwH+T0EdQO+BPfHp6vfkjkFEf2DRIJLZiawcLPnXSwgODYHeoAcAFP+agZrUUpmTUXvzCfXH1P+7EiPnXgylquUicC6qq6uxY9sObFi3Cfkn8xEYGICQ0JCGcUHNqSytwtFdySjILnZrJiJ3S+gbj8/Xfyh3DCL6A2edIpJZeWk56i31Lov1cSB411RZUIYVj32AxZc8hAM/7mhxbYxz4e3tjWkzpuGxJ/+Oq+ddBQA4mngMxcUlLT6OT4AJo2cMx/grLkJAqJ/bMhG5mzsXyiSiC8czGkQy27p+C776eBkS+vRs2Jb3bSJs5Zw9pauL7NcNMx+Zh14TBrr92AX5Bdiy6Vf8tnU7KisqER4RBl9f31ad4cjPLkLS7hTUVNW6PRdRazmdTigUSpdf0sTGR+Ojn96RMRUR/RmLBpHMVi37Bht+WudSNHI+OwBnvV3GVORJ4kf1xaxF8xAzuIfbj52TlYMN6zZiz649qKmtQ1RkBLxN3m5/HCJ3y8rMQnyPeDz86ENyRyGis+ClU0Qyy8/Nd/mNnHAKlgxykbbzKF6b8wQ+uv0VFKTmuvXY0bHRuPm2hXjwbw9g5KgRKCoqRvLxFNTW8GwFeTZJknipFJGH4/S2RDJyOp0oKSqCTve/qW0ddVwwjZp2ZN0eHN24D8PmjMP0B66BX0SgW44rSRJ6JPRA9/juOJp4DOtXr0fikaOQJAnR0VEuRZjIU7BoEHk+Fg0iGdXV1qHeUg/1nxZTY9Gg5jgdTuz+5lfs/2EHRt8wBZfcOwde/ia3HFuhUKD/gH7o3acXDu4/hHWr1yElORUajQahrZyhiqi92O0OOBwsGkSejEWDSEZ1NbWwWW3QG/63WBuLBrWG3WrD1o9WY9fXWzDx1pm4+LZZ0Bp1Ld+xFVQqFYaNGIr+A/th7669WLdmAwryCyC4mAZ5Egnw8fWROwURNYODwYlklJ2RhdeeeRlhEWHQ/nH5VHVKMUq3ZskbjDocrwATptxzBcbcMBUqjXt/h1RbW4uSohK3HpPIHQKCAmA0GuWOQURnwTMaRDKqNdfAZrVCpVY3bHPUcSA4nTtzaRW++9d/8euHv2D6/Vdj2FXjoVC4Z74Pg8GA6NhotxyLiIi6Ds46RSSj2tpaCCGgVP5vFWinhUWDzl95Xgm+fORdvDR9EY6s3SN3HCIi6sJYNIhkVGuuBeA6wFbYHPKEoU6lICUXH93xCl6b8wTSfj8mdxwiIuqCWDSIZFRrrgHOGGDrtHMWFXKf7AOpeGvev7B0wfPITcyUOw4REXUhHKNBJKPqajN4RoPaw/Gth5C87TAGzbwIlz58LYJiQ+WOREREnRzPaBDJqKKsHBqN2mUbz2hQWxFC4MBPO/HClIfw9WMfoLKoXO5IRETUibFoEMmo1lwDpcr1xKLgAlTUxpx2B3Yu24Dnxt+HH19YhtpKs9yRiIioE2LRIJJRvbW+0RSkwsGlbah92CxWbHr3Bzw77j5seOs7WOvq5Y5ERESdCIsGkYzqLfUuU9sCAJwsGtS+6qpq8PNLy/HchPux/bN1cNg5ToiIiC4ciwaRTJxOJ2xWGxRnFA1eOkVyqSoqxzdPfIQXpjyE/d9vhxAsvUREdP5YNIhkYrPZ4HQ4oDzz0ime0SCZlWQV4LP73sArMx9F0uYDcschIqIOitPbEsnEYXfA6RRQqc64dEqSmr4DUTvLO5aF925ejO4je2PUdZMbTVxAJLeIvrGcqpnIg/F/DSKZOBwOCKcTCoVrsZAULBrkWdJ3JSF9V5LcMYgaueqZW1g0iDwYL50ikonT4YBTOCFJLBpEROfjzJ+fRORZWDSIZOJwOCGEgHTGGA1Jyf84iYhag7+YIfJsLBpEMnE6nYBo4jdyCn5bEhG1hkLJn5dEnozfoUQyUSoVgAQIp+t0tvwNHRFR65w5PTgReRYWDSKZKJVKKCRFo7UKWDSIiFpH56WXOwIRNYNFg0gmCqUSkkJqvCgax2gQEbWK3mSQOwIRNYNFg0gmSqUSkqSA08kzGkRE50PLMxpEHo1Fg0gmCqUCkgQI4TpGQ6HmNcdERK2h9+YZDSJPxqJBJBOFQgFJ0XiMhkLLdTSJiFpDx6JB5NFYNIhkcmowuNTo0imljkWDiKg1OBicyLOxaBDJRKFQQKFUNL50ikWDiKhFSo0Kap1G7hhE1AwWDSIZKVUqCJ7RICI6ZxyfQeT5WDSIZGQwGGC32122KXRqmdIQEXUcHJ9B5PlYNIhkZPL1aVQ0eEaDiKhl3kE+ckcgohawaBDJyORjgs1qc9nGMRpERC3zCwuQOwIRtYBFg0hGXiYvOJ0Ol20KjRKQuGgfEVFzfFk0iDweiwaRjPR6PaQzSoUkSVDqeVaDiKg5vuEsGkSejkWDSEY6Q9NzwKu8tO2chIioY/ELD5Q7AhG1gEWDSEZ6vR5CoNHq4CoTiwYRUXN46RSR52PRIJKR3qCHUqmA0+m6aJ+aRYOIqFm8dIrI87FoEMlIZ9BDpVY3mnlK5c2iQUR0NmqdBl7+JrljEFELWDSIZGT08oJGo4HNanXZrjLpZEpEROT5fMP85Y5ARK3AokEkIx8/H2h1WlgsFpftvHSKiOjsAqJC5I5ARK3AokEkI7VaDf/AAFjqXIuGUq+GpOa3JxFRU0J7RsodgYhage9kiGQWHBaC+jPOaAAcp0FEdDZhCVFyRyCiVmDRIJJZYHAQHGfMOgUAao7TICJqUmhPFg2ijoBFg0hmPn4+gGi8Xe3X9GJ+RERdmaSQENqDl04RdQQsGkQy8/XzhVKpgN1ud9muDTTIlIiIyHMFRAVDo+elpUQdAYsGkcxMvj7Q6nSot9S7bNcEGmVKRETkuUI5PoOow2DRIJKZj58vdHpdo5mnVEYNFDqVTKmIiDxTGMdnEHUYLBpEMtMb9DD5+sBSV9foNk0AL58iIvozntEg6jhYNIhkJkkSYuJiUVdb2+g2jtMgInIV3jta7ghE1EosGkQeICwyHE5n46mnNAEcp0FEdJrBx4iQ+Ai5YxBRK7FoEHmA4NBgSAqp0cxTGp7RICJqEDMkAZIkyR2DiFqJRYPIAwSFhsDoZUStucZlu9qkg0KjlCkVEZFn6TYsQe4IRHQOWDSIPIBfgB98fH1Qc0bRAABtsJcMiYiIPE+3oT3ljkBE54BFg8gDKBQKxHSPbbJo6MK8ZUhERORZlGologfFyx2DiM4BiwaRhwiPioTT6Wi0XRfOokFEFNm3GzQ6jdwxiOgcsGgQeYjg0BBAkuBwuJYNTYARkprjNIioa+s2jJdNEXU0LBpEHiI4NBhGL2Ojy6ckhQRdKMdpEFHXxqJB1PGwaBB5iIDgQAQEBaK6sqrRbbpwkwyJiIg8R7ehnHGKqKNh0SDyEAqFAj379oK52tzoNg4IJ6KuLKJvLLyDfOWOQUTniEWDyINEx8VAkgCn0+myXRNggELLcRpE1DX1uXiw3BGI6DywaBB5kMjoKBi9vWCuqnbZLkkSdKE8q0FEXROLBlHHxKJB5EGCQoMRFBKMqqbGaUT6yJCIiEheRj9vRA/m+hlEHRGLBpEHkSQJPfv2Qk1N44X7DNG+7R+IiEhmvSYMhELBtytEHRG/c4k8THS3GEhovJ6GyqiBNtgoUyoiInnwsimijotFg8jDRMZEwcvUeJwGABhi/GRIREQkD4VSgZ4TBsodg4jOE4sGkYcJCA5ESFgoqioaj9MwxLJoEFHXETO4B4y+XLCUqKNi0SDyMJIkoe+gfk2O01D76KD21cmQioio/fWZNETuCER0AVg0iDxQ9549oNVpUVdb1+g2ntUgoq5i0KyL5I5ARBeARYPIA8V0j0VQSDDKS8sa3caiQURdQczgHgiMDpE7BhFdABYNIg+kVqvRb8gAVDcxIFwbaITSSyNDKiKi9jP0ijFyRyCiC8SiQeShevTqAZVKCWu9tdFtxm7+MiQiImofCpUSg2eNljsGEV0gFg0iDxWX0B3+gQEoL2t8+ZRXQqAMiYiI2kfCmH7wCjDJHYOILhCLBpGH0un16DOwHyrLKxrdpvHTQxPExfuIqHMaesVYuSMQkRuwaBB5sIQ+PSFJCtjt9ka38awGEXVGGr0W/acOlzsGEbkBiwaRB+veMx6+/r6oKCtvdJsxzh+SUpIhFRFR2+k7ZSi0Rq4XRNQZsGgQeTBvHxP6DOqHspLG4zSUWhWnuiWiTmfoHF42RdRZsGgQebiBQwdDqVSg3lLf6DavHrx8iog6D//IIPSeOEjuGETkJiwaRB4uvncPhEaEo6SouNFtuggTlEauqUFEncPoGy6BQsG3JkSdBb+biTycVqvFsNHDUV1VBSGEy22SJMGrR4BMyYiI3EetVeOiay+WOwYRuRGLBlEH0GdgP3h5eze5Urh3ryCAY8KJqIMbNGsUjH7ecscgIjdi0SDqACKiI9G9ZzxKCosa3aby0sIQw0HhRNSxjb1pmtwRiMjNWDSIOgBJkjDkomGw2+1wOByNbjf1C5EhFRGRe0QP7I7oAd3ljkFEbsaiQdRB9O7fBwFBgSgtLm10my7UG5oAgwypiIgu3NgFPJtB1BmxaBB1EN4+JgwYNgjlpY3X1AB4VoOIOiavABMGzxoldwwiagMsGkQdyOARQ6HT62CuNje6zdjdH0qjWoZURETnb9R1k6HS8mcXUWfEokHUgXTrEYcevRNQeLKg0W2SQgFT31AZUhERnR+NXovxN18qdwwiaiMsGkQdiEKhwMjxo+AUTljrrY1u9+4VBEmjlCEZEdG5u2jeJHj5m+SOQURthEWDqIPpO7AfIqIjUZjf+KyGQqOEqXeQDKmIiM6NUqPCxbfPkjsGEbUhFg2iDkar02HUhDGoMdc0PdVt/zBIan5rE5FnG37lePiGBcgdg4jaEN+NEHVAQ0YORXBoMIqbWMBPqVPB1I9jNYjIcynVSky55wq5YxBRG2PRIOqATL4+GDFuFCrKyiGEaHS7T/8QKLQcq0FEnmnYleMREBUsdwwiamMsGkQd1LBRw+Hr54eyksYL+Ck0Kpj686wGEXkepVqJS+6dI3cMImoHLBpEHVRIeCgGXzQUxYXFTZ7VMPUNgUKnkiEZEdHZDb9qAs9mEHURLBpEHdjYyePh4+eDsuImzmqolfAZGCZDKiKipmn0Wkx/4Gq5YxBRO2HRIOrAwiMjMGLsRSguKmryrIZ372AoDVxxl4g8w8TbZsEnxF/uGETUTlg0iDq4MRePg5+/P0qKihvdplAp4DMoXIZURESuTMF+mHTnbLljEFE7YtEg6uBCwkNx0cTRKC0ugdPpbHS7d69AqH10MiQjIvqfGQ/PhdbAn0VEXQmLBlEnMHriOAQEBTW5roakUMB/VLQMqYiITgnvHYPhV0+QOwYRtTMWDaJOIDA4EKMvHouy0rImz2roI31giPFt/2BERAAuf/wGKBR8y0HU1fC7nqiTGDVhNEJCQ1CYX9Dk7X4XRUNS8lueiNpXn0mDkTCmv9wxiEgGfNdB1En4BfhjzOTxqCyvgN1ub3S72lsL0wAu4kdE7UehUuKyx26QOwYRyYRFg6gTGTVhDKLjYpGbfaLJ230GhkHppWnnVETUVU34ywyExEfIHYOIZMKiQdSJeJu8ccmsabDb7aitqW10u0KlgP/IKBmSEVFXExAdjOkPXCN3DCKSEYsGUSczaMQQ9B88ACeycppcxM/YzR+6cJMMyYioK7nm37dBo+MZVKKujEWDqJNRqVS45LLp8PL2QllJWZP7BIyJ4cBwImozw64cj55jOQCcqKvjOw2iTqhbfBxGTRyDosJCOByORrerfXTwHcbrponI/Qx+XrjiiRvljkFEHkAldwAiahsXT5+MI/sP4eSJPETFNl6wz9QvBLVZ5agvNMuQrmvbWZGIXZVHXbb5qbxxU8QMVNpr8HHeT03eb0bgaCQYmx5jY3XasL3iMNJr81DntMJHZcQg7x4Y4B3fsM+vZQdwrCYLakmJsb4D0MsrtuG2lJoTSKrJwuXB4y78CVKXduVTC2H085Y7BhF5ABYNok7K198PU2ZNw7L3/wtLnQU6vc7ldkmSEDi+G06uOgphb7zIH7WtALUJV4ZMbPhc8ccJZm+lHrdFXuay75HqDOyrOo5Y/dmnJ95afhAnLEWYFngRTCojcuoKsKlsH4xKPbobIpBRm4fkmhxcGTwB5fZqrC/dgxh9GPRKLeqdVuyoOOySh+h89Bw/AEMvHyt3DCLyELx0iqgTGzZ6BHr174MTWdlNDgxX++jgx0uoZCFBAaNS3/ChV2oBAArJdbtRqUd6bS4SDFHQKNRnPV5+fQn6GGMRpQuGj8qI/t7dEaTxRWH9qXE6ZbYqROqCEKL1Ry9jDLSSCpX2U2eztpUfwgDveJhUxrZ/4tRpqfUazP33bXLHICIPwqJB1IlpNBrMuHIWjF5eKCkqaXIf774h0IZ6tXMyqrBX4/3c7/FR3k9YXbwTVfaaJvcrrC9Dsa0Cfb3imj1emDYQGXV5MNtrIYTACUshym3ViNaHAAACNb4otJbD4rCisL4MduGAr8obeZZiFFvLMci7h9ufI3UtV/5zIfwjg+SOQUQeRBJN/ZqTiDqV1at+xo9fr0JsfBy0Wm2j221VFpxcyUuo2ktmXT5sTjv81N6ocdRhV+VRmO11uDF8eqOzFptK9yK3vhgLwi9t9ph24cDG0r1IqsmCAhIkSJgcMAx9vLo17LOzIhHHa7KhkpQY5dsP3fRhWJa/HlMDRiC/vhSHqlOhU2owxX84AjQ+bfLcqXPqP20Ybln6sNwxiMjDcIwGURdw8fRJSDl6HClJyejRKwGSJLncrjbp4Dc8EmU7c2RK2LV004c1/D0IvgjVBuCj3J+QUnMC/bz/d+bC7rTjeE0ORvr2afGYh6pSUVBfisuCxsJbZUSepRiby/bDS6lH9B9jO0b59sMo334N9/m9IhHRuhAoJAV2Vx7DDeHTkFl3EmtLd+G6sKlufMbUmXkF+WDei3fKHYOIPBAvnSLqAnR6PWbPvRxe3l4oKSpuch/vPsHQR/G32HLQKTTwU3uhwu46A1hqbS7swoHexthm72932rG94gjG+w1CnCECQRpfDDL1QIIxCvuqkpu8T5mtCsdrsjHKtx9yLUWI0AXBoNQhwRCNIms5rE6bu54edWaShIVv3g+DDy+/JKLGWDSIuoi4hHhcPH0yykpKUV9f3+h2SZIQOCEOSi+u5NverE4bKuw1MCpdZwZLNGcgzhAOwxnbz+SAgBNO4IwzVRIkCDS+OlYIgY2lezHebxA0CjUEBJzC+cexTv3pbOJ+RGeacNsMdB/ZW+4YROShWDSIupCJ0yahV/++yM7IanIWKqVOhaBJ3QGF1MS9yV22lh9ErqUIlfYanLSU4Kfi7VBAQk/j/9Y7qbBVI6++GP3OMgj807xfkFabCwDQKtSI0Abhtz+muK20mXHUnImkmmx0N0Q2um+iOQN6pRZxhlMzjoVrA3HCUoT8+hIcqEqBv9oEnYKFk5oX0isSsxddJ3cMIvJgHKNB1IXo9HrMvuYy5OWcQHFhMYJDgxvvE+wFv+GRKN91QoaEXYPZXovVJTthcVihV2oRrg3EtaFTXM5cHDVnwltpQIyu6bUzyu3VqP/T5U0zgkZhe/lhrCn5HRanFSalAWN8+2OAV3eX+9U4LNhdeQzXhk5p2BaqDcAQU098X7QNeoUW0wJHuvkZU2ej0qlx2/uLoFQp5Y5CRB6Ms04RdUHrfliN775ciZi4GOj0+ib3KVyfirrsivYNRkQdwvxX78KIKyfIHYOIPBwvnSLqgiZMm4RBwwcjMz0TTmfTU9oGju8GFcdrENEZhs+byJJBRK3CokHUBWm1Wsy57mpEREciOyOryX2UWhWCJnO8BhH9T2j/GMx77na5YxBRB8GiQdRFBYUG44p5V0GpVJ51ylttkBf8L4pu8jYi6lq0fgbc899/QKHkWwciah3+tCDqwvoN7o/JM6eitLgUdbV1Te5j6hMM7z6NB40TUdchqRW47cNF8PIzyR2FiDoQFg2iLkySJEyZNRWDRw5FdkYWHA5Hk/v5XxQNfSQX8yPqqqY/Ng/dh/SSOwYRdTAsGkRdnEajwZz5VyEyJgo5ZxmvISkkBE3qDrVf0zNUEVHn1eeKEZh682VyxyCiDohFg4gQGBKEK+ZfBZVajeLCpsdrKDRKBE/tAYWOy+8QdRWBfSPwl1fvlzsGEXVQLBpEBADoM7Avpl5+KSrKylBdVd3kPmpvLYKn9oCk5ExURJ2dPsyE+5Y9BYWCbxWI6PzwpwcRATg1XmPSpVMwdvIE5OWcgKXO0uR+umAvBIzv1s7piKg9qXy0uPeLJ+Dl4y13FCLqwFg0iKiBSqXC5fOuxKDhQ5CZlgG73d7kfl7dA+A7NKKd0xFRe5B0SixY+gDC46LkjkJEHRyLBhG50Bv0uOam+ejeMx4ZKekQQjS5n+/gcJj6hbRzOiJqUyoJM5+5Af0vGiR3EiLqBFg0iKgR/0B/zLvlegSFBCE7PeusZcP/omh49Qxq53RE1BaEAhh+91RMunq63FGIqJNg0SCiJkXFRuPqBfOg1qpRcDL/rPsFjI2Bsbt/OyYjIncTEtDr2hGY+383QpI42QMRuQeLBhGdVb/B/TH7mitQW1OL8tLyJveRJAmBE+Kgj/Ft33BE5BYCQPT0Prj5n3dDpeL01UTkPiwaRNSsMZPGYfLMqSguLERVZVWT+0gKCcGTukMXbmrndER0IQSAkIndcfuLD0Kr08kdh4g6GRYNImqWQqHAzKtmY8K0ScjPPQlzddNrbEhKBYKnxkMb4tXOCYnofAicuvTxzlcegpc3v2+JyP1YNIioRSqVClfMvwpjJ49DbnYuas01Te6nUCkRMq0HNEHGdk5IROdCAPAZFYHbFt8PvwCOsSKitsGiQUStotFocNUNczFy3CjkZGWjrrauyf0UGhVCZ/SELpwLfRF5IiEBxhGhuOW5vyI0IkzuOETUibFoEFGraXU6zF04H0MuGo6sjEzUW5pePVyhViJkWgL00b7tG5CImiUkQDs4EAuevAMxcbFyxyGiTo5Fg4jOicFowLxbrsegYYORkZoOa721yf0kpQLBU+I59S2RhxASoBsahAVP3ome/XrLHYeIugAWDSI6Z94mb8z/yw3oO6g/0lPSYLPamtxPUkgInBgH795c1I9ITkIB6EcE46Yn70TfQf3kjkNEXYQkzrbkLxFRC8pKyvDZux8j6cgxxPXoDq1Oe/Z9d59A1eGCdkxHRAAg1BKMo8KwYNFtPJNBRO2KRYOILkhFWTmWffAZDu87iNjucdAb9Gff91A+KvbktmM6oq5N6BXwHhuBGx+4FQl9esodh4i6GBYNIrpg1VXVWP7RF9j/+x5Ex8bA4HX26W3NqSUo2ZYFOPmjh6gtCW8lTOOicONfb0GP3glyxyGiLohFg4jcoramFis+XY6dv25HZEwUvE1nn97Wkl+Fog1pcNY72jEhUdfhDFDBb1wMbrzrZnTvGS93HCLqolg0iMht6i0WfPvFCvy2YStCI8Lg4+tz1n1tlRYUrk2Bvaq+HRMSdX72UDVCxnfH9bfdiG49ussdh4i6MBYNInIrm82GH75ahc2rNyIgKBD+gWef3tZhsaN4UxosJ6vbMSFRJyUB1mgN4if3x7xbrkdYZLjciYioi2PRICK3s9vtWL3qJ2z4cS2MXl4ICQ89677CKVD2ew6qjxW1Y0KizkXSKFHfXY2Bl4zA3IXz4evvJ3ckIiIWDSJqG06nE1vXb8FP33wPp8OJ6G4xkCTprPtXHy9C6Y4cDhInOkcKHw0s3dUYc+kEzLn+mmZnfiMiak8sGkTUpg7u3o9vP/8aZaVl6J4QD6VSedZ9LUVmFG9Kh8Pc9GrjRORKGW6ANVaDKVdMw6VzZkGtVssdiYioAYsGEbW5zNR0fPXxl8jKyERcfPML+znq7SjZmom67Ir2C0jU0SglSPFeUEQZMHvuFRg3ZQIUCoXcqYiIXLBoEFG7KCksxteffonD+w4hMjoS3j6mZvevTCxA+e5cXkpFdAal16lLpfxignDlDddg8IihckciImoSiwYRtZvamlp8/9VKbN+4DT5+vggODW52//piM4o3ZcBezSlwiQBAG+mNylAHuvdNwNULrkVs925yRyIiOisWDSJqVw6HA5vXbMSaVT/DbrMjOi6m2XEbTqsdJVuzUJtV3o4piTyLpFZC288Plbp6DB8zAnOuu5ozSxGRx2PRIKJ2J4RA4oEj+H75t8jLyUNMXGyLM+VUHStE+a5cCIeznVISeQZtqBfqu6kh6VWYPHMqLpk9DRqNRu5YREQtYtEgItmUFBZj1Zff4sCufQgICkBgcFCz+9sqLSjZlon6AnM7JSSSkVKC98BQlGiqEBIRjsuvnYOBwwc3O000EZEnYdEgIllZrVZs+mU9Nvy8DnarDdFxsc1eSiWEQPWxIpTvyYWw8+wGdU5qfz10gwNRXFOGfoMH4Mrrr+FK30TU4bBoEJHshBA4dugovl/+LU5knUB0txgYjIZm72OrsqB0WxYs+dXtlJKoHUiAd98QVPnbICkVGDdlAi6dM4uL8BFRh8SiQUQeo6SoBN9/+S32/b4XfgH+CAoJavYyESEEqpOKUb7nBISNZzeoY9MEGaEfFITC6mJExUZj1jVXoP+QAbxUiog6LBYNIvIoVqsVW9Zuwsaf18FcbUZMXCy02rMv8AcA9up6lPyWBUteVTulJHIfhVYJn6ERqNRbYLNaMXLcKMy4ajb8AvzljkZEdEFYNIjII2WkpOGnb35E0uGj8A/0R1BIcIu/2a3JLEPZrhNwmK3tlJLowhh7BEDfLxC5+XkIDgvBjCtnYfiYkVzlm4g6BRYNIvJYlro6bF2/BRt/WQ9z1R9nN3TNn91w2p2oOlKAykP5HCxOHkvtq4P/6BhUihpUVVZh0IghuGzuFQgJD5U7GhGR27BoEJHHy0zLwE8rvkfS4WPw9fdFcGhIi2c37OZ6lO3ORW1GWTulJGqZpFbAZ1A4VN28kXfiBHz9/TD1sksxZtI4qNVqueMREbkViwYRdQj1Fgu2bvgVm35ej8qKSsTExUKn17V4P0t+Ncp+z4G1tLYdUhKdhUKCd68gePUPRn5RARx2OwYOG4zpc2YiIjpS7nRERG2CRYOIOpTsjCz8tOJ7HDt0FHqDHuFREc2uuwGcmp3KfLwYFQdOwlFra6ekRKcY4/zhMzQc1dYaFBUUIbpbDKZefikGjxjS4muXiKgjY9Egog7HarViz/Zd2PTzeuSdyEVwSAj8gwJavJzKaXeiOqkIlYfz4ayzt1Na6qp04Sb4jYiEMCqQk5UDo9GIMZPH4+Jpk2Dy9ZE7HhFRm2PRIKIOq7K8AlvWbcaOzdtQXVWNyOgoGL2MLd7PaXeg+lgRKg8XwGlh4SD30gQa4Dc8EppQL+TnnkRdbS36DOyH6VfMQFxCvNzxiIjaDYsGEXV42RlZWP/jWhzedxAKhQKRMVGtGljrtDlQdbQQVUcK4Kx3tENS6sw0QUb4DAiFPsYXJUXFKCspQ2hEGKbMmooRYy/iYG8i6nJYNIioU3A4HDi87yDW/7gWmakZ8PH1QUh4aKvWI3BaHahKLEDV0UIWDjpnukgTfAaEQRfmjfLSMhTmF8I/MABjJ4/H6Ilj4OvvJ3dEIiJZsGgQUadSW1OLHVt+w7b1W1BUUAQ/fz8EhQa3rnDYHDCnlqLqaCHslZZ2SEsdlgQYu/nDNDAM2gADqiqrkJ+bBy+TN0aMvQjjp0xEcFiI3CmJiGTFokFEnVJ5aRl+37oTOzZvQ3FRMQICAhAYEtSqwiGEQN2JSlQlFsJysqod0lJHISkleCUEwtQ/FGqTDrXmGuSdyIVGq8WgEUMwcdokRHeLkTsmEZFHYNEgok6ttLgUv2/dgZ1btqO0uBj+gYEICglqcYaq06xltahKLERNeimEgz8uuyqVSQuvnkHwTgiEUq9GjbkGBXknAUlC34H9cPGlU9Cjd0KrX1dERF0BiwYRdQklhcXY8etv+P3XHSgvLUNAUBACgwNb/cbQUWdD9fFiVCcXw2G2tnFa8ggKCYYYX3j3CoIu3AQAqKqsQmF+AdRqNRL69MTYyRPQd1A/rodBRNQEFg0i6lKK8guxY8tv2L3td5SXlcPkY0JwaDBUrZwRSAgBS341zKklqM0sh7A72zgxtTeVSQvvnkHw+uPshRAC5aVlKC4sgsFoRN9B/TB64lj06NOzVZfiERF1VSwaRNQlFRcU4cDuffh96w4UniyARqNBSHgY9AZ9q4/htDlQk1kGc0op6guq2zAttTVJpYA+2hfePQOhCzdBkiQ4nU6UFBWjtLgUvv6+GDxiKEaOH4WYuFheIkVE1AosGkTUpdWYa3Bk/yHs3LIdmWkZcDocCA4LhcnHdE5vJm3V9ahJLYE5tRT26vo2TEzuIqkU0Ef5wNjNH/poHyhUpy5/qrdYUFRQhBpzDfwDAzBi3EUYMWYkwiLDZU5MRNSxsGgQEQGw2+1ITjyOXdt2IunwUZirzfAP9Id/YABUKtU5Hau+tBZ12eWoza6AtbS2jRLT+ZCUp8uFH/TRvlCoT5ULp9OJirIKlBQXQ6lQICI6EsPHjMTA4UMQEBQgc2oioo6JRYOI6E+EEMjNPoG9O3bjwK59KC0ugVKpQmBwIEy+Pud8yYy9uh61ORWozS6HJd8M8Eduu1NolNBFmGCI9YPhT+UCcD174ePng76D+mHwiGFI6NsTGo1GxtRERB0fiwYR0VlUV1UjOTEJB3btQ+rxFFRXVsNoNCIwJOicxnKc5qi3oy6nArU5FbCcrIaz3t4GqQmSBG2wEfoIE3SRPtAGGiEp/lcQHQ4HKsoqUFpcDKVShYiYSIwYMxL9Bg9AUGiwjMGJiDoXFg0iohYIIVCQl4+kw0exd+ce5OXkwma1wc/fD/6B/q2eserMY1pLa2E5WQ3LySpYCqshbJzB6nypTFroI3ygjzRBF2aCQuM63azD4UBleQXKS8vgcDjg4+eL3gP6YMjI4ejRJ4FnL4iI2gCLBhHRObDb7UhPTkPigcM4tPcgSotLAeGEyccHfgH+0Oq053Vc4RSwltXCUlCN+gIzLAXVcFp4xqNJkgRNgB7aYK9THyFeUHs3/rqfLhdlJafKha+fL3r06Yl+g/sjvlcP+AX4yxCeiKjrYNEgIjpP5mozMpLTkJKUjGOHElFSVAK7zQajlxf8AvxhMBouaBpUu7ke1tJaWEtrUf/Hn11xsUCVjw7aQAM0QUZoA43QBBoaZog6k91mQ2VFFcrLyuCwnyoX8b0T0G9wf/ToncByQUTUjlg0iIjcoN5iQVZ6FtKTU3Fk/2EUnixAXW0tdHo9fP394G3ydsvq0Y56e0P5sJbWwlZRB3t1PZz1Djc8CxkpJKhNWqh99VD76KD21f3xp77RZVB/5nQ6UVNtRkV5BWpraqFQKuDj64O4hPg/ykVP+AeyXBARyYFFg4jIzRwOB3KzTyAjOQ1HDhxBXs4JmKvMAAQMRiN8fH1g9PZy66rSTqsdtqp62KtPf1hhr66HrboeDnM9hEPeH/WSUoLSoIFSr4bScOpD5aVtKBQqb63LgO2zEULAUmdBZUUFqiurIYQTRi8vBIcGo/fAfoiJi0VMXAy8fUzt8KyIiKg5LBpERG1ICIHS4lLkZuUgJzMbxxOTUFJYjBqzGUIABqMB3j4meHl7nfN6HefCaXPAWW+Hw2KHs/7Pf7c3/F04nIBTQDgFIE6NGxFOcWqbOPUncGqhO0mlgOKPPyWV0vVzteJUofijVKgMaig05/fcnE4nasw1MFdXo6baDIfDCY1WA78AP/Ts1xtxPbojulsMgsNC3FrciIjowrFoEBG1I6fTieKCIuSdyEVedi5SjiWjuLAI5qpqOIWAQlLAYDTA6GWEwWiERtt1ZkMSQqCutg41ZjNqqs2or7dCknDqLJCfD+J6dEdUtxhEREcgIiYKWu35DbwnIqL2waJBRCQjIQTKS8tRkHcSxYXFKMjLR3ZGFspLy1BrroXdbgMA6PR6GIwG6PQ6aHU6qFSqCxpoLieHw4G62jpY6ur++NMCIZwQAtAb9DB6GRERE4nYuG4IDg9BaHgYgsNC3DLGhYiI2g+LBhGRhxFCoKqiEsWFxSguLEJRfiGy07NQXFgEi8WC+rp6OBynp76VoNVpT31oddDqtNBo1FDKVESEELDb7LBZrbDabLBZrbBZbaivr4fNemrGLEmhgE6vg16vh39gAMKjIhAYHAi/QH8Eh4YgKCQIWp2u3bMTEZF7sWgQEXUQ9RYLKssrUVlx6qO6ohLlZeUozC9ASWEJ6mpq/3hDb4PdbncpGkIIqFQqqNQqqFQqKFVKSJLU7AckCcLphNPhhMPpgNPhhNPphMPhgNN56u9Oh/OP0nPqsQROPY5ao4ZGo4Fao4G3txf8Av0RGhEOvwA/+Af4wy/AH34BfiwURESdGIsGEZEbZGVloVu3bjhw4AAGDRrU7o9/eprXqsoq1NbUoq62DvUWCyx1lobLlKqrqlBdVQ1zlRkWiwVOhwMOhxNC/DHY+48/nc4//g4BhUJx6kOphFqjhlajgUarhUargVarhUanhZfJC15e3jB6G2E0GmHwMsL4x4fBy9img9yJiMhz8ac/EXVZCxcuxKeffoo77rgD7777rstt99xzD95++23cdNNN+OSTT+QJeA4UCgW8fUznPK3rqWLhbPgQTiccjv/9XaVWN5wF4axORER0Lvi/BhF1aVFRUVi+fDnq6uoatlksFixbtgzR0dEyJmsfkiRBqVRCrVZDq9VCpz81GNvb5A2Trw8MRgM0Gg1LBhERnTP+z0FEXdqQIUMQFRWFlStXNmxbuXIloqOjMXjw4IZta9aswdixY+Hr64uAgADMmjUL6enpzR47MTERl156Kby8vBASEoIbb7wRJSUlbfZciIiIPAmLBhF1ebfccgs+/vjjhs8/+ugj3HzzzS771NTU4MEHH8TevXuxceNGKBQKzJkzB06ns8ljVlRUYNKkSRg8eDD27t2LNWvWoLCwEHPnzm3T50JEROQpOEaDiLq8G264AY8++iiys7MBANu3b8fy5cuxZcuWhn2uuuoql/t89NFHCAoKwrFjx9CvX79Gx3zzzTcxePBg/Pvf/3a5T1RUFFJSUpCQkNA2T4aIiMhDsGgQUZcXFBSEmTNn4pNPPoEQAjNnzkRgYKDLPqmpqXjyySexa9culJSUNJzJyMnJabJoHDp0CJs3b4aXl1ej29LT01k0iIio02PRICLCqcun7r33XgDAW2+91ej22bNnIyYmBu+//z7Cw8PhdDrRr18/WP9YhO5MZrMZs2fPxuLFixvdFhYW5t7wREREHohFg4gIwPTp02G1WiFJEqZNm+ZyW2lpKZKTk/H+++9j3LhxAIDffvut2eMNGTIE3377LWJjY7mOBBERdUkcDE5EBECpVCIpKQnHjh2DUql0uc3Pzw8BAQF47733kJaWhk2bNuHBBx9s9nj33HMPysrKMH/+fOzZswfp6elYu3Ytbr75ZjgcjrZ8KkRERB6BRYOI6A8mkwkmU+MF7xQKBZYvX459+/ahX79+eOCBB/DSSy81e6zw8HBs374dDocDU6dORf/+/XH//ffD19eXa1IQEVGXIAkhhNwhiIiIiIioc+Gv1YiIiIiIyO1YNIiIiIiIyO1YNIiIiIiIyO1YNIiIiIiIyO1YNIiIiIiIyO1YNIiIiIiIyO1YNIiIiIiIyO1YNIiIiIiIyO1YNIiIiIiIyO1YNIiIiIiIyO1YNIiIiIiIyO1YNIiIiIiIyO3+HwfXB2lj/qud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750" y="260421"/>
            <a:ext cx="8974250" cy="659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75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20758" y="364180"/>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460375" y="1512923"/>
            <a:ext cx="3215945" cy="523220"/>
          </a:xfrm>
          <a:prstGeom prst="rect">
            <a:avLst/>
          </a:prstGeom>
          <a:noFill/>
        </p:spPr>
        <p:txBody>
          <a:bodyPr wrap="none" rtlCol="0">
            <a:spAutoFit/>
          </a:bodyPr>
          <a:lstStyle/>
          <a:p>
            <a:r>
              <a:rPr lang="tr-TR" sz="2800" dirty="0" err="1">
                <a:latin typeface="Angsana New" pitchFamily="18" charset="-34"/>
                <a:cs typeface="Angsana New" pitchFamily="18" charset="-34"/>
              </a:rPr>
              <a:t>Customer</a:t>
            </a:r>
            <a:r>
              <a:rPr lang="tr-TR" sz="2800" dirty="0">
                <a:latin typeface="Angsana New" pitchFamily="18" charset="-34"/>
                <a:cs typeface="Angsana New" pitchFamily="18" charset="-34"/>
              </a:rPr>
              <a:t> </a:t>
            </a:r>
            <a:r>
              <a:rPr lang="tr-TR" sz="2800" dirty="0" err="1">
                <a:latin typeface="Angsana New" pitchFamily="18" charset="-34"/>
                <a:cs typeface="Angsana New" pitchFamily="18" charset="-34"/>
              </a:rPr>
              <a:t>seniority</a:t>
            </a:r>
            <a:r>
              <a:rPr lang="tr-TR" sz="2800" dirty="0">
                <a:latin typeface="Angsana New" pitchFamily="18" charset="-34"/>
                <a:cs typeface="Angsana New" pitchFamily="18" charset="-34"/>
              </a:rPr>
              <a:t> (in </a:t>
            </a:r>
            <a:r>
              <a:rPr lang="tr-TR" sz="2800" dirty="0" err="1">
                <a:latin typeface="Angsana New" pitchFamily="18" charset="-34"/>
                <a:cs typeface="Angsana New" pitchFamily="18" charset="-34"/>
              </a:rPr>
              <a:t>months</a:t>
            </a:r>
            <a:r>
              <a:rPr lang="tr-TR" sz="2800" dirty="0" smtClean="0">
                <a:latin typeface="Angsana New" pitchFamily="18" charset="-34"/>
                <a:cs typeface="Angsana New" pitchFamily="18" charset="-34"/>
              </a:rPr>
              <a:t>)</a:t>
            </a:r>
            <a:endParaRPr lang="en-US" sz="2800" dirty="0">
              <a:latin typeface="Angsana New" pitchFamily="18" charset="-34"/>
              <a:cs typeface="Angsana New" pitchFamily="18" charset="-34"/>
            </a:endParaRPr>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A0kAAAHWCAYAAACi1sL/AAAAOXRFWHRTb2Z0d2FyZQBNYXRwbG90bGliIHZlcnNpb24zLjcuMSwgaHR0cHM6Ly9tYXRwbG90bGliLm9yZy/bCgiHAAAACXBIWXMAAA9hAAAPYQGoP6dpAABnW0lEQVR4nO3dd3gU5d7G8XtLsukJISEECCQ0Cb13pDepAipgodiOoogcjx59j2LFrlhQsVBEBAuKiAcQ6SAdQZAOoRMICaTX3Xn/QPbsmgAJpEm+n+vKdTHPPDPzm8WR3PvMPGMyDMMQAAAAAECSZC7pAgAAAACgNCEkAQAAAIALQhIAAAAAuCAkAQAAAIALQhIAAAAAuCAkAQAAAIALQhIAAAAAuCAkAQAAAIALQhIAAAAAuCAkAQBwCZs2bVLbtm3l6+srk8mkbdu26dlnn5XJZCrp0gAARYiQBACl0AcffCCTyaRWrVqVdCmlTmRkpEwmk/OnQoUK6tChg77//vtCPU52drZuueUWJSQk6O2339bMmTNVrVq1PPtOnDhR8+bNy9d+Dx8+7Fa/xWJR1apVdfPNN2vbtm2FdwKXsGLFCplMJn377bdu7VlZWerbt6/MZrOmTp0qSZo+fbqzzjVr1uTal2EYioiIkMlkUt++fYu8dgAoLoQkACiFZs2apcjISG3cuFEHDhwo6XJKncaNG2vmzJmaOXOmHnvsMZ08eVKDBg3SRx99VGjHOHjwoI4cOaLHHntM9913n+644w6VK1dO//nPf5Senu7WtyAh6aJhw4Zp5syZmjp1qoYPH65ly5apdevWxRKU/io7O1tDhgzRf//7X33yyScaPXq023ovLy99+eWXubZbuXKljh8/LpvNVlylAkCxICQBQCkTExOjX3/9VW+99ZZCQ0M1a9asYq/B4XAoIyOj2I+bX5UrV9Ydd9yhO+64Q48//rjWrl0rX19fvf3225fcJicnR1lZWfk+xpkzZyRJQUFBbu1Wq1VeXl5XVberpk2b6o477tCIESP0yiuv6IsvvlBmZqY+/PDDa953ampqvvtmZ2fr1ltv1YIFCzRlyhTdfffdufrcdNNN+uabb5STk+PW/uWXX6pZs2aqWLHiNdcMAKUJIQkASplZs2apXLly6tOnj4YMGeIWkrKzsxUcHKxRo0bl2i4pKUleXl567LHHnG2ZmZmaMGGCatasKZvNpoiICD3++OPKzMx029ZkMumhhx7SrFmzVK9ePdlsNi1atEiS9MYbb6ht27YqX768vL291axZs1y3aklSenq6xo4dq5CQEPn7+6t///46ceKETCaTnn32Wbe+J06c0OjRoxUWFiabzaZ69eo5b/G6GhUrVlR0dLRiYmIk/e+WtjfeeEOTJk1SjRo1ZLPZtGvXLknSsmXL1KFDB/n6+iooKEgDBgzQ7t27nfsbOXKkOnbsKEm65ZZbZDKZ1KlTJ0nK9UySyWRSamqqZsyY4bw1beTIkQU+hy5dukiS8xwkacOGDerVq5cCAwPl4+Ojjh07au3atW7bXaxn165dGj58uMqVK6f27dvn65g5OTkaOnSofvjhB3344Ye699578+w3bNgwxcfHa8mSJc62rKwsffvttxo+fHhBTxUASj1rSRcAAHA3a9YsDRo0SJ6enho2bJg+/PBDbdq0SS1atJCHh4duvvlmfffdd5oyZYo8PT2d282bN0+ZmZkaOnSopAujQf3799eaNWt03333KTo6Wjt27NDbb7+tffv25bo9bNmyZfr666/10EMPKSQkRJGRkZKkd955R/3799ftt9+urKwszZkzR7fccosWLFigPn36OLcfOXKkvv76a915551q3bq1Vq5c6bb+otOnT6t169bOYBYaGqqFCxfq7rvvVlJSksaNG1fgzyw7O1vHjh1T+fLl3dqnTZumjIwM3XfffbLZbAoODtYvv/yi3r17q3r16nr22WeVnp6u9957T+3atdPWrVsVGRmp+++/X5UrV9bEiRM1duxYtWjRQmFhYXkee+bMmbrnnnvUsmVL3XfffZKkGjVqFPgcDh48KEnOc1i2bJl69+6tZs2aacKECTKbzZo2bZq6dOmi1atXq2XLlm7b33LLLapVq5YmTpwowzCueLycnBwNGzZM33//vSZPnqz777//kn0jIyPVpk0bzZ49W71795YkLVy4UImJiRo6dKjefffdAp8vAJRqBgCg1Ni8ebMhyViyZIlhGIbhcDiMKlWqGI888oizz+LFiw1Jxo8//ui27U033WRUr17duTxz5kzDbDYbq1evduv30UcfGZKMtWvXOtskGWaz2fjjjz9y1ZSWlua2nJWVZdSvX9/o0qWLs23Lli2GJGPcuHFufUeOHGlIMiZMmOBsu/vuu43w8HDj7Nmzbn2HDh1qBAYG5jreX1WrVs3o0aOHERcXZ8TFxRnbt283hg4dakgyHn74YcMwDCMmJsaQZAQEBBhnzpxx275x48ZGhQoVjPj4eGfb9u3bDbPZbNx1113OtuXLlxuSjG+++cZt+wkTJhh//efT19fXGDFixGXrvuhibc8995wRFxdnxMbGGitWrDCaNGliSDLmzp1rOBwOo1atWkbPnj0Nh8Ph3DYtLc2IiooyunfvnqueYcOG5ev4F8+rWrVqhiRj8uTJl+w7bdo0Q5KxadMm4/333zf8/f2dfz+33HKL0blzZ8MwLvyd9OnTJ1/HB4C/A263A4BSZNasWQoLC1Pnzp0lXbiV67bbbtOcOXNkt9slXbgtKyQkRF999ZVzu3PnzmnJkiW67bbbnG3ffPONoqOjVadOHZ09e9b5c/G2ruXLl7sdu2PHjqpbt26umry9vd2Ok5iYqA4dOmjr1q3O9ou35j344INu2z788MNuy4ZhaO7cuerXr58Mw3Crq2fPnkpMTHTb76X8/PPPCg0NVWhoqBo1aqRvvvlGd955p1599VW3foMHD1ZoaKhz+dSpU9q2bZtGjhyp4OBgZ3vDhg3VvXt3/fe//73isQvLhAkTFBoaqooVK6pTp046ePCgXn31VQ0aNEjbtm3T/v37NXz4cMXHxzs/o9TUVHXt2lWrVq2Sw+Fw298//vGPAh3/9OnTslqtioqKylf/W2+9Venp6VqwYIGSk5O1YMECbrUDcN3idjsAKCXsdrvmzJmjzp07uz2X0qpVK7355ptaunSpevToIavVqsGDB+vLL79UZmambDabvvvuO2VnZ7uFpP3792v37t1uIcHVxYkJLrrUL8sLFizQiy++qG3btrk9y+T6XM6RI0dkNptz7aNmzZpuy3FxcTp//rw+/vhjffzxx/mqKy+tWrXSiy++KJPJJB8fH0VHR+eaYCGvczpy5Igk6YYbbsjVNzo6WosXL1Zqaqp8fX2vWMO1uu+++3TLLbfIbDYrKCjI+SyYdOHvTpJGjBhxye0TExNVrlw553J+w85Fr732miZNmqQhQ4bo559/Vrt27S7bPzQ0VN26ddOXX36ptLQ02e12DRkypEDHBIC/C0ISAJQSy5Yt06lTpzRnzhzNmTMn1/pZs2apR48ekqShQ4dqypQpWrhwoQYOHKivv/5aderUUaNGjZz9HQ6HGjRooLfeeivP40VERLgtu44YXbR69Wr1799fN954oz744AOFh4fLw8ND06ZNy3NK6Cu5OPpxcVa3vDRs2PCK+wkJCVG3bt2u2C+vcyotatWqdclzuPg5vf7662rcuHGeffz8/NyWC3qu4eHhWrJkidq3b68+ffpo5cqVbv/95GX48OG69957FRsbq969e+cZTAHgekBIAoBSYtasWapQoYImT56ca913332n77//Xh999JG8vb114403Kjw8XF999ZXat2+vZcuW6f/+7//ctqlRo4a2b9+url27uo36FMTcuXPl5eWlxYsXu70LZ9q0aW79qlWrJofDoZiYGNWqVcvZ/td3PIWGhsrf3192uz1fIaewXXwZ7N69e3Ot27Nnj0JCQq5qFOlqP99LuTjxQ0BAQJF+TtWrV9fixYvVsWNH9ezZU6tXr3b7+/urm2++Wffff7/Wr1/vdrsnAFxveCYJAEqB9PR0fffdd+rbt6+GDBmS6+ehhx5ScnKy5s+fL0kym80aMmSIfvzxR82cOVM5OTlut9pJF54hOXHihD755JM8j5efd+lYLBaZTCbn81DShem1/zozXs+ePSVJH3zwgVv7e++9l2t/gwcP1ty5c7Vz585cx4uLi7tiTdciPDxcjRs31owZM3T+/Hln+86dO/Xzzz/rpptuuqr9+vr6uu3vWjVr1kw1atTQG2+8oZSUlFzrC/NzatCggX766SelpKSoe/fuOnHixCX7+vn56cMPP9Szzz6rfv36FVoNAFDaMJIEAKXA/PnzlZycrP79++e5vnXr1s4Xy14MQ7fddpvee+89TZgwQQ0aNFB0dLTbNnfeeae+/vpr/eMf/9Dy5cvVrl072e127dmzR19//bUWL16s5s2bX7auPn366K233lKvXr00fPhwnTlzRpMnT1bNmjX1+++/O/s1a9ZMgwcP1qRJkxQfH++cAnzfvn2S3EdaXnnlFS1fvlytWrXSvffeq7p16yohIUFbt27VL7/8ooSEhKv6DPPr9ddfV+/evdWmTRvdfffdzinAAwMDc73PKb+aNWumX375RW+99ZYqVaqkqKgotWrV6qprNJvN+vTTT9W7d2/Vq1dPo0aNUuXKlXXixAktX75cAQEB+vHHH696/3/Vpk0bfffdd+rXr5+6d++u1atX55pO/aLLPScFANcLRpIAoBSYNWuWvLy81L179zzXm81m9enTR4sWLVJ8fLwkqW3btoqIiFBycnKuUaSL28ybN0+vvPKKduzYoccee0zPPfecNm3apEceeUS1a9e+Yl1dunTRZ599ptjYWI0bN06zZ8/Wq6++qptvvjlX388//1xjxozRTz/9pCeeeEJZWVnOW7K8vLyc/cLCwrRx40aNGjVK3333nR566CG98847SkhIyDU7XVHo1q2bFi1apPLly+uZZ57RG2+8odatW2vt2rUFnvzgorfeekvNmjXTf/7zH+e7ra5Vp06dtG7dOjVv3lzvv/++Hn74YU2fPl0VK1bUo48+es37/6sePXpo5syZ2rt3r3r37q3k5ORCPwYA/F2YDCMfb5wDAOAqbNu2TU2aNNEXX3yh22+/vaTLAQAgXxhJAgAUivT09FxtkyZNktls1o033lgCFQEAcHV4JgkAUChee+01bdmyRZ07d5bVatXChQu1cOFC3XfffbmmGwcAoDTjdjsAQKFYsmSJnnvuOe3atUspKSmqWrWq7rzzTv3f//2frFa+kwMA/H0QkgAAAADABc8kAQAAAIALQhIAAAAAuLjubxJ3OBw6efKk/P393V5mCAAAAKBsMQxDycnJqlSpkszmS48XXfch6eTJk8yqBAAAAMDp2LFjqlKlyiXXX/chyd/fX9KFDyIgIKCEqwEAAABQUpKSkhQREeHMCJdy3Yeki7fYBQQEEJIAAAAAXPExHCZuAAAAAAAXhCQAAAAAcEFIAgAAAAAX1/0zSQAAAIAk2e12ZWdnl3QZKEIWi0VWq/WaX/1DSAIAAMB1LyUlRcePH5dhGCVdCoqYj4+PwsPD5enpedX7ICQBAADguma323X8+HH5+PgoNDT0mkcZUDoZhqGsrCzFxcUpJiZGtWrVuuwLYy+HkAQAAIDrWnZ2tgzDUGhoqLy9vUu6HBQhb29veXh46MiRI8rKypKXl9dV7YeJGwAAAFAmMIJUNlzt6JHbPgqhDgAAAAC4bhCSAAAAAMAFzyQBAACgTEo+l630FHuxHc/bzyL/ch7FcqxOnTqpcePGmjRpkiQpMjJS48aN07hx44rl+IVl+vTpGjdunM6fP1+sxyUkAQAAoMxJPpetLyYelT2n+KYEt1hNuuOpqvkKSoZhqHv37rJYLFq8eLHbug8++EBPPfWUdu7cqSpVqhRVudcsNjZWL730kn766SedOHFCFSpUUOPGjTVu3Dh17dq1pMu7LG63AwAAQJmTnmIv1oAkSfYcI98jVyaTSdOmTdOGDRs0ZcoUZ3tMTIwef/xxvffee6U6IB0+fFjNmjXTsmXL9Prrr2vHjh1atGiROnfurDFjxpR0eVdESAIAAABKoYiICL3zzjt67LHHFBMTI8MwdPfdd6tHjx5q0qSJevfuLT8/P4WFhenOO+/U2bNn873vo0ePasCAAfLz81NAQIBuvfVWnT59WpKUmJgoi8WizZs3S5IcDoeCg4PVunVr5/ZffPGFIiIiLrn/Bx98UCaTSRs3btTgwYNVu3Zt1atXT+PHj9f69eud/d566y01aNBAvr6+ioiI0IMPPqiUlJRc+5s3b55q1aolLy8v9ezZU8eOHcv3uV4NQhIAAABQSo0YMUJdu3bV6NGj9f7772vnzp2aMmWKunTpoiZNmmjz5s1atGiRTp8+rVtvvTVf+3Q4HBowYIASEhK0cuVKLVmyRIcOHdJtt90mSQoMDFTjxo21YsUKSdKOHTtkMpn022+/OQPMypUr1bFjxzz3n5CQoEWLFmnMmDHy9fXNtT4oKMj5Z7PZrHfffVd//PGHZsyYoWXLlunxxx9365+WlqaXXnpJn3/+udauXavz589r6NCh+TrXq8UzSQU05ZnfSroElBH3P9+kpEsAAAClwMcff6x69epp1apVmjt3rqZMmaImTZpo4sSJzj5Tp05VRESE9u3bp9q1a192f0uXLtWOHTsUExPjHA36/PPPVa9ePW3atEktWrRQp06dtGLFCj322GNasWKFunfvrj179mjNmjXq1auXVqxYkSvMXHTgwAEZhqE6depc8dxcJ5KIjIzUiy++qH/84x/64IMPnO3Z2dl6//331apVK0nSjBkzFB0drY0bN6ply5ZXPMbVYCQJAAAAKMUqVKig+++/X9HR0Ro4cKC2b9+u5cuXy8/Pz/lzMZAcPHjwivvbvXu3IiIi3G6Xq1u3roKCgrR7925JUseOHbVmzRrZ7XatXLlSnTp1cgankydP6sCBA+rUqVOe+zeM/D/r9csvv6hr166qXLmy/P39deeddyo+Pl5paWnOPlarVS1atHAu16lTx63WosBIEoACY0QVxYURVQC4wGq1ymq98Kt7SkqK+vXrp1dffTVXv/Dw8EI53o033qjk5GRt3bpVq1at0sSJE1WxYkW98soratSokSpVqqRatWrluW2tWrVkMpm0Z8+eyx7j8OHD6tu3rx544AG99NJLCg4O1po1a3T33XcrKytLPj4+hXIuV4ORJAAAAOBvpGnTpvrjjz8UGRmpmjVruv3k9QzQX0VHR+vYsWNukx/s2rVL58+fV926dSVdeG6oYcOGev/99+Xh4aE6deroxhtv1G+//aYFCxZc8nkkSQoODlbPnj01efJkpaam5lp/8Z1HW7ZskcPh0JtvvqnWrVurdu3aOnnyZK7+OTk5zkkkJGnv3r06f/68oqOjr3iuV4uQBAAAAPyNjBkzRgkJCRo2bJg2bdqkgwcPavHixRo1apTs9itPMd6tWzc1aNBAt99+u7Zu3aqNGzfqrrvuUseOHdW8eXNnv06dOmnWrFnOQBQcHKzo6Gh99dVXlw1JkjR58mTZ7Xa1bNlSc+fO1f79+7V79269++67atOmjSSpZs2ays7O1nvvvadDhw5p5syZ+uijj3Lty8PDQw8//LA2bNigLVu2aOTIkWrdunWRPY8kEZIAAABQBnn7WWSxmor1mBarSd5+lmveT6VKlbR27VrZ7Xb16NFDDRo00Lhx4xQUFCSz+cq/3ptMJv3www8qV66cbrzxRnXr1k3Vq1fXV1995davY8eOstvtbs8ederUKVdbXqpXr66tW7eqc+fO+uc//6n69eure/fuWrp0qT788ENJUqNGjfTWW2/p1VdfVf369TVr1iy9/PLLufbl4+OjJ554QsOHD1e7du3k5+eXq9bCZjIK8mTV31BSUpICAwOVmJiogICAa94fz2KguJTmZzG4DlBcSvN1AODvIyMjQzExMYqKipKXl5ezPflcdr5f7loYvP0s8i/nUWzHK6su9fct5T8bMHEDAAAAyiT/ch6EFuSJ2+0AAAAAwAUhCQAAAABcEJIAAAAAwAUhCQAAAABcEJIAAAAAwAUhCQAAAABclGhIWrVqlfr166dKlSrJZDJp3rx5busNw9Azzzyj8PBweXt7q1u3btq/f3/JFAsAAACgTCjR9ySlpqaqUaNGGj16tAYNGpRr/WuvvaZ3331XM2bMUFRUlJ5++mn17NlTu3btyvViKAAAAKAgzhxNVNLZtGI7XkCIjypUDSy24+HqlWhI6t27t3r37p3nOsMwNGnSJP3nP//RgAEDJEmff/65wsLCNG/ePA0dOrQ4SwUAAMB15MzRRN1/w2RlZ9iL7ZgeXhZN2Tum0ILSyJEjdf78+Vx3Y12OyWTS999/r4EDBxZKDfl1+PBhRUVF6bffflPjxo2L9dhXo9Q+kxQTE6PY2Fh169bN2RYYGKhWrVpp3bp1l9wuMzNTSUlJbj8AAACAq6SzacUakCQpO8NeoJGrkSNHymQyyWQyydPTUzVr1tTzzz+vnJwcSdI777yj6dOnF1G1/5OVlaXXXntNjRo1ko+Pj0JCQtSuXTtNmzZN2dnZRX78klCiI0mXExsbK0kKCwtzaw8LC3Ouy8vLL7+s5557rkhrAwAAAIpDr169NG3aNGVmZuq///2vxowZIw8PDz355JMKDCz6W/eysrLUs2dPbd++XS+88ILatWungIAArV+/Xm+88YaaNGnytxgZKqhSO5J0tZ588kklJiY6f44dO1bSJQEAAABXxWazqWLFiqpWrZoeeOABdevWTfPnz5d0YaTJ9ba5Tp06aezYsXr88ccVHBysihUr6tlnn73s/idMmKDw8HD9/vvvea6fNGmSVq1apaVLl2rMmDFq3LixqlevruHDh2vDhg2qVauWJGnRokVq3769goKCVL58efXt21cHDx7Mtb89e/aobdu28vLyUv369bVy5cqr+2CKWKkNSRUrVpQknT592q399OnTznV5sdlsCggIcPsBAAAArgfe3t7Kysq65PoZM2bI19dXGzZs0Guvvabnn39eS5YsydXPMAw9/PDD+vzzz7V69Wo1bNgwz/3NmjVL3bp1U5MmTXKt8/DwkK+vr6QLE7KNHz9emzdv1tKlS2U2m3XzzTfL4XC4bfOvf/1L//znP/Xbb7+pTZs26tevn+Lj4wvyERSLUhuSoqKiVLFiRS1dutTZlpSUpA0bNqhNmzYlWBkAAABQvAzD0C+//KLFixerS5cul+zXsGFDTZgwQbVq1dJdd92l5s2bu/0+LUk5OTm64447tHTpUq1Zs0Y1a9a85P7279+vOnXqXLG+wYMHa9CgQapZs6YaN26sqVOnaseOHdq1a5dbv4ceekiDBw9WdHS0PvzwQwUGBuqzzz674v6LW4k+k5SSkqIDBw44l2NiYrRt2zYFBweratWqGjdunF588UXVqlXLOQV4pUqVin02DgAAAKAkLFiwQH5+fsrOzpbD4dDw4cMvewvdX0eEwsPDdebMGbe2Rx99VDabTevXr1dISMhlj28YRr7q3L9/v5555hlt2LBBZ8+edY4gHT16VPXr13f2cx3ssFqtat68uXbv3p2vYxSnEg1JmzdvVufOnZ3L48ePlySNGDFC06dP1+OPP67U1FTdd999On/+vNq3b69FixbxjiQAAACUCZ07d9aHH34oT09PVapUSVbr5X999/DwcFs2mUy5bnnr3r27Zs+ercWLF+v222+/7P5q166tPXv2XLHOfv36qVq1avrkk09UqVIlORwO1a9f/7K3BpZmJXq7XadOnWQYRq6fi1MZmkwmPf/884qNjVVGRoZ++eUX1a5duyRLBgAAAIqNr6+vatasqapVq14xIOVX//799eWXX+qee+7RnDlzLtt3+PDh+uWXX/Tbb7/lWpedna3U1FTFx8dr7969+s9//qOuXbsqOjpa586dy3N/69evd/45JydHW7ZsUXR09LWdUBEotc8kAQAAACgaN998s2bOnKlRo0bp22+/vWS/cePGqV27duratasmT56s7du369ChQ/r666/VunVr7d+/X+XKlVP58uX18ccf68CBA1q2bJnzDrG/mjx5sr7//nvt2bNHY8aM0blz5zR69OiiOs2rVmrfkwQAAAAUlYAQH3l4WYr1hbIeXhYFhPgU2/GuZMiQIXI4HLrzzjtlNps1aNCgXH1sNpuWLFmit99+W1OmTNFjjz0mHx8fRUdHa+zYsapfv77MZrPmzJnjXL7hhhv07rvvqlOnTrn298orr+iVV17Rtm3bVLNmTc2fP/+Kz0WVBJOR36ex/qaSkpIUGBioxMTEQpkOfMozuYcagaJw//O5p9osLbgOUFxK83UA4O8jIyNDMTExioqKcnu2/czRRCWdTSu2OgJCfFShatG/ALasu9Tft5T/bMBIEgAAAMqkClUDCS3IE88kAQAAAIALQhIAAAAAuCAkAQAAAIALQhIAAADKhOt8vjL8qTD+nglJAAAAuK5ZLBZJUlZWVglXguKQlnZhxkIPD4+r3gez2wEAAOC6ZrVa5ePjo7i4OHl4eMhsZpzgemQYhtLS0nTmzBkFBQU5w/HVICQBAADgumYymRQeHq6YmBgdOXKkpMtBEQsKClLFihWvaR+EJAAAAFz3PD09VatWLW65u855eHhc0wjSRYQkAAAAlAlms1leXl4lXQb+BrghEwAAAABcEJIAAAAAwAUhCQAAAABcEJIAAAAAwAUhCQAAAABcEJIAAAAAwAUhCQAAAABcEJIAAAAAwAUhCQAAAABcEJIAAAAAwAUhCQAAAABcEJIAAAAAwAUhCQAAAABcEJIAAAAAwAUhCQAAAABcEJIAAAAAwAUhCQAAAABcEJIAAAAAwAUhCQAAAABcEJIAAAAAwAUhCQAAAABcEJIAAAAAwAUhCQAAAABcWEu6AAAA/o6mPPNbSZeAMuL+55uUdAlAmcNIEgAAAAC4ICQBAAAAgAtCEgAAAAC4ICQBAAAAgAtCEgAAAAC4ICQBAAAAgAtCEgAAAAC4ICQBAAAAgAtCEgAAAAC4ICQBAAAAgAtCEgAAAAC4ICQBAAAAgAtCEgAAAAC4ICQBAAAAgAtCEgAAAAC4ICQBAAAAgAtCEgAAAAC4ICQBAAAAgAtCEgAAAAC4ICQBAAAAgAtCEgAAAAC4ICQBAAAAgItSHZLsdruefvppRUVFydvbWzVq1NALL7wgwzBKujQAAAAA1ylrSRdwOa+++qo+/PBDzZgxQ/Xq1dPmzZs1atQoBQYGauzYsSVdHgAAAIDrUKkOSb/++qsGDBigPn36SJIiIyM1e/Zsbdy4sYQrAwAAAHC9KtW327Vt21ZLly7Vvn37JEnbt2/XmjVr1Lt370tuk5mZqaSkJLcfAAAAAMivUj2S9O9//1tJSUmqU6eOLBaL7Ha7XnrpJd1+++2X3Obll1/Wc889V4xVAgAAALielOqRpK+//lqzZs3Sl19+qa1bt2rGjBl64403NGPGjEtu8+STTyoxMdH5c+zYsWKsGAAAAMDfXakeSfrXv/6lf//73xo6dKgkqUGDBjpy5IhefvlljRgxIs9tbDabbDZbcZYJAAAA4DpSqkeS0tLSZDa7l2ixWORwOEqoIgAAAADXu1I9ktSvXz+99NJLqlq1qurVq6fffvtNb731lkaPHl3SpQEAAAC4TpXqkPTee+/p6aef1oMPPqgzZ86oUqVKuv/++/XMM8+UdGkAAAAArlOlOiT5+/tr0qRJmjRpUkmXAgAAAKCMKNXPJAEAAABAcSMkAQAAAIALQhIAAAAAuCAkAQAAAIALQhIAAAAAuCAkAQAAAIALQhIAAAAAuCAkAQAAAIALQhIAAAAAuCAkAQAAAIALQhIAAAAAuCAkAQAAAIALQhIAAAAAuCAkAQAAAIALQhIAAAAAuLCWdAEAAAD4e5ryzG8lXQLKiPufb1Ksx2MkCQAAAABcEJIAAAAAwAUhCQAAAABcEJIAAAAAwEW+J24YPXp0vvpNnTr1qosBAAAAgJKW75A0ffp0VatWTU2aNJFhGEVZEwAAAACUmHyHpAceeECzZ89WTEyMRo0apTvuuEPBwcFFWRsAAAAAFLt8P5M0efJknTp1So8//rh+/PFHRURE6NZbb9XixYsZWQIAAABw3SjQxA02m03Dhg3TkiVLtGvXLtWrV08PPvigIiMjlZKSUlQ1AgAAAECxuerZ7cxms0wmkwzDkN1uL8yaAAAAAKDEFCgkZWZmavbs2erevbtq166tHTt26P3339fRo0fl5+dXVDUCAAAAQLHJ98QNDz74oObMmaOIiAiNHj1as2fPVkhISFHWBgAAAADFLt8h6aOPPlLVqlVVvXp1rVy5UitXrsyz33fffVdoxQEAAABAcct3SLrrrrtkMpmKshYAAAAAKHEFepnslTDDHQAAAIC/u3xP3PD2229fdn1ycrJ69ux5zQUBAAAAQEnKd0h66qmn9Pnnn+e5LiUlRb169VJ8fHyhFQYAAAAAJSHfIWnmzJm6//77NX/+fLf21NRU9erVS3FxcVq+fHmhFwgAAAAAxSnfzyQNGTJE58+f17Bhw/TTTz+pU6dOzoB0+vRprVy5UuHh4UVZKwAAAAAUuXyHJEm65557lJCQoAEDBuiHH37QM888o5MnT2rlypWqVKlSUdUIAAAAAMWmQCFJkh5//HElJCSoa9euioyM1IoVK1SlSpWiqA0AAAAAil2+Q9KgQYPclj08PBQSEqJHHnnErZ2XyQIAAAD4O8t3SAoMDHRbHjZsWKEXAwAAAAAlLd8hadq0aUVZBwAAAACUCvmeAhwAAAAAygJCEgAAAAC4ICQBAAAAgAtCEgAAAAC4KFBIys7O1ujRoxUTE1NU9QAAAABAiSpQSPLw8NDcuXOLqhYAAAAAKHEFvt1u4MCBmjdvXhGUAgAAAAAlL9/vSbqoVq1aev7557V27Vo1a9ZMvr6+buvHjh1baMUBAAAAQHErcEj67LPPFBQUpC1btmjLli1u60wmEyEJAAAAwN9agUMSkzYAAAAAuJ5d9RTgWVlZ2rt3r3JycgqzHgAAAAAoUQUOSWlpabr77rvl4+OjevXq6ejRo5Kkhx9+WK+88kqhFwgAAAAAxanAIenJJ5/U9u3btWLFCnl5eTnbu3Xrpq+++qpQiwMAAACA4lbgZ5LmzZunr776Sq1bt5bJZHK216tXTwcPHizU4gAAAACguBV4JCkuLk4VKlTI1Z6amuoWmgAAAADg76jAIal58+b66aefnMsXg9Gnn36qNm3aFF5lAAAAAFACCny73cSJE9W7d2/t2rVLOTk5euedd7Rr1y79+uuvWrlyZVHUCAAAAADFpsAjSe3bt9f27duVk5OjBg0a6Oeff1aFChW0bt06NWvWrChqBAAAAIBiU6CRpKSkJG3YsEFZWVmaOHGiQkNDi6ouAAAAACgR+R5J2rZtm+rUqaNevXqpX79+qlmzphYvXlyUtUmSTpw4oTvuuEPly5eXt7e3GjRooM2bNxf5cQEAAACUTfkOSU888YSioqK0Zs0abdmyRV27dtVDDz1UlLXp3LlzateunTw8PLRw4ULt2rVLb775psqVK1ekxwUAAABQduX7drstW7bo559/VtOmTSVJU6dOVXBwsJKSkhQQEFAkxb366quKiIjQtGnTnG1RUVGX3SYzM1OZmZnO5aSkpCKpDQAAAMD1Kd8jSQkJCapSpYpzOSgoSL6+voqPjy+SwiRp/vz5at68uW655RZVqFBBTZo00SeffHLZbV5++WUFBgY6fyIiIoqsPgAAAADXnwJN3LBr1y7FxsY6lw3D0O7du5WcnOxsa9iwYaEVd+jQIX344YcaP368nnrqKW3atEljx46Vp6enRowYkec2Tz75pMaPH+9cTkpKIigBAAAAyLcChaSuXbvKMAy3tr59+8pkMskwDJlMJtnt9kIrzuFwqHnz5po4caIkqUmTJtq5c6c++uijS4Ykm80mm81WaDUAAAAAKFvyHZJiYmKKso48hYeHq27dum5t0dHRmjt3brHXAgAAAKBsyHdIqlatWlHWkad27dpp7969bm379u0rkVoAAAAAlA35nrihJDz66KNav369Jk6cqAMHDujLL7/Uxx9/rDFjxpR0aQAAAACuU6U6JLVo0ULff/+9Zs+erfr16+uFF17QpEmTdPvtt5d0aQAAAACuUwWauKEk9O3bV3379i3pMgAAAACUEaV6JAkAAAAAiluBQ1KXLl10/vz5XO1JSUnq0qVLYdQEAAAAACWmwCFpxYoVysrKytWekZGh1atXF0pRAAAAAFBS8v1M0u+//+78865duxQbG+tcttvtWrRokSpXrly41QEAAABAMct3SGrcuLFMJpNMJlOet9V5e3vrvffeK9TiAAAAAKC45TskxcTEyDAMVa9eXRs3blRoaKhznaenpypUqCCLxVIkRQIAAABAccl3SKpWrZokyeFwFFkxAAAAAFDS8hWS5s+fr969e8vDw0Pz58+/bN/+/fsXSmEAAAAAUBLyFZIGDhyo2NhYVahQQQMHDrxkP5PJJLvdXli1AQAAAECxy1dIcr3FjtvtAAAAAFzP8vWepODgYJ09e1aSNHr0aCUnJxdpUQAAAABQUvIVkrKyspSUlCRJmjFjhjIyMoq0KAAAAAAoKfm63a5NmzYaOHCgmjVrJsMwNHbsWHl7e+fZd+rUqYVaIAAAAAAUp3yFpC+++EJvv/22Dh48KJPJpMTEREaTrgP7j2zRz+s+19FTu5WYclb/uOVNNa7T2bneMAz9uPIjrfnte6VnJKtGRCMN6/2UwspXveQ+f1z5kX5a9bFbW1j5SD334HfO5dVb52rjzkU6dmqPMrJS9da/VsrHy99tmw/mjNOx0/uUnJogH+8ARUe11M1dH1GQ/4X3c509f1L/ea9vruM/Pmq6qldpeFWfBwAAACDlMySFhYXplVdekSRFRUVp5syZKl++fJEWhqKXmZ2hKmG11bbxAE355rFc63/+dYaWb5ytEQOeV0hQJc1f8aHe+3KMJjzwrTystkvut1JoDT1yx4fOZYvZ/SXDWdkZqlejrerVaKt5y97Lcx+1I5urV/vRCvQL0fnkOM395W19/O2/9Pio6W79xt3xocJDaziX/bwD83PqgFNRfFngatHaaZq37D11aTlMt/b8l7P9zc/v1f4jW9z6dmg6WLf3+T/nckLiKX3535e19/BmeXl6q3WjvhrY5WFZzBf+1/3b7qVaueVbHT+9Vzk52QoPra6+He9XvRptr+UjAQCgzMv3y2QviomJKYo6UALq12yn+jXb5bnOMAwt3filene4R41v6CRJGjXgef3rre7atmeFWtTvecn9ms0WBfqFXHJ911a3S5L2Ht58yT7dWt/h/HP5oErq2XaUPvp6vOz2bFksHs51vt5Blz0WcCVF9WWBJB0++YdWb52ryhVq5bm+fZOb1a/TA85lTw8v558dDrven/2IAvzK6/FR05SYclbTf3haFrNVA7s8LEnaf3Sroqu30sAuD8nb5q9123/QB3PG6YnRn6tqeJ2r+TgAAIDyOXHDX61cuVL9+vVTzZo1VbNmTfXv31+rV68u7NpQgs6eP6GklLOKjmrlbPP28ldU5fo6dOL3y257JuGonni7h/7zXj999v3/KSHx1DXVkpqeqI07/6vqEY3cApIkffDVo/rXm131+vTR2r535TUdB2VT/ZrtNKDzGDWp0yXXur9+WVAlrLZGDXhe55PjtG3PisvuNyMrTVO//z/d0edp+XgH5NnH08NLgX4hzh9vm59z3a5D63Xq7CGNHviiIireoPo126l/pwe1YvM3yrFnS5Ju7fkv9Ww7UpGV6imsfFUN7PKwKgRX1Y79q67+AwEAAAUPSV988YW6desmHx8fjR071jmJQ9euXfXll18WRY0oAUkp8ZKkAN9gt3Z/3/JKSjl7ye2iKjfQiP7P6eHh72vYTU8q/vwJvTHjbmVkpha4hu9+eUdjX2mrf77RWQmJsXrg1rec67w8vTWk+3jdN+RVjRn2rmpGNNZHX48nKKFQXcuXBXMWvqL6tdorunqrS/bZuHOh/vlGFz3/0S36ful7yspOd647dPx3Va5QUwF+/7u1uW71NsrITNHJMwfz3J/DcCgjK+2SoQwAAORPgW+3e+mll/Taa6/p0UcfdbaNHTtWb731ll544QUNHz68UAvE34vr7XtVwmorqnIDPfVuH23ZtUTtmgws0L56tL1L7ZoMVHziKf206mNN/+EZjRn6jkwmk/x8yrndkhdZqZ7OJ8dpyboZanRDx8I6HZRxV/tlwaadi3X01B49ec/MS/ZpWb+XggPDFeQXquNn9uv7pe/qdPxh/ePWN/889tlcxw3wu7CclBqf5z6XrPtcmVlpala3x5VPDgAAXFKBR5IOHTqkfv365Wrv378/zytdRy5+e52UmuDWnpwar4ACPAPk4+WvsOCqOpNwrMA1+PmUU1j5aqpbvbXuGfSydh5Yo5jLfHsfVbm+zpw7XuDjAIUpITFWX//8ukbf/OJln1nq0HSw6tVoq8phtdSqwU0aOeB5bdu7XHFXca1I0sYdC/XTqo917+BXc4UrAABQMAUOSREREVq6dGmu9l9++UURERGFUhRKXkhQZQX4hWhPzEZnW3pmimJO7FT1yvmfYjsjK01x544r0P/aJlcwDIckKTsn+5J9jp3exyQOKFRX82XB0VO7lZyaoImf3K4HX2yhB19sof1Htmj5xjl68MUWcjjseW4XVbmBJOnMuWN/Hjsk13GTUi4sB/i6zy66aedizVzwgu4d/Oplb+8DAAD5U+Db7f75z39q7Nix2rZtm9q2vTDN7Nq1azV9+nS98847hV4gik5GVprbt9Znz5/Qsdi98vUOUHBguLq2HK6Faz5VheCqzlm9gvxD1bhOJ+c2b8+8X43rdFbnFkMlSd8ueVsNa9+o4MBwJSbH6ceVH8lsNqtFvV7ObRJTziopJV5xf/4yeOLMfnl5+io4sKJ8vQMVc2KHDp/8QzUjmsjHy19x545r/ooPFVquivMdSOu2/yirxUMRFW+QJP22Z5l+3faD7uz7dFF/bChDXL8suPjf2sUvC25sdkue29SJaqmn7//are3z+c+qYkikerQdKfNfpsS/6NjpvZLkDPrVqzTUwjWfKSk1wTkytDtmvbxsfgoPre7cbtPORfr8x+d096CX1aBWh2s6XwAAcEGBQ9IDDzygihUr6s0339TXX1/4RSA6OlpfffWVBgwYUOgFougcOblLb8+8z7n87ZILEyO0bthPIwc8px5tRygzO12zfnpRaRnJqlm1sR4e/r7bLURx544rJe28c/l80ml99t2TSk1PlJ9POdWMaKwnRs2Qv285Z59VW751e+HsmzPukSTd1f9ZtW3UX55WL23bs0wLVk5RZla6Av1DVK9GW/Vu/6o8rJ7O7X5a/YkSEk/JbLaqYvlI3TPoFTWr263QPydc3wr7ywIvm68qV6jpdgxPT2/5egc62+MSjmnjzkWqX6udfL2DdOL0fn2z5E3VqtpUVcJqS5LqVm+t8JDqmj7vPxrUdZwSU89q/vIP1Kn5Lc7rYOOOhZo+f4Ju7fmYoirXV+Kfz0l5Wm3y/ssLmgEAQP4VKCTl5ORo4sSJGj16tNasWVNUNaGY3BDZXB89vfWS600mk/p3ekD9Xd7j8lcTx/7ktnzP4FeueNx+Hf+hfh3/ccn1lcNq6dE7P77keklq06if2jTK/WwcUFBF8WXBlVgsHtoTs0HLNn6pzKx0lQsMU5M6XXRTh3ucfcxmi8YMnaQvF76sV6eNlM3TS60b9nN7r9Lq376Tw5GjOQtf0ZyF/7v2LtYOAACujskwDKMgG/j5+Wnnzp2KjIwsopIKV1JSkgIDA5WYmKiAgGufFnfKM78VQlXAld3/fJOSLuGSuA5QXLgOAK4DQCq86yC/2aDAEzd07dpVK1fyLhoAAAAA16cCP5PUu3dv/fvf/9aOHTvUrFkz+fr6uq3v379/oRUHAAAAAMWtwCHpwQcflCS99dZbudaZTCbZ7XlPbwsAAAAAfwcFDkkOh6Mo6gAAAACAUqFAIenw4cNasmSJsrOz1bFjR9WrV6+o6gIAAACAEpHvkLR8+XL17dtX6enpFza0WjV16lTdcccdRVYcAAAAABS3fM9u9/TTT6t79+46ceKE4uPjde+99+rxxx8vytoAAAAAoNjlOyTt3LlTEydOVHh4uMqVK6fXX39dZ86cUXx8fFHWBwAAAADFKt8hKSkpSSEhIc5lHx8feXt7KzExsUgKAwAAAICSUKCJGxYvXqzAwEDnssPh0NKlS7Vz505nG+9JAgAAAPB3VqCQNGLEiFxt999/v/PPvCcJAAAAwN9dvkMS70cCAAAAUBbk+5kkAAAAACgLCEkAAAAA4IKQBAAAAAAuCEkAAAAA4IKQBAAAAAAuCEkAAAAA4KLQQtKIESPUpUuXwtodAAAAAJSIAr1M9nIqV64ss5mBKQAA/k4cDrsWrJyiDTv/q6SUeAX6h6pNw366qcM9MplMeW4z/YcJWv/7j7naw0Oqa8ID30qSflz5kX5a9bHb+rDykXruwe+cy7N+elG7YzYqMTlONk9vVa/SSIO6jlXFkChnn68WvaaDx7bpZNxBVQyJ0n/um+O2z7yOI0meHl5699+/5v+DAAAXhRaSJk6cWFi7AgAAxWTxr9O1csu3GjngOYWH1tCRk7v0+Y/PytvLT11aDstzm9t6Pqabuz7sXHY47Hrx46FqWrebW79KoTX0yB0fOpctZovb+qrh0WpZv7fKBYYrLT1RC1ZO0Tuzxuilh3+U2aVv28YDFHNip06c2Z+rlu5t7tKNzYa4tU2a+Q9Vq1Qv/x8CAPxFoYUkAADw93Po+HY1uqGjGtTqIEkKCaqkzX8s0uETOy+5jbeXv7zl71zetme50tKT1LZRf7d+ZrNFgX4hl9xPh6aD/7cQVEn9Oz+oFz8eqvjzJxUaHCFJuq3X45Kk5LRzeYYkL08feXn6OJePx+7TqbOHNLzPU5c5awC4vAKHpPHjx+fZbjKZ5OXlpZo1a2rAgAEKDg6+5uIAAEDRql6lkVZv/U6n448orHw1HY/dpwPHtmlI97z/vc/L2m3zVKd6K5UPquTWfibhqJ54u4c8rDZFVWmom7s8pODA8Dz3kZmVrl+3z1dIUGWVC6x41eezZtv3CguuplpVm171PgCgwCHpt99+09atW2W323XDDTdIkvbt2yeLxaI6derogw8+0D//+U+tWbNGdevWLfSCAQBA4enZbpQyMlP17AeDZDJbZDjsGtB5jFo1uClf259PjtMfB37V6JtfcmuPqtxAI/o/p7Dy1ZSYclY/rfpYb8y4W8/c/428bL7Ofis2f63vf3lHmdnpCisfqUdu/0BWi8dVnUt2TqY27lionu1GXtX2AHBRgUPSxVGiadOmKSAgQJKUmJioe+65R+3bt9e9996r4cOH69FHH9XixYsLvWAAAFB4tvyxRBt3LtTomyeqUmh1HTu9V9/8/OaFCRwa9bvi9uu3/yhvL381rtPZrb1+zXbOP1cJq62oyg301Lt9tGXXErVrMtC5rlX93oqOaq2klDgtWTdTn8x9Qv8aNU0eVluBz2XbnuXKyEpTm4ZXrhsALqfAIen111/XkiVLnAFJkgIDA/Xss8+qR48eeuSRR/TMM8+oR48ehVooAAAofN8tnaSebUeqRf2ekqTKYbWUkBirRWunXTEkGYahtdt/UKuGN11x9MfHy19hwVV1JuGYW7u3l7+8vfwVVr6qoqo01PjXO2rbnuVqUb9Xgc9lzW/fq0GtDgrwK1/gbQHAVYHn7E5MTNSZM2dytcfFxSkpKUmSFBQUpKysrGuvDgAAFKms7AyZTO6/DphNZhmG44rb7juyRXEJx9Su8cAr9s3ISlPcueMK9L/0RA6GYcgwpGx7wX+HOHvuhPYd3qx2jQcUeFsA+Kurut1u9OjRevPNN9WiRQtJ0qZNm/TYY49p4MCBkqSNGzeqdu3ahVooAAAofA1q3aiFaz5TcGBFhYfW0LHYPfplwxdq2+h/YeP7pe/pfPIZjRr4gtu2v26bp6jK9VW5Qs1c+/12ydtqWPtGBQeGKzE5Tj+u/Ehms1kt6l0YIYo7d1xb/vhZ0TVay9+nnM4lndHitdPk6WFT/Zrtnfs5k3BUmVnpSkqJV3Z2po7F7pUkhYdWdxu9+nXbDwrwD3G7zQ8ArlaBQ9KUKVP06KOPaujQocrJybmwE6tVI0aM0Ntvvy1JqlOnjj799NPCrRQAABS6ob0e1/wVH2j2wpeVnHpOgf6h6tB0sPrceJ+zT2LKWSUkxbptl56RrK27l+nWno/lud/zSaf12XdPKjU9UX4+5VQzorGeGDVD/r7lJEkeVpv2H/tNSzd+qbT0JAX4lVfNqk31r5HTFOD7vxlyZy54QfuPbHEuv/TJhXc3vfjwAoX8OZuew3Bo3e8/qk3Dfm7vVwKAq2UyDMO4mg1TUlJ06NAhSVL16tXl5+dXqIUVlqSkJAUGBioxMdHtOaqrNeWZ3wqhKuDK7n++SUmXcElcByguXAcA1wEgFd51kN9sUOBnkr744gulpaXJz89PDRs2VMOGDUttQAIAAACAgipwSHr00UdVoUIFDR8+XP/9739lt9uLoi4AAAAAKBEFDkmnTp3SnDlzZDKZdOuttyo8PFxjxozRr7/+WhT1AQAAAECxKnBIslqt6tu3r2bNmqUzZ87o7bff1uHDh9W5c2fVqFGjKGp0euWVV2QymTRu3LgiPQ4AAACAsqvAs9u58vHxUc+ePXXu3DkdOXJEu3fvLqy6ctm0aZOmTJmihg0bFtkxAAAAAKDAI0mSlJaWplmzZummm25S5cqVNWnSJN188836448/Crs+SRdm0rv99tv1ySefqFy5ckVyDAAAAACQriIkDR06VBUqVNCjjz6q6tWra8WKFTpw4IBeeOEF1alTpyhq1JgxY9SnTx9169btin0zMzOVlJTk9gMAAAAA+VXg2+0sFou+/vpr9ezZUxaL+wvbdu7cqfr16xdacZI0Z84cbd26VZs2bcpX/5dfflnPPfdcodYAAAAAoOwo8EjSxdvsLgak5ORkffzxx2rZsqUaNWpUqMUdO3ZMjzzyiGbNmiUvL698bfPkk08qMTHR+XPs2LFCrQkAAADA9e2qJ25YtWqVPvvsM82dO1eVKlXSoEGDNHny5MKsTVu2bNGZM2fUtGlTZ5vdbteqVav0/vvvKzMzM9dols1mk81mK9Q6AAAAAJQdBQpJsbGxmj59uj777DMlJSXp1ltvVWZmpubNm6e6desWenFdu3bVjh073NpGjRqlOnXq6IknnsgVkAAAAADgWuU7JPXr10+rVq1Snz59NGnSJPXq1UsWi0UfffRRkRXn7++f6xknX19flS9fvtCffQIAAAAAqQAhaeHChRo7dqweeOAB1apVqyhrAgAAAIASk++QtGbNGn322Wdq1qyZoqOjdeedd2ro0KFFWVueVqxYUezHBAAAwPXrqXf7KCHxVK72js1v0bDeT+Zq/233Ui1cO1VxCcdkd+SoQnBVdWt9h1o37OvsM/2HCVr/+49u29Wt0UZjh//vGf7U9ETNWfSaduxbJZPJpCbRXXVrz3/Jy9PH2WfzHz9r0dqpOh1/VP6+QerU/Db1aDvCuT4xOU7fLnlbR07tUlzCMXVuOVS39vzXNX0eKEBIat26tVq3bq1Jkybpq6++0tSpUzV+/Hg5HA4tWbJEERER8vf3L8paAQAAgEL35N1fyGHYncsnzxzUO7MeUNPo7nn29/EOVO/2d6ti+UhZLR76ff9qfT7/Ofn7BqtejbbOfvVqtNVd/Z91Llstnm77mfr9/ykx5aweueMD2e05mvHjs5q14EXdPWiiJGnngbWaOu8/GtrrcUVXb63YszH6YsEL8vCwqXOLC4MV2fZs+fmW003t79HSDbMK6yMp8wo8Bbivr69Gjx6tNWvWaMeOHfrnP/+pV155RRUqVFD//v2LokYAAACgyPj7llOgX4jzZ8f+VQotV0W1qzXLs/8Nkc3VpE4XhYdWV2hwhLq2Gq7KYbV08Og2t35Wi6fbfn29A5zrTsUd0h8Hf9WdfZ9RVOUGqlm1iYb2fFyb/1is88lxkqQNv/+kxjd00o3Nhii0XBU1qNVBvdqN1s+/zpBhGJKkkKBKuq3nv9S6UV95efkVzQdUBhU4JLm64YYb9Nprr+n48eOaPXt2YdUEAAAAlIgce7Y27Fioto0HyGQyXbG/YRjaE7NBp+MPq2a1pm7r9h3ZrH+92VUTJt+sL/87USlp553rDp34XT5e/qpW6X8zRNep3komk1kxJ3b8WUuWPKzuo08eHjadSzqt+DxuD0Thuer3JLmyWCwaOHCgBg4cWBi7AwAAAErEtj3LlZ6RrDaNLn+HVHpGsv49qZey7dkym8wadtO/Vbd6a+f6ejXaqkmdLgoJqqS4c8c1b/n7em/2w3pi1HSZzRYlpcTL3yfYbZ8Ws1W+3gFKSomXdOEZpm9+flNtYjaodmQLxSUc0y/rZkqSklLiFBJUqZDPHhcVSkgCAAAArge/bpunejXbKsg/9LL9bDZf/d99s5WZla49MRv17c9vKSSoim6IbC5JalG/p7Nv5bBaqhxWS0+/31/7jmxWnahW+aqlfZNBiks4rslzxsluz5GXzVddWg7TglVTZDJd0w1huAJCEgAAACAp/vxJ7Y7ZqPtveeOKfc0msyoEV5UkRVS8QbFnY7R47VRnSPqr0HJV5OcTpDMJx1QnqpUC/MorOS3BrY/dkaPU9CQF+JWXJJlMJg3q9ogGdnlIiSnx8vctpz0xGyVJIUFVruVUcQVEUAAAAEDSr9vny983WA1qtS/wtobhULY9+5LrzyWdVmpaogL9LoxQVa/cUGkZyTpyapezz96YTTIMh6IqN3Db1my2qFxABVktHtq0c5GqV2kof99yBa4R+cdIEgAAAMo8h+HQuu3z1aZhX1nM7r8iT5v3tIL8K+jmrg9LkhatmaqqleoqtFwV5eRkaeeBtVq/478aftOFdyplZKXpp1VT1KROVwX4hejsuWP67pd3FBocobo12kiSwkOrq16NtvpiwYsaftNTsjtyNGfRq2per6fzVr+UtHPaunupaldrpuycLP26fb627v5F4+/6xK2+Y7F7JUmZWWlKTjuvY7F7ZbF4qFJo9SL9zK5nhCQAAACUeXsObVBCYqzaNh6Qa11CUqzbM0CZ2emavfBlnU86Iw+rTRVDIjV64AtqXu/Cc0hmk1knTu/X+u0LlJaRrED/UNWt3lr9Oz3oNlvd6Jtf0pyFr2rSF/+QyWRW0zpddGuvx92OvW77j5q75G0ZMlS9SkONv+tjRVWu79bnpU+GOf989NRubdq5UMGB4Zo49qdC+WzKIkISAAAAyry6Ndroo6e35rnun38ZuRnQeYwGdB5zyX15enhp7O0fXPGYvt6BzhfH5sXPp5yeGD3jivu5VN24ejyTBAAAAAAuCEkAAAAA4IKQBAAAAAAuCEkAAAAA4IKQBAAAAAAuCEkAAAAA4IKQBAAAAAAuCEkAAAAA4IKQBAAAAAAuCEkAAAAA4IKQBAAAAAAurCVdAAAAAP6e5r33RUmXgDLi/uebFOvxGEkCAAAAABeEJAAAAABwQUgCAAAAABeEJAAAAABwQUgCAAAAABfMbldAzOKC4lLcs7gAAADgAkaSAAAAAMAFI0kACowRVRQXRlQBACWBkSQAAAAAcEFIAgAAAAAXhCQAAAAAcEFIAgAAAAAXhCQAAAAAcEFIAgAAAAAXhCQAAAAAcEFIAgAAAAAXhCQAAAAAcEFIAgAAAAAXhCQAAAAAcEFIAgAAAAAXhCQAAAAAcEFIAgAAAAAXhCQAAAAAcEFIAgAAAAAXhCQAAAAAcEFIAgAAAAAXhCQAAAAAcEFIAgAAAAAX1pIuAACAv6N5731R0iWgjLj/+SYlXQJQ5jCSBAAAAAAuCEkAAAAA4IKQBAAAAAAuCEkAAAAA4IKQBAAAAAAuCEkAAAAA4IKQBAAAAAAuCEkAAAAA4KJUh6SXX35ZLVq0kL+/vypUqKCBAwdq7969JV0WAAAAgOtYqQ5JK1eu1JgxY7R+/XotWbJE2dnZ6tGjh1JTU0u6NAAAAADXKWtJF3A5ixYtcluePn26KlSooC1btujGG28soaoAAAAAXM9KdUj6q8TERElScHDwJftkZmYqMzPTuZyUlFTkdQEAAAC4fpTq2+1cORwOjRs3Tu3atVP9+vUv2e/ll19WYGCg8yciIqIYqwQAAADwd/e3CUljxozRzp07NWfOnMv2e/LJJ5WYmOj8OXbsWDFVCAAAAOB68Le43e6hhx7SggULtGrVKlWpUuWyfW02m2w2WzFVBgAAAOB6U6pDkmEYevjhh/X9999rxYoVioqKKumSAAAAAFznSnVIGjNmjL788kv98MMP8vf3V2xsrCQpMDBQ3t7eJVwdAAAAgOtRqX4m6cMPP1RiYqI6deqk8PBw589XX31V0qUBAAAAuE6V6pEkwzBKugQAAAAAZUypHkkCAAAAgOJGSAIAAAAAF6X6djsAAACgqB3N3K6jmduV7kiSJPlZyqumV2uFeuQ9s/KxzN91Mmu3kh1nJUmBljDV8mqnIGu4s49hGDqQ8auOZ+1UtpGhctbKquvdVb6Wcs4+WY507U5frjPZh2SSSWGeNRXt3VlWk6ckKT77mI5kblWiPVY5RqZ8zOUU5dVclTyjC1QLCo6QBAAAgDLNy+ynG7zby8d8IcCcyPpDW1N/UFv/O+RvCcnVPyHnuMI9b1C0pbPMJqtiMjdpc8p3ah9wl7zM/pKkmMxNOpK5TQ18e8rHHKj96b9qc+p3au8/QhbThV/Bf09bqExHqlr4DZYhh3akLdYfaUvUyLePJOm8/aT8LSGK8mohm8lHZ3IO6fe0RbKabKrgUT3ftaDguN0OAAAAZVoFjxoK9aguX0s5+VrKqbZ3e1lNHkrMOZVn/0a+N6mqrbECrBXkZwlWfe/uMmQoPueYpAujSEcyf1MNr1YK86gpf0uoGvj2UqYjRWeyD0iSUuzxOptzWPV9uivIGq5y1sqK9u6sU9l7leFIkSTV8GqlWt7tVM5aST6WIEXamirUGqnT2fvzXQuuDiNJZVRBh5UlKTZrn/ZnrFW6I0k+5iDd4N1BoX9+i+Ew7NqfsVZx2TFKdyTKarKpvLWqant3kJfZL9e+HEaO1iXPVrIjTm397lCAtYIkyW7k6I+0X5RkP61UR4JCrdXV1G9AntsfyFivk1m7lWmkyWbyVU2v1qpiq18YHw8AACijDMOh2Ox9yjFyFGStlK9t7MqRIbs8TF6SpHRHojKNVJW3VnX28TDZFGipqPM5pxTuWUfnc07JarIp0FrR2ae8tZpMMikx55S8PGvleaxsI1O+puB814KrQ0gqowo6rHwu56S2p/2k2l7tFepRXaey9mhr6nxnf7tylGQ/oxpereVvCVWOkaHd6Sv+3Oftufa3N321bGZfJTvi3NoNGbKYrKpma+L2LclfbUv9SZlGqur79JCPOUiZRqokpoxHwRzM2KjT2fuVak+QxWRVkKWSant3kJ/l0v/4OAy7DmVu1ImsXcp0pMjXXE61vTvk+oIhw5GsvemrdTbnsOxGtnzMQWrg09P5j+HvqYt0MnuX2zYh1mpq7jfYubwi8VNlGElufWp7tVd1r5bOZcMwdDhzi45l/a50R7I8TV6qamusGl6trvpzAYCyKNkep/XJc+RQjizyVFPffvKzlM/Xthd+r/FzhqJMI02S5Gn2cetnM/v++TuLlGmkytPkvt5sMsvD5OXc/q9OZe1Vov206vl0y3ctuDqEpDKqgkcNt+Xa3u11LGu7EnNO5RmSjmRuVYg1UlFeLSRJtbzb6WzOER3N3KZ6Pt3kYbKphd8Qt23qenfRupQvle5Ikrc5wNkelx2jszlH1MS3n9YkH3bbxmrycF7453JOKsfIzFVLXHaMEnKO68aA0fI0e0uSfBRY8A8BZd65nGOq6tlYgdYwGTK0P32NNqfMVfuAkbKaPPLcZn/GWp3M2q36Pt3law7W2Zwj+i11vlr7DXOOiGY7MrQ++SuV94hQM9+b5WnyUZrjXK5v9UKskWrg09O5bJYl1/FqerVVhGcD57Llz4d5L9qdvlzxOUdUx7uj/MwhyjYylG1kXPVnAgBlla85WG3971COkaXY7H36PW2xWvndesWgdChjo2Kz96il363OZ42KQnz2Ue1MW6z6Pt3z/F2tOGspC/j0kK9h5fM5pxRpa+bWFmKNdN5Xm5fsPwOOh8nmbMt0pGpn2hI19e0v81X+53cm+5ACrWGKydysk1m7ZDF5qIJHDdXyaivLJX6xBfLiOmojSQ18empZ0kdKsp9WsLVKntuczNqt6l6tnLeaVrUEKT7niGIyN6uR9SZJ0qHMTfI2+7sFIB9L7iBvlkU2s+9la7TK85J9UuzxOpb1u9r53+Uy+sUXBgBwNcwmi3PmuUBrmJLsp3U4c6vq+3S/5DYxGZt1KGOTWvgNlr8l1Nlu+3OEKMuR5vbYQaYjVQGWCn/28VXWX0aMHIZD2UaGc/uLEnKOaWvqD6rj3UmVPesWqBZcHUJSGVaQYeVMIzWPIWOfSw4H240c7ctYrXCPOrL+GZIMw9COtMWqamuoQGtFpdkTr6rudMd5ncs5IbMsauLbX9lGuv5IW6ZsI8Ptl1KgoP4X7C99H7dDdln+MuJjllXnck46l89kH1SIR6R+S/1R53KOy2b2U1XPRoqwNXTbLiHnuJYlfiiryUvlrRGq5dXOOTp60aHMjTqYuV5eZn9V8qijarZmMpvMfx7nkLzNgYrLPqQtqd/JMKQQj6qq7dUh134AAAVjyJDDsF9y/aGMTTqUsUHN/Qa5PVckSd7mQNlMvorPOeq8yyDHyFSiPVZVbY0kSUHW8AttOacVaA2TJCXkHJUhQ4Eu03fHZx/T1tR5qu3dIde/I/mpBVeHkFSGXe2w8pU4DLu2pS6QJNXz6epsP5L1m3KMLFW3tbzUpvly8cmjhr43OUep6njbtS3tR9X17sJoEq6KYRjak75CQZZKl7yNQbrw3NDhzK0qZ60iH3OQ4nOO6nT2ARkuz8SlOxJ1LHO7Im3NVMO3lRLtsdqdvlxmk0WVPetJkkI9IlXRs5a8zQFKsydqX8YabUn9Tq39hsn0ZwiqZmuiAEsFeZq9dC7npPZlrFGGkapo707O42Q4khSbvU8NfHpdOIeMFdqWtkAt/W4pug8LAK4ze9NXK9QjSl4mf9mVpZNZe5SQc0zNfS/ccfB76kLZzH66wbuDpAu3te3PWKdGPr3lbQ5UpuPCc0YWk4esJk+ZTCZVszXRwcwN8rWUk7c5QPvTf5XN7KcKHjUlXZg0K8QaqT/Sl6iud1cZcmhX+jKFe9zgHH2Kzz6qranzVM3WVBU9ajmPY5LZ+WXYlWrB1SEklWEFGVa2mXyV5XAfNcp0pOUaDnYYdm1LW6AMR5Ja+N3iHEWSpITsYzpvP6WfE99x22ZdyiyFe0SroW+vfNVtM/nKy+zndhvfxVuNMhwpbi9pA/JrV/pSJdvj1dr/tsv2i/burJ1pS7Q6ebpMkrzNQariWU/Hs3Y6+xgyFGgJU23v9pKkAGsFJdvP6mjm786QFO5Zx9nf3xIqf0uIViVPVULOcZX3uPCwbZRXM7c+Zln0R/ovusGrvcwm64VvOWVXQ5/ezv/u65t6aF3KLKXYEy47AQUA4H+yjDT9nrpImUaqPEye8reEqrnvYIV4VJMkpTuSJZmc/Y9m/i5DF37ncVXD1lq1vNtKkqJsLWQ3srUzbYlyjEyVs1ZWc99Bbs8KNfTprd3py7Qp5ds/XyZbS9HenZ3rT2Ttkl05OpS5UYcyNzrby1mqqJX/rfmuBQVHSILT5YaVg6zhis85qkg1dbbF5xxxe4bpYkBKs59XS79bct3uE+3TWbWMds7lTEeKNqd+p0Y+fQr0Vuhy1kp/PkOV5fyGJNVxTpIpz+nGgSvZlbZUcdmH1NLvtiu+eM/T7KOmfgNkN3KUbaTLZvLTvozV8jEHOfvYTL65RmT9LOUvO2OjjyVIHiZvpTrOq7zynpEo0FpRhhxKcyTJzxIsm8lXJpndvhj43xcGyYQkAMinK92ufzGQXNQp8J4r7tNkMqmWdzvV8m53yT6eZm/ni2Pz0tC3lxrq8l8i56cWFBwvky2j9qavVkLOcaXZE5Vsj/tz+ZgqeUZLujCsvDd9tbN/NVtTnc05rJiMzUqxJ2h/+q9KtJ9WVVtjSf+7xS4p57Qa+t4kQ4YyHanKdKQ6g5e3OUD+lhDnz8Xpx33MQW6/mKbY45WUc0bZRoZylKmknDNKyjnjXB/uWUeeJi/tSFusFHu8EnKOa2/6KlXxrMetdigQwzC0K22pTmcfUAu/W/KcXOFSLCarvMz+MuTQ6ez9bjNGlrNWUqr9nFv/VMc5t1ke/yrDkaxsI11el5nIIdkeJ8nkHMEtZ610ITTZz7sc58KfL3csAABweYwklVEFHVYuZ62kRj43aV/GWu3LWCtfc5Ca+vZ3PruR4UjRmZyDkqRfk2e6HauF7y0q7xGR79o2p3zv9m6YX1O+kCT1ChovSbKaPNXcb4h2py/Tr8mz5GnyUkXPG1TLiyFlFMyu9GU6lbVHTf36y2rydN7HbTV5OgP3X+9DP59zShmOFAVYQpVhpOhAxjoZkqJszZ37jbQ10/qUOTqYsUEVPWor0R6r45m/q96ft7LmGFk6kLFOFT1qydPkq3RHovZmrJKPOUgh1gvX4Lmck0rMiVWwR4Ss8tB5+yntSV+hSh7R8jBfmFiivLWaAiwVtCNtsaK9O8uQoV3pS1XeWo3bTgEAuAaEpDKqoMPKklTRs7YqetbOs7+PJdAZYvLrUtvkZ9jYzxKc671MQEEdy9ouSdqY8o1be33vnqpiu/Ds0F+/MHAoR/sz1irdkSiLyUOh1ig19OvtDC7Shdvimvj217701TqYsV7e5kDV8e7kHKk1yaRk+1mdzNqlbCNTNpOfQjyqqZZXW5n/vFfdLItOZe/RgYx1cihH3uZAVbM1U5Ttf7e8mkwmNfUdqN3py7Qh5asL9XhE6QavG4vk8wIAoKwgJAEos/IT7P/6hUGwNUIdAkZecbsKHtVV4c93Kf2VxeShFn95R9NfBVrD1MZ/+BWP42X2UxPf/lfsB1zKwYyNOp29X6n2BFlMVgVZKqm2d4fLPtMWm7VfhzI3Ks1+Xobs8jGXU6RXM7f3tyw6/1ae297g1cH5YvKLHEaO1iXPVrIjTm397nBOmSxduM10V9oyJdpj5WnyVlVbE1V32d5h2HUoc6NOZO1SpiNFvuZyqu3dQaEeUVf7kQAAIQkAgLLsXM4xVfVsrEBrmAwZ2p++RptT5qp9wEhZL/Gcp4fJSzVsLeVrCZZZFp3JOaSdaYvlafJRqEekJKlzwP1u28Rlx2hn+s8K86iVa39701fLZvZVsiPOrT3HyNSmlLkqb62quj5dlWI/qx1pP8vDZHO+L2Z/xlqdzNqt+j7d5WsO1tmcI/otdb5a+w1zC1sAUBBM3AAAQBnW3G+wqtjqyd8SogBLqBr49FSGkawk++lLblPeI0JhnrXkZykvH0uQIm1N5W8J1fmcE84+NrOv28+Z7IMKtkbIxxLktq+47BidzTmiOt4dcx3nZNYeGbKrgU9P+VtCFO5ZR9VsTXQ4c4tLn92q7tVKoR7V5WMJUlVbI4V6RCkmc/O1fzgAyixCEgAAcMo2MiVdGC3KD8MwFJ99VKn2BJWzVsmzT6YjVXE5MariWT9X+860JWro00vmPG5uOZ9zUuUsVWQ2WZxtIdZqSnWcU7YjQ5LkkF0WWdy2M8uqczkn81U/AOSF2+0AAICkC4FnT/oKBVkqOWcvvZRsI1MrEj+WQ3aZZFJd767OGVL/6kTWLllNHm632hmGoR1pi1XV1lCB1opKsyfm2i7TSMs1nb3tz2nyM41UechLIdZqOpy5VeWsVeRjDlJ8zlGdzj4gQ0ZBTx8AnAhJAABAkrQrfamS7fFq7X/bFfta5am2/nfIbmQrPueo9qSvlLc5MM9XPpzI2qlwj2hZTP/7teNI1m/KMbJU3dbymmqO9u6snWlLtDp5ukySvM1BquJZT8ezdl7TfgGUbYQkAACgXWlLFZd9SC39bnN7wfelmEwm5/u4AqwVlOpI0KHMjblCUkLOcaU6zqmRra97e/Yxnbef0s+J77i1r0uZpXCPaDX07SWbyUdZjjS39RffZ2YzXRhR8jT7qKnfANmNHGUb6bKZ/LQvY7V8zEEFOn8AcEVIAgCgDDMMQ7vTl+l09gG19LtVPpbAq9uPDDkMe67245k7FWAJU4Al1K092qezahntnMuZjhRtTv1OjXz6KMgaLkkKslbS/ow1chh253NJ8TlH5Wsu5/ZuMkmymKyymPzlMOw6nb1fFT1uuKrzAACJkAQAQJm2K32ZTmXtUVO//rKaPJ0jNVaTpyx/TgH+e+pC2cx+usG7g6QL71YKtITJxxwoh+yKy47Ryazdquvd1W3fOUamTmfv0w15zFz312eNLLpwLB9zkHMkK9yzjg5krNPOtJ8V5dVCKfZ4HcncqjrenZzbnc85pQxHigIsocowUnQgY50MSVG25oXy+QAomwhJAACUYceytkuSNqZ849Ze37unqtjqSZLSHcmSTM51diNbu9KXKsORLIvJKl9zsBr69Fa4p/vozamsvTJ0IexcDQ+TTS38BmtX2jKtS54lD5O3ani1dr4jSZIcytH+jLVKdyTKYvJQqDVKDf165xppAoCCICQBAFCG9Qoaf8U+rfxvdVuu7d1Otb3bXaL3/0TYGroFmsvxsQTmWYu/JVStLjORRLA1Qh0CRubrGACQX7wnCQAAAABcEJIAAAAAwAUhCQAAAABcEJIAAAAAwAUhCQAAAABcEJIAAAAAwAUhCQAAAABcEJIAAAAAwAUhCQAAAABcEJIAAAAAwAUhCQAAAABcEJIAAAAAwAUhCQAAAABcEJIAAAAAwAUhCQAAAABcEJIAAAAAwAUhCQAAAABcEJIAAAAAwAUhCQAAAABcEJIAAAAAwAUhCQAAAABcEJIAAAAAwAUhCQAAAABcEJIAAAAAwAUhCQAAAABcEJIAAAAAwAUhCQAAAABcEJIAAAAAwAUhCQAAAABcEJIAAAAAwAUhCQAAAABcEJIAAAAAwMXfIiRNnjxZkZGR8vLyUqtWrbRx48aSLgkAAADAdarUh6SvvvpK48eP14QJE7R161Y1atRIPXv21JkzZ0q6NAAAAADXoVIfkt566y3de++9GjVqlOrWrauPPvpIPj4+mjp1akmXBgAAAOA6ZC3pAi4nKytLW7Zs0ZNPPulsM5vN6tatm9atW5fnNpmZmcrMzHQuJyYmSpKSkpIKpaYcI/PKnYBCUFj/zRYFrgMUF64DgOsAkArvOri4H8MwLtuvVIeks2fPym63KywszK09LCxMe/bsyXObl19+Wc8991yu9oiIiCKpESgqgYGTS7oEoMRxHQBcB4BU+NdBcnKyAgMDL7m+VIekq/Hkk09q/PjxzmWHw6GEhASVL19eJpOpBCsru5KSkhQREaFjx44pICCgpMsBSgTXAco6rgGA66A0MAxDycnJqlSp0mX7leqQFBISIovFotOnT7u1nz59WhUrVsxzG5vNJpvN5tYWFBRUVCWiAAICAvgfAso8rgOUdVwDANdBSbvcCNJFpXriBk9PTzVr1kxLly51tjkcDi1dulRt2rQpwcoAAAAAXK9K9UiSJI0fP14jRoxQ8+bN1bJlS02aNEmpqakaNWpUSZcGAAAA4DpU6kPSbbfdpri4OD3zzDOKjY1V48aNtWjRolyTOaD0stlsmjBhQq7bIIGyhOsAZR3XAMB18HdiMq40/x0AAAAAlCGl+pkkAAAAAChuhCQAAAAAcEFIAgAAAAAXhCQAAAAAcEFIwhW9/PLLatGihfz9/VWhQgUNHDhQe/fudeuTkZGhMWPGqHz58vLz89PgwYNzvQR47NixatasmWw2mxo3bpznsQzD0BtvvKHatWvLZrOpcuXKeumll4rq1IB8K67r4Nlnn5XJZMr14+vrW5SnB+RLcf57sHjxYrVu3Vr+/v4KDQ3V4MGDdfjw4SI6MyB/ivMa+Prrr9W4cWP5+PioWrVqev3114vqtJAHQhKuaOXKlRozZozWr1+vJUuWKDs7Wz169FBqaqqzz6OPPqoff/xR33zzjVauXKmTJ09q0KBBufY1evRo3XbbbZc81iOPPKJPP/1Ub7zxhvbs2aP58+erZcuWRXJeQEEU13Xw2GOP6dSpU24/devW1S233FJk5wbkV3FdBzExMRowYIC6dOmibdu2afHixTp79mye+wGKU3FdAwsXLtTtt9+uf/zjH9q5c6c++OADvf3223r//feL7NzwFwZQQGfOnDEkGStXrjQMwzDOnz9veHh4GN98842zz+7duw1Jxrp163JtP2HCBKNRo0a52nft2mVYrVZjz549RVY7UFiK6jr4q23bthmSjFWrVhVa7UBhKarr4JtvvjGsVqtht9udbfPnzzdMJpORlZVV+CcCXKWiugaGDRtmDBkyxK3t3XffNapUqWI4HI7CPQnkiZEkFFhiYqIkKTg4WJK0ZcsWZWdnq1u3bs4+derUUdWqVbVu3bp87/fHH39U9erVtWDBAkVFRSkyMlL33HOPEhISCvcEgEJQVNfBX3366aeqXbu2OnTocG0FA0WgqK6DZs2ayWw2a9q0abLb7UpMTNTMmTPVrVs3eXh4FO5JANegqK6BzMxMeXl5ubV5e3vr+PHjOnLkSCFUjishJKFAHA6Hxo0bp3bt2ql+/fqSpNjYWHl6eiooKMitb1hYmGJjY/O970OHDunIkSP65ptv9Pnnn2v69OnasmWLhgwZUpinAFyzorwOXGVkZGjWrFm6++67r7VkoNAV5XUQFRWln3/+WU899ZRsNpuCgoJ0/Phxff3114V5CsA1KcproGfPnvruu++0dOlSORwO7du3T2+++aYk6dSpU4V2Drg0QhIKZMyYMdq5c6fmzJlT6Pt2OBzKzMzU559/rg4dOqhTp0767LPPtHz58lwPRQIlqSivA1fff/+9kpOTNWLEiCI9DnA1ivI6iI2N1b333qsRI0Zo06ZNWrlypTw9PTVkyBAZhlHoxwOuRlFeA/fee68eeugh9e3bV56enmrdurWGDh0qSTKb+fW9OPApI98eeughLViwQMuXL1eVKlWc7RUrVlRWVpbOnz/v1v/06dOqWLFivvcfHh4uq9Wq2rVrO9uio6MlSUePHr224oFCUtTXgatPP/1Uffv2VVhY2LWUDBS6or4OJk+erMDAQL322mtq0qSJbrzxRn3xxRdaunSpNmzYUFinAVy1or4GTCaTXn31VaWkpOjIkSOKjY11TmRVvXr1QjkHXB4hCVdkGIYeeughff/991q2bJmioqLc1jdr1kweHh5aunSps23v3r06evSo2rRpk+/jtGvXTjk5OTp48KCzbd++fZKkatWqXeNZANemuK6Di2JiYrR8+XJutUOpUlzXQVpaWq5vyy0Wi6QLdx0AJaW4/y2wWCyqXLmyPD09NXv2bLVp00ahoaHXfB64MmtJF4DSb8yYMfryyy/1ww8/yN/f33lPbWBgoLy9vRUYGKi7775b48ePV3BwsAICAvTwww+rTZs2at26tXM/Bw4cUEpKimJjY5Wenq5t27ZJkurWrStPT09169ZNTZs21ejRozVp0iQ5HA6NGTNG3bt3dxtdAkpCcV0HF02dOlXh4eHq3bt3sZ4ncDnFdR306dNHb7/9tp5//nkNGzZMycnJeuqpp1StWjU1adKkJE4dkFR818DZs2f17bffqlOnTsrIyNC0adOcU4qjmJTo3Hr4W5CU58+0adOcfdLT040HH3zQKFeunOHj42PcfPPNxqlTp9z207Fjxzz3ExMT4+xz4sQJY9CgQYafn58RFhZmjBw50oiPjy+mMwUurTivA7vdblSpUsV46qmniunsgPwpzutg9uzZRpMmTQxfX18jNDTU6N+/v7F79+5iOlMgb8V1DcTFxRmtW7c2fH19DR8fH6Nr167G+vXri/FMYTIMnoAEAAAAgIt4JgkAAAAAXBCSAAAAAMAFIQkAAAAAXBCSAAAAAMAFIQkAAAAAXBCSAAAAAMAFIQkAAAAAXBCSAAAAAMAFIQkAAAAAXBCSAAB/K4ZhqFu3burZs2eudR988IGCgoJ0/PjxEqgMAHC9ICQBAP5WTCaTpk2bpg0bNmjKlCnO9piYGD3++ON67733VKVKlUI9ZnZ2dqHuDwBQuhGSAAB/OxEREXrnnXf02GOPKSYmRoZh6O6771aPHj3UpEkT9e7dW35+fgoLC9Odd96ps2fPOrddtGiR2rdvr6CgIJUvX159+/bVwYMHnesPHz4sk8mkr776Sh07dpSXl5dmzZpVEqcJACghJsMwjJIuAgCAqzFw4EAlJiZq0KBBeuGFF/THH3+oXr16uueee3TXXXcpPT1dTzzxhHJycrRs2TJJ0ty5c2UymdSwYUOlpKTomWee0eHDh7Vt2zaZzWYdPnxYUVFRioyM1JtvvqkmTZrIy8tL4eHhJXy2AIDiQkgCAPxtnTlzRvXq1VNCQoLmzp2rnTt3avXq1Vq8eLGzz/HjxxUREaG9e/eqdu3aufZx9uxZhYaGaseOHapfv74zJE2aNEmPPPJIcZ4OAKCU4HY7AMDfVoUKFXT//fcrOjpaAwcO1Pbt27V8+XL5+fk5f+rUqSNJzlvq9u/fr2HDhql69eoKCAhQZGSkJOno0aNu+27evHmxngsAoPSwlnQBAABcC6vVKqv1wj9nKSkp6tevn1599dVc/S7eLtevXz9Vq1ZNn3zyiSpVqiSHw6H69esrKyvLrb+vr2/RFw8AKJUISQCA60bTpk01d+5cRUZGOoOTq/j4eO3du1effPKJOnToIElas2ZNcZcJACjluN0OAHDdGDNmjBISEjRs2DBt2rRJBw8e1OLFizVq1CjZ7XaVK1dO5cuX18cff6wDBw5o2bJlGj9+fEmXDQAoZQhJAIDrRqVKlbR27VrZ7Xb16NFDDRo00Lhx4xQUFCSz2Syz2aw5c+Zoy5Ytql+/vh599FG9/vrrJV02AKCUYXY7AAAAAHDBSBIAAAAAuCAkAQAAAIALQhIAAAAAuCAkAQAAAIALQhIAAAAAuCAkAQAAAIALQhIAAAAAuCAkAQAAAIALQhIAAAAAuCAkAQAAAIALQhIAAAAAuPh/pwSQ5zEcNj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BNEAAAI/CAYAAABZMk+2AAAAOXRFWHRTb2Z0d2FyZQBNYXRwbG90bGliIHZlcnNpb24zLjcuMSwgaHR0cHM6Ly9tYXRwbG90bGliLm9yZy/bCgiHAAAACXBIWXMAAA9hAAAPYQGoP6dpAAEAAElEQVR4nOzdeXxM5/v/8fcISWwJIUQqltp3GqRpUGpJibWqqJJaqpQW+RT1qV1LV6WlVFtba2+LFkXs1L61+FhKtVEk1JJYk0ju3x/9Zb5GwkSSMQmv5+NxHsw599z3dc5MJleuOec+FmOMEQAAAAAAAIC7yubsAAAAAAAAAIDMjiIaAAAAAAAAYAdFNAAAAAAAAMAOimgAAAAAAACAHRTRAAAAAAAAADsoogEAAAAAAAB2UEQDAAAAAAAA7KCIBgAAAAAAANhBEQ0AAAAAAACwgyIagDSrX7++6tevn6F9jhw5UhaLJUP7TI0///xTFotFH3300QMf+15KlCihl19+OVVtHfF6AAAAPGgzZ86UxWLR7t27nR2KVVKuOHPmzFS1t1gsGjlypENjAvDgUUQDMqmk5CFpcXd3V9myZdW3b19FRUU5O7x0uX79ukaOHKkNGzY4OxSnOXHihF599VU9/vjjcnd3l4eHh4KCgjRx4kTduHHjrs/73//+p5EjR+rPP/98cMECAIBMLelLyH/++SfF7ZUrV+aLtnvYsGGDnnvuOfn4+MjV1VWFChVSixYt9MMPP9zzeStWrKBQBjxisjs7AAD3Nnr0aJUsWVI3b97Uli1bNGXKFK1YsUIHDx5Urly5nB1emly/fl2jRo2SpGQJ3dChQ/XWW285IaoHZ/ny5WrXrp3c3NzUpUsXVa5cWXFxcdqyZYsGDhyoQ4cOadq0aZKko0ePKlu2//u+43//+59GjRql+vXrq0SJEjb9rl69+kHuBgAAQJY3YsQIjR49WmXKlNGrr76q4sWL68KFC1qxYoXatm2rOXPm6MUXX1Tx4sV148YN5ciRw/rcFStWaPLkySkW0m7cuKHs2flzG3jY8FMNZHJNmzZVzZo1JUk9evRQgQIFNH78eC1dulQdO3Z0cnQZL3v27A91wnHy5El16NBBxYsX17p161SkSBHrtj59+uj48eNavny5dZ2bm1uq+3Z1dc3QWAEAANLi5s2bcnV1tfkiMDP67rvvNHr0aD3//POaO3euTYFs4MCBWrVqleLj4yXJemVIat1PWwBZR+b+VAOQzDPPPCPp32KMJN26dUtjxoxRqVKl5ObmphIlSui///2vYmNjbZ5XokQJNW/eXKtXr1b16tXl7u6uihUrJjtN/W5zkiVdXnqvywjj4uI0fPhw+fv7y9PTU7lz51bdunW1fv16a5s///xT3t7ekqRRo0ZZL1dN+gYvpfHvdx+3bNmi2rVry93dXY8//rhmz559jyOa3CeffKLixYsrZ86cevrpp3Xw4EHrthkzZshisWjfvn3Jnjd27Fi5uLjo9OnTd+37gw8+0NWrV/X111/bFNCSlC5dWv369bPZp6Q50WbOnKl27dpJkho0aGA9dkmXxaY0J1psbKxGjBih0qVLy83NTX5+fho0aFCyYxceHq46deooX758ypMnj8qVK6f//ve/9zxOAAAg6/rss89UqVIl5cqVS/nz51fNmjU1d+5cmzanT59Wt27dVLhwYbm5ualSpUqaPn26TZsNGzbIYrFo/vz5Gjp0qB577DHlypVLMTExio+P16hRo1SmTBm5u7urQIECqlOnjsLDw1MV4/Xr1/Xqq6+qQIEC8vDwUJcuXXTp0iXr9tDQUBUsWNBa6LpdkyZNVK5cuXv2P2zYMHl5eWn69Ok2BbQkwcHBat68uaTkc6K9/PLLmjx5siTZTMGSJKU50VJzPKXUvTYAnOPhPd0DeEidOHFCklSgQAFJ/56dNmvWLD3//PP6z3/+ox07dmjcuHE6fPiwFi9ebPPc33//Xe3bt1evXr0UGhqqGTNmqF27dlq5cqUaN26c7thiYmL01VdfqWPHjnrllVd05coVff311woODtbOnTtVvXp1eXt7a8qUKerdu7fatGmj5557TpJUtWrVu/Z7P/t4/PhxPf/88+revbtCQ0M1ffp0vfzyy/L391elSpXs7sPs2bN15coV9enTRzdv3tTEiRP1zDPP6MCBAypcuLCef/559enTR3PmzFGNGjVsnjtnzhzVr19fjz322F37/+mnn/T444/rqaeeshvLnerVq6c33nhDn376qf773/+qQoUKkmT9906JiYlq2bKltmzZop49e6pChQo6cOCAPvnkEx07dkxLliyRJB06dEjNmzdX1apVNXr0aLm5uen48eP65Zdf7jtGAACQ+X355Zd644039Pzzz6tfv366efOmfvvtN+3YsUMvvviiJCkqKkpPPvmkLBaL+vbtK29vb/3888/q3r27YmJi1L9/f5s+x4wZI1dXV7355puKjY2Vq6urRo4cqXHjxqlHjx6qXbu2YmJitHv3bu3duzdVuWffvn2VL18+jRw5UkePHtWUKVP0119/WQt3nTt31uzZs7Vq1SprsUuSIiMjtW7dOo0YMeKuff/+++86cuSIunXrprx58973MXz11Vd15swZhYeH65tvvrHbPrXHMzWvDQAnMgAypRkzZhhJZs2aNeb8+fPm1KlTZv78+aZAgQImZ86c5u+//zb79+83kkyPHj1snvvmm28aSWbdunXWdcWLFzeSzPfff29dFx0dbYoUKWJq1KhhXTdixAiT0kdDUjwnT560rnv66afN008/bX1869YtExsba/O8S5cumcKFC5tu3bpZ150/f95IMiNGjEg2zp3jp2UfN23aZF137tw54+bmZv7zn/8kG+t2J0+eNJKsxzbJjh07jCQzYMAA67qOHTsaX19fk5CQYF23d+9eI8nMmDHjrmNER0cbSaZVq1b3jOV2xYsXN6GhodbHixYtMpLM+vXrk7W98/X45ptvTLZs2czmzZtt2k2dOtVIMr/88osxxphPPvnESDLnz59PdVwAACDzSMqf7va7vFKlSjY5QqtWrUylSpXu2Wf37t1NkSJFzD///GOzvkOHDsbT09Ncv37dGGPM+vXrjSTz+OOPW9clqVatmgkJCbnv/UnKO/39/U1cXJx1/QcffGAkmaVLlxpjjElISDBFixY17du3t3n++PHjjcViMX/88cddx1i6dKmRZD755JNUxZSUK96e6/Xp0yfFvNkYkyzXTe3xTM1rA8B5uJwTyOQaNWokb29v+fn5qUOHDsqTJ48WL16sxx57TCtWrJAkhYWF2TznP//5jyTZzK0lSb6+vmrTpo31cdJp8fv27VNkZGS6Y3VxcbHOy5WYmKiLFy/q1q1bqlmzpvbu3ZumPu93HytWrKi6detaH3t7e6tcuXL6448/UjVe69atbc4kq127tgICAqxxSFKXLl105swZm8tU58yZo5w5c6pt27Z37TsmJkaS0vRtZ1osWrRIFSpUUPny5fXPP/9Yl6RLgpPiz5cvnyRp6dKlSkxMfCCxAQAA58mXL5/+/vtv7dq1K8Xtxhh9//33atGihYwxNnlEcHCwoqOjk+V2oaGhypkzZ7JxDh06pN9//z1Ncfbs2dPmMsvevXsre/bs1rwsW7Zs6tSpk3788UdduXLF2m7OnDl66qmnVLJkybv2/SDzsvs5nvZeGwDO9dAU0TZt2qQWLVrI19dXFovFepnS/TDG6KOPPlLZsmXl5uamxx57TO+++27GBwvch8mTJys8PFzr16/X//73P/3xxx8KDg6WJP3111/Kli2bSpcubfMcHx8f5cuXT3/99ZfN+tKlSyebb6xs2bKSdM+5zu7HrFmzVLVqVeu8F97e3lq+fLmio6PT1N/97mOxYsWS9ZE/f36b+TPupUyZMsnWlS1b1ub4NG7cWEWKFNGcOXMk/VswnDdvnlq1anXPRMzDw0OSbJI8R/r999916NAheXt72yxJr/m5c+ckSe3bt1dQUJB69OihwoULq0OHDlq4cCEFNQAAHiK354CDBw9Wnjx5VLt2bZUpU0Z9+vSxmcbh/Pnzunz5sqZNm5Ysj+jatauk/8sjkqRUsBo9erQuX76ssmXLqkqVKho4cKB+++23VMd8Z16WJ08eFSlSxCYv69Kli27cuGGd4uPo0aPas2ePOnfufM++H2Redj/H095rA8C5Hpo50a5du6Zq1aqpW7du1jmW7le/fv20evVqffTRR6pSpYouXryoixcvZnCkwP2pXbu29e6cd5PSjQDS6m59JSQk2H3ut99+q5dfflmtW7fWwIEDVahQIbm4uGjcuHHWudwyOq47ubi4pLjeGJOu8e8c48UXX9SXX36pzz//XL/88ovOnDmjl1566Z7P8/DwkK+vr82NChwpMTFRVapU0fjx41Pc7ufnJ0nKmTOnNm3apPXr12v58uVauXKlFixYoGeeeUarV6++6zEFAACZQ9KdIG/cuJHi9uvXr9vcLbJChQo6evSoli1bppUrV+r777/X559/ruHDh2vUqFHWL9JeeuklhYaGptjnnfPZ3nkWmvTvfK4nTpzQ0qVLtXr1an311Vf65JNPNHXqVPXo0SNN+3qnihUryt/fX99++626dOmib7/9Vq6urnrhhRfu+bzy5ctLkg4cOJAhcdzL/RxPe68NAOd6aIpoTZs2VdOmTe+6PTY2Vm+//bbmzZuny5cvq3Llynr//fetd7I7fPiwpkyZooMHD1rv4nKv03+BzKB48eJKTEzU77//bjO5fFRUlC5fvqzixYvbtD9+/LiMMTYFqWPHjkn69y6Q0r9nbUnS5cuXrZf5SUp2xldKvvvuOz3++OP64YcfbMa4c1LX+yn63e8+pldKlxscO3bMenySdOnSRR9//LF++ukn/fzzz/L29raeIXgvzZs317Rp07Rt2zYFBgbed3z3c+xKlSqlX3/9VQ0bNrT7vGzZsqlhw4Zq2LChxo8fr7Fjx+rtt9/W+vXr1ahRo/uOEwAAPDhJ+dDRo0etX5IluX79uk6dOqUmTZrYrM+dO7fat2+v9u3bKy4uTs8995zeffddDRkyRN7e3sqbN68SEhLSnQd4eXmpa9eu6tq1q65evap69epp5MiRqSqi/f7772rQoIH18dWrV3X27Fk1a9bMpl2XLl0UFhams2fPau7cuQoJCbHmtHdTtmxZlStXTkuXLtXEiROVJ0+e+9631OZl93s87/Xa3F4MBfDgPTSXc9rTt29fbdu2TfPnz9dvv/2mdu3a6dlnn7X+wZx0x7xly5apZMmSKlGihHr06MGZaMjUkhKICRMm2KxPOvMoJCTEZv2ZM2ds7mYZExOj2bNnq3r16vLx8ZH0b+FF+vcS6STXrl3TrFmz7MaTdMbS7Wd97dixQ9u2bbNplytXLkn/Fursud99TK8lS5bo9OnT1sc7d+7Ujh07khXpq1atqqpVq+qrr77S999/rw4dOih7dvvfSwwaNEi5c+dWjx49FBUVlWz7iRMnNHHixLs+P3fu3JJSd+xeeOEFnT59Wl9++WWybTdu3NC1a9ckKcXPuerVq0v69wsIAACQuTVs2FCurq6aMmVKsukYpk2bplu3btnkMhcuXLBp4+rqqooVK8oYo/j4eLm4uKht27b6/vvvUzyD/vz586mK685x8uTJo9KlS6c6v5g2bZri4+Otj6dMmZJsXySpY8eOslgs6tevn/744w+7VwckGTVqlC5cuKAePXro1q1bybavXr1ay5Ytu+vzU5uX3c/xtPfaAHCuh+ZMtHuJiIjQjBkzFBERIV9fX0nSm2++qZUrV2rGjBkaO3as/vjjD/31119atGiRZs+erYSEBA0YMEDPP/+81q1b5+Q9AFJWrVo1hYaGatq0abp8+bKefvpp7dy5U7NmzVLr1q1tvrmT/v3GrXv37tq1a5cKFy6s6dOnKyoqSjNmzLC2adKkiYoVK6bu3btr4MCBcnFx0fTp0+Xt7a2IiIh7xtO8eXP98MMPatOmjUJCQnTy5ElNnTpVFStW1NWrV63tcubMqYoVK2rBggUqW7asvLy8VLlyZVWuXDnd+5hepUuXVp06ddS7d2/FxsZqwoQJKlCggAYNGpSsbZcuXfTmm29KUqqTtVKlSmnu3Llq3769KlSooC5duqhy5cqKi4vT1q1btWjRIr388st3fX716tXl4uKi999/X9HR0XJzc9MzzzyjQoUKJWvbuXNnLVy4UL169dL69esVFBSkhIQEHTlyRAsXLtSqVatUs2ZNjR49Wps2bVJISIiKFy+uc+fO6fPPP1fRokVVp06d1B04AADgNIUKFdLw4cM1dOhQ1atXTy1btlSuXLm0detWzZs3T02aNFGLFi2s7Zs0aSIfHx8FBQWpcOHCOnz4sCZNmqSQkBDr/K7vvfee1q9fr4CAAL3yyiuqWLGiLl68qL1792rNmjWpOtmgYsWKql+/vvz9/eXl5aXdu3fru+++U9++fVO1X3FxcWrYsKFeeOEFHT16VJ9//rnq1Kmjli1b2rTz9vbWs88+q0WLFilfvnyp/pK1ffv2OnDggN59913t27dPHTt2VPHixXXhwgWtXLlSa9eu1dy5c+/6fH9/f0nSG2+8oeDgYLm4uKhDhw4ptk3t8UzNawPAiZx1W1BHkmQWL15sfbxs2TIjyeTOndtmyZ49u3nhhReMMca88sorRpI5evSo9Xl79uwxksyRI0ce9C4A1lt779q1657t4uPjzahRo0zJkiVNjhw5jJ+fnxkyZIi5efOmTbvixYubkJAQs2rVKlO1alXj5uZmypcvbxYtWpSszz179piAgADj6upqihUrZsaPH2+N5+TJk9Z2Tz/9tM3t0hMTE83YsWNN8eLFjZubm6lRo4ZZtmyZCQ0NNcWLF7cZY+vWrcbf39+4urra3AI86Rbt6dnHO90ZZ0qSblv+4Ycfmo8//tj4+fkZNzc3U7duXfPrr7+m+JyzZ88aFxcXU7Zs2Xv2nZJjx46ZV155xZQoUcK4urqavHnzmqCgIPPZZ5/Z7Ffx4sVNaGiozXO//PJL8/jjjxsXFxcjyaxfv/6u+xkXF2fef/99U6lSJePm5mby589v/P39zahRo0x0dLQxxpi1a9eaVq1aGV9fX+Pq6mp8fX1Nx44dzbFjx+57vwAAgPN8++235sknnzS5c+e25nqjRo1KljN98cUXpl69eqZAgQLGzc3NlCpVygwcONCaGySJiooyffr0MX5+fiZHjhzGx8fHNGzY0EybNs3aZv369UZSijnlO++8Y2rXrm3y5ctncubMacqXL2/effddExcXd8/9SMo7N27caHr27Gny589v8uTJYzp16mQuXLiQ4nMWLlxoJJmePXum9nBZJeVChQoVMtmzZzfe3t6mRYsWZunSpdY2SbnijBkzrOtu3bplXn/9dePt7W0sFotNDnt7fpskNcczta8NAOewGJOBs21nEhaLRYsXL1br1q0lSQsWLFCnTp106NChZBNk58mTRz4+PhoxYoTGjh1rc4rsjRs3lCtXLq1evVqNGzd+kLsAZLgSJUqocuXK9zwlHffnn3/+UZEiRTR8+HANGzbM2eEAAAA8spYuXarWrVtr06ZNqlu3rrPDAfCQeiQu56xRo4YSEhJ07ty5u36gBgUF6datWzpx4oR1TqikCdczeuJyAA+HmTNnKiEhwe4t1AEAAOBYX375pR5//HGmogDgUA9NEe3q1as6fvy49fHJkye1f/9+eXl5qWzZsurUqZP1bno1atTQ+fPntXbtWlWtWlUhISFq1KiRnnjiCXXr1k0TJkxQYmKi+vTpo8aNG6ts2bJO3DMAmc26dev0v//9T++++65at26d7M6dAAAAeDCSbhy3fPlyTZw48b7uZA4A9+uhuZxzw4YNKU4wHhoaqpkzZyo+Pl7vvPOOZs+erdOnT6tgwYJ68sknNWrUKFWpUkXSv3cufP3117V69Wrlzp1bTZs21ccffywvL68HvTtAhuNyzoxTv359bd26VUFBQfr222/12GOPOTskAACAR5LFYlGePHnUvn17TZ06NVV3SweAtHpoimgAAAAAAACAo2RzdgAAAAAAAABAZkcRDQAAAAAAALAjS18wnpiYqDNnzihv3rxMIAkAAFLNGKMrV67I19dX2bLxnWJmRJ4HAADSwpF5XpYuop05c0Z+fn7ODgMAAGRRp06dUtGiRZ0dBlJAngcAANLDEXleli6i5c2bV9K/B8bDw8PJ0QAAgKwiJiZGfn5+1lwCmQ95HgAASAtH5nlZuoiWdGq/h4cHyRUAALhvXCaYeZHnAQCA9HBEnsckIAAAAAAAAIAdFNEAAAAAAAAAOyiiAQAAAAAAAHZQRAMAAAAAAADsoIgGAAAAAAAA2EERDQAAAAAAALCDIhoAAAAAAABgB0U0AAAAAAAAwA6KaAAAAAAAAIAdFNEAAAAAAAAAOyiiAQAAAAAAAHZQRAMAAAAAAADsoIgGAAAAAAAA2EERDQAAAAAAALCDIhoAAEAWMGXKFFWtWlUeHh7y8PBQYGCgfv75Z+v2mzdvqk+fPipQoIDy5Mmjtm3bKioqyqaPiIgIhYSEKFeuXCpUqJAGDhyoW7du2bTZsGGDnnjiCbm5ual06dKaOXNmslgmT56sEiVKyN3dXQEBAdq5c6fN9tTEAgAAkNVkd3YAAHA/ltfo6JB+Q/bNc0i/AJBRihYtqvfee09lypSRMUazZs1Sq1attG/fPlWqVEkDBgzQ8uXLtWjRInl6eqpv37567rnn9Msvv0iSEhISFBISIh8fH23dulVnz55Vly5dlCNHDo0dO1aSdPLkSYWEhKhXr16aM2eO1q5dqx49eqhIkSIKDg6WJC1YsEBhYWGaOnWqAgICNGHCBAUHB+vo0aMqVKiQJNmNBQBS4qg8TyLXA5AxLMYY4+wg0iomJkaenp6Kjo6Wh4eHs8MB8ABQRAOQER6WHMLLy0sffvihnn/+eXl7e2vu3Ll6/vnnJUlHjhxRhQoVtG3bNj355JP6+eef1bx5c505c0aFCxeWJE2dOlWDBw/W+fPn5erqqsGDB2v58uU6ePCgdYwOHTro8uXLWrlypSQpICBAtWrV0qRJkyRJiYmJ8vPz0+uvv6633npL0dHRdmNJSWxsrGJjY62PY2Ji5Ofnl+VfIwCpRxENQEZwZJ7H5ZwAAABZTEJCgubPn69r164pMDBQe/bsUXx8vBo1amRtU758eRUrVkzbtm2TJG3btk1VqlSxFtAkKTg4WDExMTp06JC1ze19JLVJ6iMuLk579uyxaZMtWzY1atTI2iY1saRk3Lhx8vT0tC5+fn5pPTwAAAAOQRENAAAgizhw4IDy5MkjNzc39erVS4sXL1bFihUVGRkpV1dX5cuXz6Z94cKFFRkZKUmKjIy0KaAlbU/adq82MTExunHjhv755x8lJCSk2Ob2PuzFkpIhQ4YoOjraupw6dSp1BwUAAOABYU40AACALKJcuXLav3+/oqOj9d133yk0NFQbN250dlgZws3NTW5ubs4OAwAA4K4oogEAAGQRrq6uKl26tCTJ399fu3bt0sSJE9W+fXvFxcXp8uXLNmeARUVFycfHR5Lk4+OT7C6aSXfMvL3NnXfRjIqKkoeHh3LmzCkXFxe5uLik2Ob2PuzFAgAAkBVxOScAAEAWlZiYqNjYWPn7+ytHjhxau3atddvRo0cVERGhwMBASVJgYKAOHDigc+fOWduEh4fLw8NDFStWtLa5vY+kNkl9uLq6yt/f36ZNYmKi1q5da22TmlgAAACyIs5EAwAAyAKGDBmipk2bqlixYrpy5Yrmzp2rDRs2aNWqVfL09FT37t0VFhYmLy8veXh46PXXX1dgYKD1bphNmjRRxYoV1blzZ33wwQeKjIzU0KFD1adPH+tllL169dKkSZM0aNAgdevWTevWrdPChQu1fPlyaxxhYWEKDQ1VzZo1Vbt2bU2YMEHXrl1T165dJSlVsQAAAGRFFNEAAACygHPnzqlLly46e/asPD09VbVqVa1atUqNGzeWJH3yySfKli2b2rZtq9jYWAUHB+vzzz+3Pt/FxUXLli1T7969FRgYqNy5cys0NFSjR4+2tilZsqSWL1+uAQMGaOLEiSpatKi++uorBQcHW9u0b99e58+f1/DhwxUZGanq1atr5cqVNjcbsBcLAABAVmQxxhhnB5FWMTEx8vT0VHR0tDw8PJwdDoAHYHmNjg7pN2TfPIf0CyBzIofI/HiNgEePo/I8iVwPeJQ4ModgTjQAAAAAAADADopoAAAAAAAAgB0U0QAAAAAAAAA7KKIBAAAAAAAAdji1iJaQkKBhw4apZMmSypkzp0qVKqUxY8YoC9/rAAAAAAAAAA+h7M4c/P3339eUKVM0a9YsVapUSbt371bXrl3l6empN954w5mhAQAAAAAAAFZOLaJt3bpVrVq1UkhIiCSpRIkSmjdvnnbu3OnMsAAAAAAAAAAbTr2c86mnntLatWt17NgxSdKvv/6qLVu2qGnTpim2j42NVUxMjM0CAAAAAAAAOJpTz0R76623FBMTo/Lly8vFxUUJCQl699131alTpxTbjxs3TqNGjXrAUQIAAAAAAOBR59Qz0RYuXKg5c+Zo7ty52rt3r2bNmqWPPvpIs2bNSrH9kCFDFB0dbV1OnTr1gCMGAAAAAADAo8ipZ6INHDhQb731ljp06CBJqlKliv766y+NGzdOoaGhydq7ubnJzc3tQYcJAAAAAACAR5xTz0S7fv26smWzDcHFxUWJiYlOiggAAAAAAABIzqlnorVo0ULvvvuuihUrpkqVKmnfvn0aP368unXr5sywAAAAAAAAABtOLaJ99tlnGjZsmF577TWdO3dOvr6+evXVVzV8+HBnhgUAAAAAAADYcGoRLW/evJowYYImTJjgzDAAAAAAAACAe3LqnGgAAAAAAABAVkARDQAAAAAAALCDIhoAAAAAAABgB0U0AAAAAAAAwA6KaAAAAAAAAIAdFNEAAAAAAAAAOyiiAQAAAAAAAHZQRAMAAAAAAADsoIgGAAAAAAAA2EERDQAAAAAAALCDIhoAAAAAAABgB0U0AAAAAAAAwA6KaAAAAAAAAIAdFNEAAAAAAAAAOyiiAQAAAAAAAHZQRAMAAAAAAADsoIgGAAAAAAAA2EERDQAAAAAAALCDIhoAAAAAAABgB0U0AAAAAAAAwA6KaAAAAAAAAIAdFNEAAAAAAAAAOyiiAQAAAAAAAHZQRAMAAAAAAADsoIgGAAAAAAAA2EERDQAAAAAAALCDIhoAAAAAAABgB0U0AAAAAAAAwA6KaAAAAAAAAIAdFNEAAAAAAAAAOyiiAQAAAAAAAHZQRAMAAAAAAADscGoRrUSJErJYLMmWPn36ODMsAAAAAAAAwEZ2Zw6+a9cuJSQkWB8fPHhQjRs3Vrt27ZwYFQAAAAAAAGDLqWeieXt7y8fHx7osW7ZMpUqV0tNPP+3MsAAAADKdcePGqVatWsqbN68KFSqk1q1b6+jRozZt6tevn+wM/169etm0iYiIUEhIiHLlyqVChQpp4MCBunXrlk2bDRs26IknnpCbm5tKly6tmTNnJotn8uTJKlGihNzd3RUQEKCdO3fabL9586b69OmjAgUKKE+ePGrbtq2ioqIy5mAAAAA4QaaZEy0uLk7ffvutunXrJovFkmKb2NhYxcTE2CwAAACPgo0bN6pPnz7avn27wsPDFR8fryZNmujatWs27V555RWdPXvWunzwwQfWbQkJCQoJCVFcXJy2bt2qWbNmaebMmRo+fLi1zcmTJxUSEqIGDRpo//796t+/v3r06KFVq1ZZ2yxYsEBhYWEaMWKE9u7dq2rVqik4OFjnzp2zthkwYIB++uknLVq0SBs3btSZM2f03HPPOfAIAQAAOJbFGGOcHYQkLVy4UC+++KIiIiLk6+ubYpuRI0dq1KhRydZHR0fLw8PD0SECyASW1+jokH5D9s1zSL8AMqeYmBh5enpm6Rzi/PnzKlSokDZu3Kh69epJ+vdMtOrVq2vChAkpPufnn39W8+bNdebMGRUuXFiSNHXqVA0ePFjnz5+Xq6urBg8erOXLl+vgwYPW53Xo0EGXL1/WypUrJUkBAQGqVauWJk2aJElKTEyUn5+fXn/9db311luKjo6Wt7e35s6dq+eff16SdOTIEVWoUEHbtm3Tk08+aXf/HobXCMD9cVSeJ5HrAY8SR+YQmeZMtK+//lpNmza9awFNkoYMGaLo6GjrcurUqQcYIQAAQOYRHR0tSfLy8rJZP2fOHBUsWFCVK1fWkCFDdP36deu2bdu2qUqVKtYCmiQFBwcrJiZGhw4dsrZp1KiRTZ/BwcHatm2bpH+vHtizZ49Nm2zZsqlRo0bWNnv27FF8fLxNm/Lly6tYsWLWNnfiigMAAJDZOfXGAkn++usvrVmzRj/88MM927m5ucnNze0BRQUAAJA5JSYmqn///goKClLlypWt61988UUVL15cvr6++u233zR48GAdPXrUmmNFRkbaFNAkWR9HRkbes01MTIxu3LihS5cuKSEhIcU2R44csfbh6uqqfPnyJWuTNM6dxo0bl+IVBwAAAJlFpiiizZgxQ4UKFVJISIizQwEAAMj0+vTpo4MHD2rLli0263v27Gn9f5UqVVSkSBE1bNhQJ06cUKlSpR50mPdlyJAhCgsLsz6OiYmRn5+fEyMCAACw5fTLORMTEzVjxgyFhoYqe/ZMUdMDAADItPr27atly5Zp/fr1Klq06D3bBgQESJKOHz8uSfLx8Ul2h8ykxz4+Pvds4+HhoZw5c6pgwYJycXFJsc3tfcTFxeny5ct3bXMnNzc3eXh42CwAAACZidOLaGvWrFFERIS6devm7FAAAAAyLWOM+vbtq8WLF2vdunUqWbKk3efs379fklSkSBFJUmBgoA4cOGBzF83w8HB5eHioYsWK1jZr16616Sc8PFyBgYGSJFdXV/n7+9u0SUxM1Nq1a61t/P39lSNHDps2R48eVUREhLUNAABAVuP0U7+aNGmiTHKDUAAAgEyrT58+mjt3rpYuXaq8efNa5xbz9PRUzpw5deLECc2dO1fNmjVTgQIF9Ntvv2nAgAGqV6+eqlatKunfvKtixYrq3LmzPvjgA0VGRmro0KHq06ePdd7ZXr16adKkSRo0aJC6deumdevWaeHChVq+fLk1lrCwMIWGhqpmzZqqXbu2JkyYoGvXrqlr167WmLp3766wsDB5eXnJw8NDr7/+ugIDA1N1Z04AAIDMyOlFNAAAANg3ZcoUSVL9+vVt1s+YMUMvv/yyXF1dtWbNGmtBy8/PT23bttXQoUOtbV1cXLRs2TL17t1bgYGByp07t0JDQzV69Ghrm5IlS2r58uUaMGCAJk6cqKJFi+qrr75ScHCwtU379u11/vx5DR8+XJGRkapevbpWrlxpc7OBTz75RNmyZVPbtm0VGxur4OBgff755w46OgAAAI5nMVn4NLCYmBh5enoqOjqaeTOAR8TyGh0d0m/IvnkO6RdA5kQOkfnxGgGPHkfleRK5HvAocWQO4fQ50QAAAAAAAIDMjiIaAAAAAAAAYAdFNAAAAAAAAMAOimgAAAAAAACAHRTRAAAAAAAAADsoogEAAAAAAAB2UEQDAAAAAAAA7KCIBgAAAAAAANhBEQ0AAAAAAACwgyIaAAAAAAAAYAdFNAAAAAAAAMAOimgAAAAAAACAHRTRAAAAAAAAADsoogEAAAAAAAB2UEQDAAAAAAAA7KCIBgAAAAAAANhBEQ0AAAAAAACwgyIaAAAAAAAAYAdFNAAAAAAAAMAOimgAAAAAAACAHRTRAAAAAAAAADsoogEAAAAAAAB2UEQDAAAAAAAA7KCIBgAAAAAAANhBEQ0AAAAAAACwgyIaAAAAAAAAYAdFNAAAAAAAAMAOimgAAAAAAACAHRTRAAAAAAAAADsoogEAAAAAAAB2UEQDAAAAAAAA7HB6Ee306dN66aWXVKBAAeXMmVNVqlTR7t27nR0WAAAAAAAAYJXdmYNfunRJQUFBatCggX7++Wd5e3vr999/V/78+Z0ZFgAAAAAAAGDDqUW0999/X35+fpoxY4Z1XcmSJZ0YEQAAAAAAAJCcUy/n/PHHH1WzZk21a9dOhQoVUo0aNfTll1/etX1sbKxiYmJsFgAAAAAAAMDRnFpE++OPPzRlyhSVKVNGq1atUu/evfXGG29o1qxZKbYfN26cPD09rYufn98DjhgAAAAAAACPIqcW0RITE/XEE09o7NixqlGjhnr27KlXXnlFU6dOTbH9kCFDFB0dbV1OnTr1gCMGAAAAAADAo8ipRbQiRYqoYsWKNusqVKigiIiIFNu7ubnJw8PDZgEAAAAAAAAczalFtKCgIB09etRm3bFjx1S8eHEnRQQAAAAAAAAk59Qi2oABA7R9+3aNHTtWx48f19y5czVt2jT16dPHmWEBAAAAAAAANpxaRKtVq5YWL16sefPmqXLlyhozZowmTJigTp06OTMsAAAAAAAAwEZ2ZwfQvHlzNW/e3NlhAAAAAAAAAHfl1DPRAAAAAAAAgKyAIhoAAAAAAABgB0U0AAAAAAAAwA6KaAAAAAAAAIAdFNEAAAAAAAAAOyiiAQAAAAAAAHZQRAMAAAAAAADsoIgGAAAAAAAA2EERDQAAIAsYN26catWqpbx586pQoUJq3bq1jh49atPm5s2b6tOnjwoUKKA8efKobdu2ioqKsmkTERGhkJAQ5cqVS4UKFdLAgQN169YtmzYbNmzQE088ITc3N5UuXVozZ85MFs/kyZNVokQJubu7KyAgQDt37rzvWAAAALISimgAAABZwMaNG9WnTx9t375d4eHhio+PV5MmTXTt2jVrmwEDBuinn37SokWLtHHjRp05c0bPPfecdXtCQoJCQkIUFxenrVu3atasWZo5c6aGDx9ubXPy5EmFhISoQYMG2r9/v/r3768ePXpo1apV1jYLFixQWFiYRowYob1796patWoKDg7WuXPnUh0LAABAVmMxxhhnB5FWMTEx8vT0VHR0tDw8PJwdDoAHYHmNjg7pN2TfPIf0CyBzehhyiPPnz6tQoULauHGj6tWrp+joaHl7e2vu3Ll6/vnnJUlHjhxRhQoVtG3bNj355JP6+eef1bx5c505c0aFCxeWJE2dOlWDBw/W+fPn5erqqsGDB2v58uU6ePCgdawOHTro8uXLWrlypSQpICBAtWrV0qRJkyRJiYmJ8vPz0+uvv6633norVbHY8zC8RgDuj6PyPIlcD3iUODKH4Ew0AACALCg6OlqS5OXlJUnas2eP4uPj1ahRI2ub8uXLq1ixYtq2bZskadu2bapSpYq1gCZJwcHBiomJ0aFDh6xtbu8jqU1SH3FxcdqzZ49Nm2zZsqlRo0bWNqmJ5U6xsbGKiYmxWQAAADITimgAAABZTGJiovr376+goCBVrlxZkhQZGSlXV1fly5fPpm3hwoUVGRlpbXN7AS1pe9K2e7WJiYnRjRs39M8//yghISHFNrf3YS+WO40bN06enp7Wxc/PL5VHAwAA4MGgiAYAAJDF9OnTRwcPHtT8+fOdHUqGGTJkiKKjo63LqVOnnB0SAACAjezODgAAAACp17dvXy1btkybNm1S0aJFret9fHwUFxeny5cv25wBFhUVJR8fH2ubO++imXTHzNvb3HkXzaioKHl4eChnzpxycXGRi4tLim1u78NeLHdyc3OTm5vbfRwJAACAB4sz0QAAALIAY4z69u2rxYsXa926dSpZsqTNdn9/f+XIkUNr1661rjt69KgiIiIUGBgoSQoMDNSBAwds7qIZHh4uDw8PVaxY0drm9j6S2iT14erqKn9/f5s2iYmJWrt2rbVNamIBAADIajgTDQAAIAvo06eP5s6dq6VLlypv3rzWucU8PT2VM2dOeXp6qnv37goLC5OXl5c8PDz0+uuvKzAw0Ho3zCZNmqhixYrq3LmzPvjgA0VGRmro0KHq06eP9SywXr16adKkSRo0aJC6deumdevWaeHChVq+fLk1lrCwMIWGhqpmzZqqXbu2JkyYoGvXrqlr167WmOzFAgAAkNVQRAMAAMgCpkyZIkmqX7++zfoZM2bo5ZdfliR98sknypYtm9q2bavY2FgFBwfr888/t7Z1cXHRsmXL1Lt3bwUGBip37twKDQ3V6NGjrW1Kliyp5cuXa8CAAZo4caKKFi2qr776SsHBwdY27du31/nz5zV8+HBFRkaqevXqWrlypc3NBuzFAgAAkNVYjDHG2UGkVUxMjDw9PRUdHS0PDw9nhwPgAVheo6ND+g3ZN88h/QLInMghMj9eI+DR46g8TyLXAx4ljswhmBMNAAAAAAAAsIMiGgAAAAAAAGAHRTQAAAAAAADADopoAAAAAAAAgB0U0QAAAAAAAAA7KKIBAAAAAAAAdlBEAwAAAAAAAOygiAYAAAAAAADYQRENAAAAAAAAsIMiGgAAAAAAAGAHRTQAAAAAAADAjjQV0aKiotS5c2f5+voqe/bscnFxsVkAAAAAAACAh0n2tDzp5ZdfVkREhIYNG6YiRYrIYrFkdFwAAAAAAABAppGmItqWLVu0efNmVa9ePYPDAQAAAAAAADKfNF3O6efnJ2NMugcfOXKkLBaLzVK+fPl09wsAAAAAAABkpDQV0SZMmKC33npLf/75Z7oDqFSpks6ePWtdtmzZku4+AQAAAAAAgIyUpss527dvr+vXr6tUqVLKlSuXcuTIYbP94sWLqQ8ge3b5+Pikqm1sbKxiY2Otj2NiYlI9DgAAAAAAAJBWaSqiTZgwIcMC+P333+Xr6yt3d3cFBgZq3LhxKlasWIptx40bp1GjRmXY2AAAAAAAAEBqpKmIFhoamiGDBwQEaObMmSpXrpzOnj2rUaNGqW7dujp48KDy5s2brP2QIUMUFhZmfRwTEyM/P78MiQUAAAAAAAC4mzQV0SQpISFBS5Ys0eHDhyX9O7dZy5Yt5eLikuo+mjZtav1/1apVFRAQoOLFi2vhwoXq3r17svZubm5yc3NLa8gAAAAAAABAmqSpiHb8+HE1a9ZMp0+fVrly5ST9e6mln5+fli9frlKlSqUpmHz58qls2bI6fvx4mp4PAAAAAAAAOEKa7s75xhtvqFSpUjp16pT27t2rvXv3KiIiQiVLltQbb7yR5mCuXr2qEydOqEiRImnuAwAAAAAAAMhoaToTbePGjdq+fbu8vLys6woUKKD33ntPQUFBqe7nzTffVIsWLVS8eHGdOXNGI0aMkIuLizp27JiWsAAAAAAAAACHSFMRzc3NTVeuXEm2/urVq3J1dU11P3///bc6duyoCxcuyNvbW3Xq1NH27dvl7e2dlrAAAAAAAAAAh0hTEa158+bq2bOnvv76a9WuXVuStGPHDvXq1UstW7ZMdT/z589Py/AAAAAAAADAA5WmOdE+/fRTlSpVSoGBgXJ3d5e7u7uCgoJUunRpTZw4MaNjBAAAAAAAAJwqTWei5cuXT0uXLtXvv/+uI0eOSJIqVKig0qVLZ2hwAAAAAAAAQGaQpiJakjJlyqhMmTIZFQsAAAAAAACQKaW6iBYWFqYxY8Yod+7cCgsLu2fb8ePHpzswAACAh8WsWbNUsGBBhYSESJIGDRqkadOmqWLFipo3b56KFy/u5AgBAABgT6qLaPv27VN8fLz1/wAAAEidsWPHasqUKZKkbdu2afLkyfrkk0+0bNkyDRgwQD/88IOTIwQAAIA9qS6irV+/PsX/AwAA4N5OnTplnTt2yZIlatu2rXr27KmgoCDVr1/fucEBAAAgVdJ0d85u3brpypUrydZfu3ZN3bp1S3dQAAAAD5M8efLowoULkqTVq1ercePGkiR3d3fduHHDmaEBAAAgldJURJs1a1aKCd+NGzc0e/bsdAcFAADwMGncuLF69OihHj166NixY2rWrJkk6dChQypRooRzgwMAAECq3FcRLSYmRtHR0TLG6MqVK4qJibEuly5d0ooVK1SoUCFHxQoAAJAlTZ48WU899ZTOnz+v77//XgUKFJAk7dmzRx07dnRydAAAAEiNVM+JJkn58uWTxWKRxWJR2bJlk223WCwaNWpUhgUHAACQ1d26dUuffvqpBg8erKJFi9psI28CAADIOu6riLZ+/XoZY/TMM8/o+++/l5eXl3Wbq6urihcvLl9f3wwPEgAAIKvKnj27PvjgA3Xp0sXZoQAAACAd7quI9vTTT0uSTp48KT8/P2XLlqYp1QAAAB4pDRs21MaNG5n/DJnCmW/ecVjfvp2HOqxvAACc7b6KaEmKFy8uSbp+/boiIiIUFxdns71q1arpjwwAAOAh0bRpU7311ls6cOCA/P39lTt3bpvtLVu2dFJkAAAASK00FdHOnz+vrl276ueff05xe0JCQrqCAgAAeJi89tprkqTx48cn22axWMidAAAAsoA0XY/Zv39/Xb58WTt27FDOnDm1cuVKzZo1S2XKlNGPP/6Y0TECAABkaYmJiXddKKABAABkDWk6E23dunVaunSpatasqWzZsql48eJq3LixPDw8NG7cOIWEhGR0nAAAAA+Fmzdvyt3d3dlhAAAA4D6l6Uy0a9euqVChQpKk/Pnz6/z585KkKlWqaO/evRkXHQAAwEMgISFBY8aM0WOPPaY8efLojz/+kCQNGzZMX3/9tZOjAwAAQGqkqYhWrlw5HT16VJJUrVo1ffHFFzp9+rSmTp2qIkWKZGiAAAAAWd27776rmTNn6oMPPpCrq6t1feXKlfXVV185MTIAAACkVpqKaP369dPZs2clSSNGjNDPP/+sYsWK6dNPP9XYsWMzNEAAAICsbvbs2Zo2bZo6deokFxcX6/pq1arpyJEjTowMAAAAqZWmOdFeeukl6//9/f31119/6ciRIypWrJgKFiyYYcEBAAA8DE6fPq3SpUsnW5+YmKj4+HgnRAQAAID7laYz0e6UK1cuPfHEExTQAAAAUlCxYkVt3rw52frvvvtONWrUcEJEAAAAuF+pPhMtLCws1Z2OHz8+TcEAAAA8jIYPH67Q0FCdPn1aiYmJ+uGHH3T06FHNnj1by5Ytc3Z4AAAASIVUF9H27duXqnYWiyXNwQAAADyMWrVqpZ9++kmjR49W7ty5NXz4cD3xxBP66aef1LhxY2eHBwAAgFRIdRFt/fr1jowDAADgoVa3bl2Fh4c7OwwAAACkUYbMiQYAAIC7O3XqlP7++2/r4507d6p///6aNm2aE6MCAADA/UhTEa1BgwZ65pln7roAAADg/7z44ovWs/ojIyPVqFEj7dy5U2+//bZGjx6dqj42bdqkFi1ayNfXVxaLRUuWLLHZ/vLLL8tisdgszz77rE2bixcvqlOnTvLw8FC+fPnUvXt3Xb161abNb7/9prp168rd3V1+fn764IMPksWyaNEilS9fXu7u7qpSpYpWrFhhs90Yo+HDh6tIkSLKmTOnGjVqpN9//z1V+wkAAJBZpamIVr16dVWrVs26VKxYUXFxcdq7d6+qVKmS0TECAABkaQcPHlTt2rUlSQsXLlSVKlW0detWzZkzRzNnzkxVH9euXVO1atU0efLku7Z59tlndfbsWesyb948m+2dOnXSoUOHFB4ermXLlmnTpk3q2bOndXtMTIyaNGmi4sWLa8+ePfrwww81cuRImzPmtm7dqo4dO6p79+7at2+fWrdurdatW+vgwYPWNh988IE+/fRTTZ06VTt27FDu3LkVHBysmzdvpmpfAQAAMqNUz4l2u08++STF9SNHjkz2bSYAAMCjLj4+Xm5ubpKkNWvWqGXLlpKk8uXL6+zZs6nqo2nTpmratOk927i5ucnHxyfFbYcPH9bKlSu1a9cu1axZU5L02WefqVmzZvroo4/k6+urOXPmKC4uTtOnT5erq6sqVaqk/fv3a/z48dZi28SJE/Xss89q4MCBkqQxY8YoPDxckyZN0tSpU2WM0YQJEzR06FC1atVKkjR79mwVLlxYS5YsUYcOHVKMLzY2VrGxsdbHMTExqTouAAAAD0qGzon20ksvafr06RnZJQAAQJZXqVIlTZ06VZs3b1Z4eLj1MsszZ86oQIECGTbOhg0bVKhQIZUrV069e/fWhQsXrNu2bdumfPnyWQtoktSoUSNly5ZNO3bssLapV6+eXF1drW2Cg4N19OhRXbp0ydqmUaNGNuMGBwdr27ZtkqSTJ09aL1lN4unpqYCAAGublIwbN06enp7Wxc/PLx1HAgAAIONlaBFt27Ztcnd3z8guAQAAsrz3339fX3zxhZ5++ml17NhR1apVkyT9+OOP1ss80+vZZ5/V7NmztXbtWr3//vvauHGjmjZtqoSEBEn/zsVWqFAhm+dkz55dXl5eioyMtLYpXLiwTZukx/ba3L799uel1CYlQ4YMUXR0tHU5derUfe0/AACAo6Xpcs7nnnvO5rExRmfPntXu3bs1bNiwDAkMAADgYVG/fn39888/iomJUf78+a3re/bsqVy5cmXIGLdfJlmlShVVrVpVpUqV0oYNG9SwYcMMGcOR3NzcrJe8AgAAZEZpKqJ5enraPM6WLZvKlSun0aNHq0mTJhkSGAAAQFaXP39+WSyWZOs9PT1VtmxZvfnmm2rcuLFDxn788cdVsGBBHT9+XA0bNpSPj4/OnTtn0+bWrVu6ePGidR41Hx8fRUVF2bRJemyvze3bk9YVKVLEpk316tUzbgcBAAAesDQV0WbMmJHRcei9997TkCFD1K9fP02YMCHD+wcAAHjQ7pbTXL58WXv27FHz5s313XffqUWLFhk+9t9//60LFy5YC1mBgYHWcf39/SVJ69atU2JiogICAqxt3n77bcXHxytHjhySpPDwcJUrV856Bl1gYKDWrl2r/v37W8cKDw9XYGCgJKlkyZLy8fHR2rVrrUWzmJgY7dixQ717987w/QQAAHhQ0lRES7J7924dPnxYklSxYkVrQna/du3apS+++EJVq1ZNTzgAAACZSmho6D23V69eXePGjUtVEe3q1as6fvy49fHJkye1f/9+eXl5ycvLS6NGjVLbtm3l4+OjEydOaNCgQSpdurSCg4MlSRUqVNCzzz6rV155RVOnTlV8fLz69u2rDh06yNfXV5L04osvatSoUerevbsGDx6sgwcPauLEiTZ3Zu/Xr5+efvppffzxxwoJCdH8+fO1e/duTZs2TZJksVjUv39/vfPOOypTpoxKliypYcOGydfXV61bt77fQwgAAJBppOnGAn///bfq1q2r2rVrq1+/furXr59q1aqlOnXq6O+//76vvq5evapOnTrpyy+/tJkjBAAA4GHXvHlzHTlyJFVtd+/erRo1aqhGjRqSpLCwMNWoUUPDhw+Xi4uLfvvtN7Vs2VJly5ZV9+7d5e/vr82bN9vMMzZnzhyVL19eDRs2VLNmzVSnTh1r8Uv69zLT1atX6+TJk/L399d//vMfDR8+XD179rS2eeqppzR37lxNmzZN1apV03fffaclS5aocuXK1jaDBg3S66+/rp49e6pWrVq6evWqVq5cyQ2oAABAlpamM9F69Oih+Ph4HT58WOXKlZMkHT16VF27dlWPHj20cuXKVPfVp08fhYSEqFGjRnrnnXfu2TY2NlaxsbHWxzExMWkJHwAAIFOIjY2Vq6trqtrWr19fxpi7bl+1apXdPry8vDR37tx7tqlatao2b958zzbt2rVTu3bt7rrdYrFo9OjRGj16tN2YAAAAsoo0FdE2btyorVu3WgtoklSuXDl99tlnqlu3bqr7mT9/vvbu3atdu3alqv24ceM0atSo+44XAAAgM/r666+ZbB/I4o71bu+QfstOWeCQfgEAaZemIpqfn5/i4+OTrU9ISLDOqWHPqVOn1K9fP4WHh6f61P4hQ4YoLCzM+jgmJkZ+fn6pCxoAAOABuz1vuV10dLT27t2rY8eOadOmTQ84KgAAAKRFmopoH374oV5//XVNnjxZNWvWlPTvPB39+vXTRx99lKo+9uzZo3PnzumJJ56wrktISNCmTZs0adIkxcbGysXFxeY5bm5uNvN6AAAAZGb79u1Lcb2Hh4caN26sH374QSVLlnzAUQEAACAt0lREe/nll3X9+nUFBAQoe/Z/u7h165ayZ8+ubt26qVu3bta2Fy9eTLGPhg0b6sCBAzbrunbtqvLly2vw4MHJCmgAAABZzfr1650dAgAAADJImopoEyZMSPfAefPmtbmLkyTlzp1bBQoUSLYeAAAAAAAAcKY0FdFCQ0MzOg4AAAAAAAAg00pTEU36d/6yJUuW6PDhw5KkSpUqqWXLlum6DHPDhg1pfi4AAAAAAADgKGkqoh0/flzNmjXT6dOnVa5cOUnSuHHj5Ofnp+XLl6tUqVIZGiQAAAAAAADgTNnS8qQ33nhDpUqV0qlTp7R3717t3btXERERKlmypN54442MjhEAAAAAAABwqjSdibZx40Zt375dXl5e1nUFChTQe++9p6CgoAwLDgAAAAAAAMgM0nQmmpubm65cuZJs/dWrV+Xq6pruoAAAAAAAAIDMJE1FtObNm6tnz57asWOHjDEyxmj79u3q1auXWrZsmdExAgAAAAAAAE6VpiLap59+qtKlS+upp56Su7u73N3dFRQUpNKlS2vixIkZHSMAAAAAAADgVPc1J1piYqI+/PBD/fjjj4qLi1Pr1q0VGhoqi8WiChUqqHTp0o6KEwAAAAAAAHCa+yqivfvuuxo5cqQaNWqknDlzasWKFfL09NT06dMdFR8AAAAAAADgdPd1Oefs2bP1+eefa9WqVVqyZIl++uknzZkzR4mJiY6KDwAAAAAAAHC6+yqiRUREqFmzZtbHjRo1ksVi0ZkzZzI8MAAAAAAAACCzuK8i2q1bt+Tu7m6zLkeOHIqPj8/QoAAAAAAAAIDM5L7mRDPG6OWXX5abm5t13c2bN9WrVy/lzp3buu6HH37IuAgBAAAAAAAAJ7uvIlpoaGiydS+99FKGBQMAAAAAAABkRvdVRJsxY4aj4gAAAAAAAMBDzjt/KYf0e/7SCYf0e7v7mhMNAAAAAAAAeBRRRAMAAAAAAADsoIgGAAAAAAAA2EERDQAAAAAAALCDIhoAAAAAAABgB0U0AAAAAAAAwA6KaAAAAAAAAIAdFNEAAAAAAAAAOyiiAQAAAAAAAHZQRAMAAAAAAADsoIgGAAAAAAAA2EERDQAAAAAAALCDIhoAAAAAAABgB0U0AAAAAAAAwA6KaAAAAAAAAIAdFNEAAAAAAAAAOyiiAQAAAAAAAHZQRAMAAAAAAADsoIgGAAAAAAAA2OHUItqUKVNUtWpVeXh4yMPDQ4GBgfr555+dGRIAAAAAAACQjFOLaEWLFtV7772nPXv2aPfu3XrmmWfUqlUrHTp0yJlhAQAAAAAAADayO3PwFi1a2Dx+9913NWXKFG3fvl2VKlVyUlQAAAAAAACALacW0W6XkJCgRYsW6dq1awoMDEyxTWxsrGJjY62PY2JiHlR4AAAAAAAAeIQ5/cYCBw4cUJ48eeTm5qZevXpp8eLFqlixYoptx40bJ09PT+vi5+f3gKMFAAAAAADAo8jpRbRy5cpp//792rFjh3r37q3Q0FD973//S7HtkCFDFB0dbV1OnTr1gKMFAAAAAADAo8jpl3O6urqqdOnSkiR/f3/t2rVLEydO1BdffJGsrZubm9zc3B50iAAAAAAAAHjEOf1MtDslJibazHsGAAAAAAAAOJtTz0QbMmSImjZtqmLFiunKlSuaO3euNmzYoFWrVjkzLAAAAAAAAMCGU89EO3funLp06aJy5cqpYcOG2rVrl1atWqXGjRs7MywAAIBMZ9OmTWrRooV8fX1lsVi0ZMkSm+3GGA0fPlxFihRRzpw51ahRI/3+++82bS5evKhOnTrJw8ND+fLlU/fu3XX16lWbNr/99pvq1q0rd3d3+fn56YMPPkgWy6JFi1S+fHm5u7urSpUqWrFixX3HAgAAkNU4tYj29ddf688//1RsbKzOnTunNWvWUEADAABIwbVr11StWjVNnjw5xe0ffPCBPv30U02dOlU7duxQ7ty5FRwcrJs3b1rbdOrUSYcOHVJ4eLiWLVumTZs2qWfPntbtMTExatKkiYoXL649e/boww8/1MiRIzVt2jRrm61bt6pjx47q3r279u3bp9atW6t169Y6ePDgfcUCAACQ1Tj9xgIAAACwr2nTpmratGmK24wxmjBhgoYOHapWrVpJkmbPnq3ChQtryZIl6tChgw4fPqyVK1dq165dqlmzpiTps88+U7NmzfTRRx/J19dXc+bMUVxcnKZPny5XV1dVqlRJ+/fv1/jx463FtokTJ+rZZ5/VwIEDJUljxoxReHi4Jk2apKlTp6YqFgAAgKwo091YAAAAAPfn5MmTioyMVKNGjazrPD09FRAQoG3btkmStm3bpnz58lkLaJLUqFEjZcuWTTt27LC2qVevnlxdXa1tgoODdfToUV26dMna5vZxktokjZOaWFISGxurmJgYmwUAACAzoYgGAACQxUVGRkqSChcubLO+cOHC1m2RkZEqVKiQzfbs2bPLy8vLpk1Kfdw+xt3a3L7dXiwpGTdunDw9Pa2Ln5+fnb0GAAB4sCiiAQAAwOmGDBmi6Oho63Lq1ClnhwQAAGCDIhoAAEAW5+PjI0mKioqyWR8VFWXd5uPjo3Pnztlsv3Xrli5evGjTJqU+bh/jbm1u324vlpS4ubnJw8PDZgEAAMhMKKIBAABkcSVLlpSPj4/Wrl1rXRcTE6MdO3YoMDBQkhQYGKjLly9rz5491jbr1q1TYmKiAgICrG02bdqk+Ph4a5vw8HCVK1dO+fPnt7a5fZykNknjpCYWAACArIgiGgAAQBZw9epV7d+/X/v375f07wT++/fvV0REhCwWi/r376933nlHP/74ow4cOKAuXbrI19dXrVu3liRVqFBBzz77rF555RXt3LlTv/zyi/r27asOHTrI19dXkvTiiy/K1dVV3bt316FDh7RgwQJNnDhRYWFh1jj69eunlStX6uOPP9aRI0c0cuRI7d69W3379pWkVMUCAACQFWV3dgAAAACwb/fu3WrQoIH1cVJhKzQ0VDNnztSgQYN07do19ezZU5cvX1adOnW0cuVKubu7W58zZ84c9e3bVw0bNlS2bNnUtm1bffrpp9btnp6eWr16tfr06SN/f38VLFhQw4cPV8+ePa1tnnrqKc2dO1dDhw7Vf//7X5UpU0ZLlixR5cqVrW1SEwsAAEBWYzHGGGcHkVYxMTHy9PRUdHQ082YAj4jlNTo6pN+QffMc0i+AzIkcIvPjNXKcM9+847C+fTsPdVjfmdWx3u0d0m/ZKQsc0m9m5qg8TyLXAzIT7/ylHNLv+UsnJDk2h+ByTgAAAAAAAMAOimgAAAAAAACAHRTRAAAAAAAAADsoogEAAAAAAAB2UEQDAAAAAAAA7KCIBgAAAAAAANhBEQ0AAAAAAACwgyIaAAAAAAAAYAdFNAAAAAAAAMAOimgAAAAAAACAHRTRAAAAAAAAADsoogEAAAAAAAB2UEQDAAAAAAAA7KCIBgAAAAAAANhBEQ0AAAAAAACwgyIaAAAAAAAAYAdFNAAAAAAAAMCO7M4OAAAAAHjUnVvxhUP6LdTsVYf0CwDAo4gz0QAAAAAAAAA7KKIBAAAAAAAAdlBEAwAAAAAAAOygiAYAAAAAAADYQRENAAAAAAAAsIMiGgAAAAAAAGCHU4to48aNU61atZQ3b14VKlRIrVu31tGjR50ZEgAAAAAAAJCMU4toGzduVJ8+fbR9+3aFh4crPj5eTZo00bVr15wZFgAAAAAAAGAjuzMHX7lypc3jmTNnqlChQtqzZ4/q1auXrH1sbKxiY2Otj2NiYhweIwAAAAAAAJCp5kSLjo6WJHl5eaW4fdy4cfL09LQufn5+DzI8AAAAAAAAPKIyTREtMTFR/fv3V1BQkCpXrpximyFDhig6Otq6nDp16gFHCQAAAAAAgEeRUy/nvF2fPn108OBBbdmy5a5t3Nzc5Obm9gCjenSd+eYdh/Xt23mow/oGAAAAAABwhExRROvbt6+WLVumTZs2qWjRos4OBwAAAAAAZFIdyrdyWN/zjyx1WN/I+pxaRDPG6PXXX9fixYu1YcMGlSxZ0pnhAAAAAAAAAClyahGtT58+mjt3rpYuXaq8efMqMjJSkuTp6amcOXM6MzQAAAAAAADAyqk3FpgyZYqio6NVv359FSlSxLosWLDAmWEBAAAAAAAANpx+OScAAAAAAACQ2Tn1TDQAAAAAAAAgK6CIBgAAAAAAANhBEQ0AAAAAAACwgyIaAAAAAAAAYAdFNAAAAAAAAMAOimgAAAAAAACAHRTRAAAAAAAAADsoogEAAAAAAAB2UEQDAAAAAAAA7KCIBgAAAAAAANiR3dkBAI+CY73bO6TfslMWOKRfAAAAAABgizPRAAAAAAAAADsoogEAAAAAAAB2UEQDAAAAAAAA7KCIBgAAAAAAANhBEQ0AAOAhMXLkSFksFpulfPny1u03b95Unz59VKBAAeXJk0dt27ZVVFSUTR8REREKCQlRrly5VKhQIQ0cOFC3bt2yabNhwwY98cQTcnNzU+nSpTVz5sxksUyePFklSpSQu7u7AgICtHPnTofsMwAAwINCEQ0AAOAhUqlSJZ09e9a6bNmyxbptwIAB+umnn7Ro0SJt3LhRZ86c0XPPPWfdnpCQoJCQEMXFxWnr1q2aNWuWZs6cqeHDh1vbnDx5UiEhIWrQoIH279+v/v37q0ePHlq1apW1zYIFCxQWFqYRI0Zo7969qlatmoKDg3Xu3LkHcxAAAAAcgCIaAADAQyR79uzy8fGxLgULFpQkRUdH6+uvv9b48eP1zDPPyN/fXzNmzNDWrVu1fft2SdLq1av1v//9T99++62qV6+upk2basyYMZo8ebLi4uIkSVOnTlXJkiX18ccfq0KFCurbt6+ef/55ffLJJ9YYxo8fr1deeUVdu3ZVxYoVNXXqVOXKlUvTp09/8AcEAAAgg1BEAwAAeIj8/vvv8vX11eOPP65OnTopIiJCkrRnzx7Fx8erUaNG1rbly5dXsWLFtG3bNknStm3bVKVKFRUuXNjaJjg4WDExMTp06JC1ze19JLVJ6iMuLk579uyxaZMtWzY1atTI2iYlsbGxiomJsVkAAAAyE4poAAAAD4mAgADNnDlTK1eu1JQpU3Ty5EnVrVtXV65cUWRkpFxdXZUvXz6b5xQuXFiRkZGSpMjISJsCWtL2pG33ahMTE6MbN27on3/+UUJCQoptkvpIybhx4+Tp6Wld/Pz80nQMAAAAHCW7swMAAABAxmjatKn1/1WrVlVAQICKFy+uhQsXKmfOnE6MzL4hQ4YoLCzM+jgmJoZCGgAAyFQoogEPoYPt2jmk38qLFjmkXwCAY+TLl09ly5bV8ePH1bhxY8XFxeny5cs2Z6NFRUXJx8dHkuTj45PsLppJd++8vc2dd/SMioqSh4eHcubMKRcXF7m4uKTYJqmPlLi5ucnNzS3N+woAAOBoXM4JAADwkLp69apOnDihIkWKyN/fXzly5NDatWut248ePaqIiAgFBgZKkgIDA3XgwAGbu2iGh4fLw8NDFStWtLa5vY+kNkl9uLq6yt/f36ZNYmKi1q5da20DAACQFVFEAwAAeEi8+eab2rhxo/78809t3bpVbdq0kYuLizp27ChPT091795dYWFhWr9+vfbs2aOuXbsqMDBQTz75pCSpSZMmqlixojp37qxff/1Vq1at0tChQ9WnTx/rWWK9evXSH3/8oUGDBunIkSP6/PPPtXDhQg0YMMAaR1hYmL788kvNmjVLhw8fVu/evXXt2jV17drVKccFAAAgI3A5JwAAwEPi77//VseOHXXhwgV5e3urTp062r59u7y9vSVJn3zyibJly6a2bdsqNjZWwcHB+vzzz63Pd3Fx0bJly9S7d28FBgYqd+7cCg0N1ejRo61tSpYsqeXLl2vAgAGaOHGiihYtqq+++krBwcHWNu3bt9f58+c1fPhwRUZGqnr16lq5cmWymw0AAABkJRTRAAAAHhLz58+/53Z3d3dNnjxZkydPvmub4sWLa8WKFffsp379+tq3b9892/Tt21d9+/a9ZxsAAICshMs5AQAAAAAAADsoogEAAAAAAAB2cDknAABZUEDxOg7pd8dfWxzSLwAAAJDVcSYaAAAAAAAAYAdFNAAAAAAAAMAOimgAAAAAAACAHU4tom3atEktWrSQr6+vLBaLlixZ4sxwAAAAAAAAgBQ5tYh27do1VatWTZMnT3ZmGAAAAAAAAMA9OfXunE2bNlXTpk2dGQIAAAAAAABgl1OLaPcrNjZWsbGx1scxMTFOjAbAo+DbSi85pN+XDn3rkH4BAAAAAI6RpW4sMG7cOHl6eloXPz8/Z4cEAAAAAACAR0CWKqINGTJE0dHR1uXUqVPODgkAAAAAAACPgCx1Oaebm5vc3NycHQYc4NSEMIf069d/vEP6BRxlYuXODum338FvHNJvZtahfCuH9T3/yFKH9Q0AAAAgc8pSZ6IBAAAAAAAAzuDUM9GuXr2q48ePWx+fPHlS+/fvl5eXl4oVK+bEyAAAAAAAAID/49Qi2u7du9WgQQPr47Cwfy/pCw0N1cyZM50UFQAAAAAAAGDLqUW0+vXryxjjzBAAAAAAAAAAu5gTDQAAAAAAALAjS92d056Y33c6pF+PMrUd0i8AAAAAAACyBs5EAwAAAAAAAOx4qM5EAwAAAAAAyMoCitdxSL87/trikH4fJRTR8Eg6Oby7Q/otOfprh/QLAAAAAACci8s5AQAAAAAAADs4Ey0dLu5Y6pB+vQJaOaRfAAAAAABwf54t3cQh/a48vtoh/cJxKKIBAJABSK4Ax+Iu7AAAwNm4nBMAAAAAAACwgzPRAACAXWWLVHdIv8fO7ndIvwAAAEBGo4gGAAAAwGFOTQhzWN9+/cc7rG8AAO7E5ZwAAAAAAACAHRTRAAAAAAAAADu4nBMAHmHDK7/okH5HH5ybbF2fSi84ZCxJmnxoocP6BgAAAACJM9EAAAAAAAAAuzgTDQAAAACyiIPt2jmk38qLFjmkXwB4mHAmGgAAAAAAAGAHRTQAAAAAAADADi7nBAAAmY53/lIO6ff8pRMO6RcPn4s7ljqkX6+AVg7pFwAAOB5nogEAAAAAAAB2UEQDAAAAAAAA7OByTgAAAAAPjZPDuzuk35Kjv3ZIv3Cebyu95JB+Xzr0rUP6BeB8FNEApMsvDV5wWN9B6xc6rG8AAAAAAO4Hl3MCAAAAAAAAdlBEAwAAAAAAAOzgck4AAAAAQIocNXUH03YAyIooomUh51Z84ZB+CzV71SH9AgAAAAAAPCy4nBMAAAAAAACwgzPRAAAAAABAuvSp5JhLfycf4tJfZB4U0QAAAAAAcLCJlTs7pN9+B79xSL8AkqOIBgAAAAAA8IgqW6S6Q/o9dna/Q/p1JuZEAwAAAAAAAOzgTDQAAAAAAB4ywyu/6JB+Rx+c65B+gawgU5yJNnnyZJUoUULu7u4KCAjQzp07nR0SAAAAMgB5HgAAeFg4vYi2YMEChYWFacSIEdq7d6+qVaum4OBgnTt3ztmhAQAAIB3I8wAAwMPE6UW08ePH65VXXlHXrl1VsWJFTZ06Vbly5dL06dOdHRoAAADSgTwPAAA8TJw6J1pcXJz27NmjIUOGWNdly5ZNjRo10rZt25K1j42NVWxsrPVxdHS0JCkmJubff69edUyg/7//ZKuvXXfIcNnvMt6V6zccMp57CuNduXHTIWNJ//d62Yx3MzaFlo4ZS5KuxMY90PGuxsU/2PHiH9x41245Zqy7jXc94cEeyxsPeLybCQ/2vRn7APcvzkFj3W28+Ac83q3EWw9sLElKeODjJTzQ8RJNokPHS/rXGOOQcUCedzfkeQ9gPPK8DB3PUbneg8zz7jYeeV7GjueoXI8870GMR56XasaJTp8+bSSZrVu32qwfOHCgqV27drL2I0aMMJJYWFhYWFhYWDJkOXXq1INKex455HksLCwsLCwszlwckedlqbtzDhkyRGFhYdbHiYmJunjxogoUKCCLxZLqfmJiYuTn56dTp07Jw8PDEaE+MuM9zPvGeFl7vId53xgv647FeJlnPGOMrly5Il9fXwdGh/tBnsd4D/O+MV7WHYvxGC+zjsV4d+fIPM+pRbSCBQvKxcVFUVFRNuujoqLk4+OTrL2bm5vc3Nxs1uXLly/N43t4eDyQF/5RGO9h3jfGy9rjPcz7xnhZdyzGyxzjeXp6OigaSOR5jJc1xmK8rD3ew7xvjJe1x3uY9y2rjOeoPM+pNxZwdXWVv7+/1q5da12XmJiotWvXKjAw0ImRAQAAID3I8wAAwMPG6ZdzhoWFKTQ0VDVr1lTt2rU1YcIEXbt2TV27dnV2aAAAAEgH8jwAAPAwcXoRrX379jp//ryGDx+uyMhIVa9eXStXrlThwoUdNqabm5tGjBiR7JIBxsvcYzEe42XWsRgva4/3MO8b48HZyPMYL7OOxXhZe7yHed8YL2uP9zDv26MwXmpYjOHe7gAAAAAAAMC9OHVONAAAAAAAACAroIgGAAAAAAAA2EERDQAAAAAAALCDIhqAR96VK1ecOv6lS5ckSUxRiczGUe/JxMREh/QLAEBKnJnrkechsyLPSxuKaE50/vx53bp1SwkJCc4O5aEQHx8vSU49ng/7B8bDaOnSpWrcuLFiY2OdFkO/fv107do1WSyWDPtltnv3bq1evVoS70vcv82bN+v69euyWCwO6T9bNuenH8YY/f3330pISOAPGzgEeV7GIs9DWjk71yPPQ2ZDnpc+zt+7TCrpw8gYYz3od/4/vd566y0tXrxYLi4u6e7rftyefCT9//Z9y6ofxJMnT9bu3bsf6PG8832Q9IHxoP8ou/01u/01TVqf1V7Tn3/+WWvWrNHNmzcdPlaZMmX0zz//aO7cuZIefHJ++vRphYeHa/To0ZKUYb/MRowYoQ4dOigiIkLZsmVzWpHAkZ+hKbn9szul/2e1nwVnadOmjT766COH9b1o0SJJzv1WfsGCBWrVqpUmT57ssCQSmRd5XtZDnifr2EmxZdXfbQ8yz5Ocm+uR52Us8ryMQZ6XPhbD169OYYxRz5499fPPP2vLli0qUaKEzbakbyocldjHxcXJ1dVVkhQbGys3NzdJ0o0bN5QzZ07dvHlT7u7uDhnbUYKCguTi4qLw8HDr/twuMTHR+ksmI4/r3r17deDAAR0+fFiPP/64nn/+eXl5eWVY/4+iJk2aKCYmRmXLllWtWrVUr149VatWzWHjffzxx5o4caLWrFmjsmXLOmycu1m8eLG6deumKVOmqEOHDtb3alrFxMQof/78KlSokIKDgzVz5syMCzYVHPnZlRq3bt1S9uzZ7/r/+Ph45ciRI93jOHs/HWn27NkaNWqUFixYoJo1a6b7PZnkr7/+UsmSJVW1alX98ssvyp07dwZEe/+uX7+umjVrasiQIWrTpo3y5MnjlDjw8CLPy3jkeQ+PB53nSc7N9cjzMhZ5XvqR56UPRbQ73Lp1S6tXr1b+/PkVHx+v48ePq2jRorpx44YuXryowoUL68KFCzp8+LC6deum0qVLp3ms2NhYNWnSRF5eXvrmm2+UK1euZG/eU6dOyc/PL727ZTV8+HBJkouLi7Zu3arixYvLxcVFJ06cUIUKFXTmzBkdPnxYdevW1ZQpU9I9XkJCgrJly3bXD6DFixcrMTFRbdu2TfdYJ0+eVHBwsLp3767BgwcrISHBod9WXrlyRV999ZVGjhypmzdvysfHR//884/i4uLUsWNHvf322ypXrpzDP4C/++47JSQkyM3NTfv27ZOPj4+yZ8+uP//8U48//riioqJ0/PhxBQYG6pVXXrHb373ijY6O1uLFi9WuXTuHfij+8ssv2rx5s7Zu3apz584pV65cKleunAIDAxUUFKRSpUpl6HiJiYlq166djh07pjVr1qhw4cLWbykd/Y130vF+5513tHz5cv3www8qUqRIuvp87733tGTJEn300Udq1KiRvvvuOzVv3tymTWJioqZNm6YePXpYk4+McuvWLZ08eVJRUVGKiIiwfgMcGRmp0qVL66+//tKtW7fk4uKiSpUq6YknnsiQccPDw3XgwAHFxsZq//79Kl68uOLj462fb5GRkYqKilL27Nk1depUFS1aNE37dubMGeXPn1+5c+fW0aNH9dhjj0n6v8QhKipKFy5cUO3atdO0Hzdv3tT58+fl5+enc+fOKS4uTkWLFlVERIRy5MihggULateuXapSpYry5s2bpjHuJTExURaLRaGhoTp//rx++umnDHuPvPbaa9q+fbuyZcumRo0a6b333suQfu/XhAkTNG/ePG3fvv2un3ehoaEaOXKkSpYs+YCjgyOR52Vsnic9uFyPPI88Lz2cleuR55Hn3Yk8z/EcnucZ2Pjss89M9uzZTbFixUz9+vVNSEiIKVq0qKlXr56xWCymQIEC5qmnnjLFihUz27dvT/M4N2/eNMYYs3v3blO9enUzZ84cY4wxv//+u9m8ebMJCwszjRo1MjVr1syQ/TLGmD///NNYLBZToUIFM2zYMPP++++bl19+2UyaNMlYLBYTGBhoBg8ebMLCwszXX3+drrFu3Lhh8zgxMdHcunUrWZuKFSuaCRMmpGssY4yJjY01xhgzZcoUU7p0abNjxw5jjDHx8fHmxo0bZvXq1ebjjz82bdq0SfdYScaOHWsCAgLMe++9Z65evWoOHjxoFi1aZF599VVTpEgR06ZNm2T7nNGSXtPChQubNm3amM6dO5uqVauarl27GovFYh577DHz7LPPmqCgIDNmzJh79nXp0iWbx4mJiSYxMdFm3ZQpU0ypUqUyejfu6urVq2bZsmVmyJAh5plnnjHPPPOMee6558zAgQPNmjVr0tX3nft2+vRp8+yzz5pBgwYla+uo1zEhIcH6/5iYGFO/fn3Tvn17c/369XT1W7JkSTN58mRjjDGdOnUydevWNXFxcSYhIcG6399//72xWCzpGuduxo8fbywWi+ncubNp2bKlyZ8/v2nZsqWpWbOmsVgspn79+qZChQrGYrGYXbt2Zdi4ZcuWNRaLxQwaNMiMGTPGtGjRwkycONHUqFHD5MuXz/Tr18/07NnTdOjQIc1jPPnkk6ZXr17G19fX1KhRwzRp0sQULlzYPPbYY6ZatWomZ86cxsvLy7z22mtp6v+rr74yrVq1MiEhIaZw4cKmWbNmxt/f3+TLl8/UqlXL+Pr6mvz585tixYqZgwcPpnk/UuOPP/4wJUuWtNmXlD4X7ke+fPlMeHi4mT59usmVK5fZvXt3sjYzZswwAwcOTPMYqVG3bl0zevTou26/ePGiadasmZk/f75D48CDR56XMXmeMQ821yPPI89LC2fneuR55Hl3Is97OPI8imh3mD17tmnSpInZuXOnSUhIsH6gvv322yYwMNDcunXLREREmMjIyHSPdePGDXPt2jXz5JNPmjx58pgnn3zSVKtWzeTOnds0bdrUvPbaa2bTpk3pHseY/0ts3n//fTN48GBz6NAh67Y//vjD5MqVK0P2KcmwYcNMrVq1zKRJk8zff/9tsy3pA37r1q3GYrGYy5cvZ9i4xhhTq1YtU6tWLfP222+bdu3amXz58plSpUqZsmXLmo8//jjDxilcuLCZN29esvVxcXFm9uzZxt3d3YwbNy7DxkvJ33//bV566SUzadIkc+XKFev6gwcPmty5c5szZ86YmJgYExcXd89+zpw5Y9q0aWPGjx9vtm7daq5evWqzPTEx0cTFxZmgoCDTp08fh+yLPUePHjXdu3c3pUuXNhaLxfznP/9JV39xcXHmwoULZu7cuWbgwIGmRo0axmKxmDx58pgCBQqYtm3bmpUrV2ZQ9Hf3559/ms2bN5s333zTNGzY0FgsFvPEE0+Yd9991xw9etQmAUuNo0ePmhw5cpiLFy8aY4w5cuSI8fHxMdOnTzfG/F9CFxISYl5//fWM3Zn/b/z48aZkyZJmxIgRJj4+3hjz7x9AY8aMMVWqVDEHDx40V65csW7LKN9884154YUXzJdffmmzvkqVKubDDz9MV1JgjDH79u0zFovF9OrVy/z5559m9erVZvXq1SYiIsJYLBbzySefmIMHD5p58+aZo0ePpmmM9u3bm5w5c5rVq1ebPXv2mFmzZpmoqCjTtWtXU7ZsWbN+/XqzevVqM3v27HTtS0ruPD5RUVHmiy++MHny5DHvvPNOss/y+7V+/Xrj6elpHadhw4amdevW1j/Ek96blSpVMkOHDk3XWPdy7do107RpUzNy5EhjTPL9TvLCCy+Yjz76yGFxwDnI8zKOs3I98jzyvNTKDLkeeV7GIc9LH/I8W+nJ8yii3eHq1atm1KhRJleuXGbYsGHWhKNy5cpm+PDhGTLGmjVrzNChQ039+vWNn5+fCQoKMjlz5jQuLi5m+vTp5sqVK9ZvMDPaqVOnTGhoqClQoIB55513jDHGDBo0yDz55JPWD7r7/TBPyRdffGE6duxoatasaSpUqGDat29v5s+fb/NLu2/fviYwMDDdY50+fdps2bLFjBs3zrRp08bUrl3bWCwWY7FYTGhoqFm2bJn59ddf0z3O7Xbu3Gl8fX3NtWvXrMfrzsp9586dTdu2ba3fnjrKli1bTOXKlc0TTzxhli9fbowxZsiQIaZ27dqp/lbtl19+MU899ZSpVauWqVevnunZs6f56quvzIEDB6z79+eff5ps2bKZ33//3WH7EhMTYw4fPmxmzpxpZsyYYZ5//nnTtGlTU6FCBVO0aFHz1FNPmcKFC5ugoCBz4MCBdI314YcfGldXV1OlShVTt25d8+mnn5rNmzebPXv2mE8//dQ8++yzxtvb23h6epp//vkng/bw/5w6dcrUrl3blCpVyuTPn9+0aNHCDB482KxevdoMHDjQ+Pr6mly5cpmqVauavXv3prrf3r17m+bNmxtj/u9nefjw4cbLy8ucOHHCGGPM5cuXTY4cOcyRI0cyfL+SzJw50zRr1sx88cUX1nVVq1Y1o0aNsmmX3oTnTl9++aUpU6aMCQ0NNdHR0eb06dMme/bs1m/z0vr5lpiYaBISEsy0adPMk08+aaZOnWrdtnTpUuPj42PzB05aHT161LRp08Y899xzJiIiwrq+WrVqZuzYsenu356ff/7ZjBkzxvj7+5ty5coZb29vU6dOHVOuXDmTLVs2ExQUZKZNm5amb9Fbt25tunfvbn38yy+/mKJFi5qlS5da1/3xxx8me/bsGf7lSpKk91vv3r1NQEBAsm1J20+dOmU8PT3TnCQj8yLPy5g8z5gHl+uR55HnpZUzcz3yvH+R59kiz3s48jyKaHexdetWExwcbMaOHWtOnTplXF1dMyyZfvrpp0316tXNO++8Y7777jtz4cIFc+DAAfPkk09aq85Jp+Q6ypw5c0xwcLCZP3++KVKkiEOq3adPnzYrV64048aNM61btzaVKlUy1apVM6+99ppZunSpKVy4sPn222/TPU5wcLDJmTOnqVevnunRo4dZtmyZmTFjhgkKCrL55ZGRH+JLly41tWrVMidPnrxrm8WLF5snnnjCYYnynQYNGmRatmxpTp06ZUqUKGGmTZt2333s3LnTDBs2zDRo0MB6CvObb75pfvjhB/PGG2+YMmXKOCDy/1OjRg3j6elpihcvbkqXLm169+5tevfubebMmWNWrFhh9uzZYxISEqzfvqXHjBkzzLp161L81iU+Pt6cOXPGrF69Ok3HMTVWrFhhunbtalatWpXsEgtj/v0MCA8PN61atbrn++xOefLkMQsXLjTG/N97/vr166Z27drmxRdfNMb8ezlTyZIl070PKUn63IqPjzdTpkwxRYsWNUOHDjU7d+40bm5u5tChQxmeUN1px44dpkmTJua9994zPXr0MM8880yG9j9//nxTvnx5061bN2OMMY0aNTKvvPKKdXt6P7vPnTtnunTpYqpUqWK2bNli/vrrL5M9e3brmSWO+t1w9uxZ4+3tbZ566ikzZswY89NPP5krV66Y69evmwsXLpiffvrJegnRnUlyatx+WUfSH36vvvqqqVixovVneujQoaZWrVoZt1N3sWzZMpMjRw7Tq1cvc/jwYZs/gs+dO2eGDBliqlSp4vA44DzkeRnjQeR65Hn/Is+7f87M9cjzHIc8L23I8/6VEXkeRbQ73Lp1yyQkJJiEhATz008/mcqVKxuLxWL94UyqUqdVbGxssm/LkvocO3asKV68uDl8+HC69uFuEhISTGxsrElISDA3b940n332mcmdO7dxdXU1v/zyi7VNeu3ZsyfZumPHjpnvvvvODBkyxDRp0sT4+fmZnDlzpnusxMREs2jRIhMdHW1iYmKs669cuWJatmxpatWqZaKjo9M9zp3OnTtn8uXLZz788MNk226/NKRevXoZPvadkn5R/f3339YPvpw5c1q/SbT3mv76669m2bJlNutiY2PNihUrTJ8+fUxgYKD1W9/PPvvMMTth/p2rI+mb5ZCQEPP999+bP//80yFjXbx40URFRdmsS0hIMHFxccl+8TvqF1mZMmXM//73P+vjjEo4fvvtN5u+kuJfv369KVy4sNm1a5epW7eu3blTMsrWrVtN3bp1Tb58+cxTTz31QMY0xpgNGzaYqlWrGovFYgYPHmyMSf88D7e/F3bu3GmeeeYZ06VLF+Pm5pbhn9vx8fFm0KBBJjg42AQEBJgWLVpkaP8piYiIML/99ts928TFxZkTJ04kuxTInu3bt5sKFSokWx8VFWV8fX3NgAEDjDHGFC1a1HzzzTf31XdaDRo0yLi6uhp/f38zcuRI880335gFCxaYRo0amerVq5sffvjhgcSBB4s8L2N+pz2oXI88jzwvrZyd65HnORZ53v0jz8u4PI8imh0nT540bdq0MVWrVk0xYbhfL730kpk7d6718e0/6Ldu3TLBwcGmevXqGT5vxd0SjP3795vGjRubF154wZw5cybd49y4ccOULVvW1KpVywwePDjZZII3btwwv/76q5kyZUqK80zcr0mTJlknlzXGdlLQyMhIU6pUKdO5c+cMnyw0MTHRhIWFmfz585t58+YlO+V1165dpnTp0hmyj3eTkJBgrl69mmzfZs6caSpVqmS9jMOeevXqmXbt2lkf3/mh+c8//5hvv/3WdO3aNd0Tod7L9evXTWJiopk3b551YtJixYqZN954w6xdu9acOXMmw+ZWePfdd02JEiXMyy+/bObPn5/sG8Jbt25l+DwOt9u8ebNxdXXNkNPCUyMxMdHEx8ebzp07m8cff9xkz57dIX90xMfHmz179pivv/7aTJkyxfrz/9tvv5mWLVuaoKAgs3nz5gwf15h/P8vu/Ay7efOm6d+/v2nQoEGGTFB8p61bt5rAwEBjsVhsTlVPi//973+mV69e5vTp09Z1165dMyNGjDAWi8U0b948w76Zv5uePXuav/76yxjzf5N4O/JMmSTz5s0zxYoVM9OnTzfZs2d3+Hi379OPP/5onnnmGZM9e3bj7u5ucufObapVq2Z27drl8G/SkTmQ592/B5nrkeeR56WVM3M98ryMR56XfuR5GZfnUUT7/+Lj483mzZutb6zbnTx50rRt29YUKlTITJgwIV0H3GKxpPjhktTnhQsXTJkyZcwHH3yQ5jHutGzZMlOyZEkTFhZmVqxYkewXxubNm42/v7/JkydPuq+dv3Tpkpk2bZoZMGCA9frqhg0bmo8//jjZqcoZ8UNrsVhSvKtG0vHctm2b8fPzM4sXL073WHc6efKkeeaZZ4zFYjEBAQHm3XffNVOmTDGvvPKKKVOmjGnfvn2Gj5nkr7/+MoMHDzb9+vWzHsekf2NjY81XX31lChYsaOrWrWs3ab7zzin//e9/zZYtW4wxGT+Pwb00bNjQ5lueqKgoM3r0aFOiRAljsVhMrVq1zIgRI2wmS06rlStXmiFDhpiWLVuaJ554wgQFBZn+/fub8PDwB/LLpG3btjZ3wkk6MyIj3H5npjsT70OHDhkXFxdTp06dDBnrTp9//rkpX768sVgsxs3NzdSoUcP6eXfkyBHTunVr4+vrm+HfQH300UemdevWNpdiJe37iRMnTGhoqLFYLNY7Wd2v+Ph4s2PHDvPOO+8km/vm5s2bpl+/fiYgICBdCda3335r3NzcTHBwsNm/f7/NttWrV5uAgADz2muvmfPnz6d5jHvZsGGDsVgsNpNT3/kNfnqkNOl10kTWiYmJpk2bNsZisZgePXpk2Jh3k5iYaA4ePGjzx+LFixfN8uXLza+//mp97zyIzwI8OOR5GZPnGfNgcz3yPPK8tHJmrkeeR553J/K8hyvPo4j2/40dO9Y899xz1uRq3rx5ZtWqVTa3737xxRdNly5d0jzG7NmzTenSpa2P7zzlNOkF/fLLL83atWvTPM6dXn31Veup0w0aNDANGzY0I0aMsPmFGhMTY3Otd3pduXLF7Ny500yZMsW8/PLLxt/f31SoUME8//zz1kl102vdunXG29vb+vjORCDpeHbt2tVmcsj0unz5snX+i9jYWDNjxgzz7LPPmoIFC5ps2bKZSpUqmVGjRjn026eXX37ZdO7c2axevdoYk/KHwKpVq0zdunXv2c/MmTNt3pORkZHG3d3dZlLZlG5Zn9HWr19vcubMaeLi4kx8fHyy8X799VfTu3dvY7FYkt2RJz2OHTtmvvnmG9O/f39Tv359U6tWLdOwYUPzwQcfZPgkxbfz8PAwrVq1siaxt7t161aak9rbn3e3BGvbtm3WiWczWuHChc3IkSPN+fPnzY4dO0ypUqVMs2bNbL5Z69q1a4b+4fHjjz+agIAA6/wgdzNs2DDrz8v9mjlzpmndunWyO/gk/dydOnXK+jl79uzZNI1hzL9nNjz99NMmf/78ZuDAgeb48ePGmH8Tk/nz55scOXLYTNiakZ577jmbvr/88ktTrFgxmz/G4+Pj0zUR7L3e19u2bTOFChVK8WciI61evdoEBgYaDw8P4+rqagIDA83EiROT/ZxwFtrDhzwvY/M8Yxyf65HnkedlBGfkeuR55HkpIc97ePI8izHG6BH3448/6sMPP9Tbb7+tZ599VpcuXVLZsmVVokQJPfbYYwoICFBISIiqVq2qyMhI+fj4pGmchg0bKkeOHPrqq69UpEgRubi4WLclvQwWiyVD9ul2K1eu1BtvvCFJatOmjS5fvqwDBw7oxo0bKlasmBo2bKg2bdrIz88v3WMZY5Ltw/nz53Xw4EHt2rVLe/bs0YYNGzRq1Cj16tUrXWO1b99eN2/e1NKlS+8Zx40bN+Tu7p4hx3b37t16//33lS1bNi1YsECSlJCQoMuXLyshIUE3b95U7ty5VaBAgXSPdTdXr15VsWLFtHHjRlWpUsVmW2JiorJly6bvv/9e1apVk5eXl7y8vO7aV506dVSuXDl9/fXXkqSPP/5YS5Ys0ebNm1N8LR2ldevWKlSokKZNm6Zbt24pe/bsMsYoISFBLi4uNnEkrUurpGN0p2PHjmnu3Lk6cuSIvv/+ez3++OM6evRomse5m0WLFql9+/Z69tln9ccff8jLy0uNGzdWu3btVLlyZWu7+z3+U6dO1eHDh3X06FFVq1ZNf/zxh27cuCEfHx+dPn1asbGxypMnj65du6a1a9dm+H7NnTtXw4YN04kTJ6zrlixZom7duikiIkJ58uSRJJ07d05xcXEqWrRohoz7zDPPKDAwUO+++67N+qTjd+zYMc2bN0//+c9/rDHcr8qVK+v1119X586dlStXrmSvzenTp5U3b1798ssvatq0abr258yZM5o2bZoWLFigChUq6OOPP1bJkiUlSQcOHJCkZD/3GcHNzU2bNm1SQECApH9/XwUGBuqdd96x7u/UqVN18+ZN9e/f/776Pn36tFxdXZUvXz79/vvv8vLykru7u06ePGn9fXr27Fl5eXmpRIkSGbxn/+eLL77QZ599pscee0wNGjSQm5ub1q1bp/DwcBUqVEhTp05Vs2bNHDY+nIc8L+PyPOnB5XrkeeR5aeXMXI88jzzvXsjzSmTwnv2fB5rnpasE95CoX7++GTlypPXx2LFjTfny5c2nn35qunTpYmrUqGHq1q2brm9poqOjjcViMRUrVjRNmzY1AwcONN99953NrW0dKSIiwnTr1s0MHDjQnDp1yhw7dsx88sknpkOHDiYwMNA8/vjj93VnmNRIqcL7119/me+//z5DbmubN29eU6FCBTNkyBCzePFic/z48WSnkmb02QSNGzc2b7/9tjl27JgxxjmX+3z++eemSpUq93w/durUybz99tv33P/r16+bIkWKmKCgINOvXz/z448/mhIlSiT7NvdB7GPu3LmTXYpx++nqSRPBGpP+1/Tq1avm5MmT5sCBA2bSpEnm448/Nh06dDCtWrUyAQEBxmKxGA8PD/Pmm2+ma5y7CQwMNIMGDTJ//fWXmTlzpnnttdfMU089ZcqVK2eCg4PNpEmTUryL1L1cu3bNuLi4mLCwMPPll1+afv36mQ8//NBMnjzZWCwW8/zzz5sBAwaYF1980WF3aGvQoIEJDQ01xvzfe2bGjBnWSUYd8S33tWvXTMGCBa0TZqdk06ZNplmzZmm+PGTLli2mQIECKZ5xkPRefOONN8ykSZPS1H9KEhMTzapVq0ytWrVMrly5zMCBA1O8BC2jzJ8/35QoUcL6+NKlSyZPnjzWY5a0nwULFrzvMwT++OMPU7VqVVOmTBnz+OOPmxYtWpj8+fObatWqmaJFixo3NzdTsmRJ4+npmer5fdLi6tWrpkKFCuaTTz6xrrt165aJjo424eHhpmrVqqZOnTop3kENWR95nmPyPGMcm+uR55HnpZUzcz3yvIxDnpcxyPMyPs975ItoMTExxsPDw3o7VmP+/ZCYMWOGMebf0xqnTZtm6tSpY7Zt25bmcd555x1To0YNs2bNGvPqq6+aJ5980tSsWdM899xzZvTo0SY8PNxcuHAhvbuTzK1bt6wfart27TJBQUGmQoUKZuPGjcYYY86cOWN+/PFHM378+AwfO0l675SSklmzZhlvb28zZMgQU7FiRVOsWDHrrerXrFljM2ljRjl69KjJly9fir/4ko7xf//7X+uxdZSBAweal156yVy7du2ubWbOnGlatmxpt681a9aYN99809SpU8dUqVLF5MqVy/Tv39/89NNP6Tpd+X58//33xmKxmBw5chh/f38zderUZJOh3p5opcecOXNM9erVTf78+Y2Pj48JCgoylStXNq+88orp16+fmTFjhtmzZ485cOCAzSU+GeXy5cvGYrHY/KKMjo4227dvN5MmTTKdO3c2tWvXNt7e3vd1acrly5dNz549jbe3t/nxxx9ttrm6uprt27dbHzsiWb5586bx9PQ0FSpUMG+88YaZO3euOX/+vKldu7YZO3aszdgZ+Vmwb98+U6tWrXteFnX+/HlTo0YNu3cjupv//ve/pkWLFiYuLu6ux+7zzz83Xbp0SdMExdevXzejR482H374oRkzZoxZsWKFOXHihDl58qT59ddfzYQJE0xQUJDp1KmTwy7PaNq0qfUSmuvXr5sPP/ww2R22du7cadzd3e+778WLF5vChQubVatWmb/++sv88ssv5tKlS2bOnDkmZ86cZuvWrWbNmjVm2bJlDr006qOPPjI1a9a0XqJ15/tw7969xmKxOPzzGw8eeZ7j8zxjMj7XI88jz0srZ+Z65HnkeXciz3s487xHvoi2bt064+/vbw4ePGhdd/78eXP16lXrwY+KijIVK1Y0Bw4cSPM4vr6+Zvr06dbHUVFRZsaMGaZDhw7G39/fBAUFmXbt2tm0cZSPP/7YdO3a1aFzPt3tev+M+mCtWbOmef/9962Pw8PDTZcuXUzJkiVN6dKlzQsvvGAmTpxodu7cmSHjGWPM8OHDTcOGDe/ZplevXmbYsGEO/Vbv22+/Nd7e3jZ3V0pMTLQZs1WrVvf17drly5fN4sWLzSuvvGJq1aplateubTp06GDeeecdm7tiOUJAQIDp37+/+eWXX0zXrl2Nt7e3cXV1NSEhIckShfRKuoV78+bNzfvvv58hd2K7H6tXrzYNGjQwxvw7z8qdPw+RkZFmzZo1ZujQoTaTp6bWN998Y4KDg82cOXOMMcZMmTLFlC9f3sTGxjp8vpPjx4+bMWPGmCeeeMIULVrUPPnkkyZHjhxm2rRpJiIiwiHjX7lyxZQpU8b85z//sa5LSEiwSXK+//574+vrm+YxJk+ebAICAu6ZOA0bNsy88MILaer/u+++MxaLxTRp0sQMGTLElClTxlSsWNE899xzpm7dusbDw8Nky5bNWCwWs2/fvjTuxb3t3LnT9OzZ0xQsWNDkzp3bWCwWExoaavNHTvfu3dN0+/ULFy6Y/v37m4IFC5pp06ZZJ3kdOnSoCQwMzLB9sKd06dJmypQpxhjbPzCSfgavXLliGjRoYCZMmPDAYsKDQZ7nOI7M9cjzyPPSypm5HnlexiLPyxjkeRmf5z3yRbQ///zTFClSxPz00082628/+PPmzTNFihRJ8xgRERHG29vbXLp0KcUK/ZEjR8z48eNNQECAmTZtWprHudPWrVvNwoULzfr16837779vJk+ebL777jvz2muvGXd3d5M3b15z6dKlDEl27pZMJCQkZHiikXTJRNJkjLe7fv26+eabb0zLli1Njhw5zOjRozNs3AEDBpj27dtbk5qUjtv48eNN27ZtM2zMlPz2228mb968pnv37ileJvLLL7+YvHnzpuqXc0qvT0REhJkyZYpp166dKVq0qPXb+v/H3lkHRLG9ffwZGkRCQhQQg0aQLgFFFGxQwRbj2u21vcbVaxd2K8a1EzvAwFZQxAIRUVBAREJFmu/7h+/OjwUMdmdBvfP5y13W88zszpz5zJxznkcSZGdnQ1paGi9fvgTwJbHmq1ev8O+//6Jdu3ZQVFSEtrY2unbtyn5GHB48eIBp06bBxMQEpqamaNu2LRYtWoRLly5Vemq9KCQnJ5cbhSk9i0BUBL9hTk4Oli9fDgUFBUycOBF6enqYN2+eWG2Lws2bNzFu3DiYmpqiQYMG6NixIxYsWCA0UsoVEydOhIaGBo4cOVLub3FxcfDw8MC4ceNEbj88PBwMw2DPnj3se6XPmezsbDRo0IAV2soSFxeHIUOGoGbNmpg2bRry8/ORmpqKK1eu4O7du7h48SKWLl2KhQsXirwPP0pOTg6OHTuGfv36QVFREZqamhg4cCDCwsJQq1YtsRKhHz58GK1bt8bq1asBAHp6euz1TtJJ/F+8eFFuZgAgPGKen5+P9u3bCy0D4Pk94D2PG88Dqs71eM/jPU8cqtP1eM/jPa+ibeQ97/fzvP/8Q7SioiI4OjqiSZMmuHv3brlOLiUlBZ6envjzzz9FjvH27VvcuHFD6L2vVcIpW1ZXHAwMDMAwDOzt7fHnn3/C09MTHh4eGD58OJo3b46JEycC4G7a74kTJ/DPP/9g4MCBWL58OVJTUzlptyxPnz7FypUrhd6r6AKVmJjI6Tbs2bMH6urq5UYqBHFLSkpgb29fbtu4RPBbrVu3DpqammjZsiVWrlyJixcvIikpCcHBwXBwcECvXr0q3XZFx2NkZCQ+fPgg9nZ/jeXLl6Nx48YV/i03NxdPnjzBihUrYGxszOloM/Cl2k/37t1Rr149mJiYoFevXti4cSNu3bolkc5e0JfMmTMHZ86cqXApCheiBQBRUVFo2bIlGIbBkydPxG7vR/han3b06FH06NEDcnJyWLVqFedx09PT0aFDBygqKqJFixZYuHAhbt68iX///ReNGzdGq1atkJSUJHL7eXl58PPzg4aGBnbs2CHUX2ZlZWH06NEwMjISez9CQ0Ph7e2NHj16CC07qy7evn2L9evXw9nZGQzDQE5OTqR2BAKTn5+PTZs2QV9fHzY2NtDU1ER6ejrnSz8qIiwsDDVr1oSysvJXZz6kpaVBRUWFzYPE8/vAex63y7uqwvV4z+M9jyuq0vV4z+M971vwnic5qsPz/vMP0YAvUxzr1q0LOzs7LFu2DOHh4YiNjUVSUhLatWsHe3t7iSaGlURp6aSkJNjb28PJyQk2NjYYPXo0kpOThT4jkARxD+znz59j2LBhkJeXR61atWBmZoYaNWpAVlYW/fv3l8j67m8JYVFRkUSm2cfExEBbWxs+Pj6IiIgQyqNQUlKCgwcPQlVVVaIyIuDTp09YvXo1K9B16tSBnJwc5OTk8Oeff4p1vJZdMiBJEhMT2anL3zoOuVpDX1xcXO5cy87OxubNm+Hj4wNlZWWRxPRHiI2NRfv27WFtbY0mTZqge/fuCAoKwrVr14RKg4uD4LcrKSnB9evX4ejoCDMzM5w+fVri0/xLU9H3nJGRwXkuBMEx8/z5c0ycOJG9aDMMAzU1NXTp0gVxcXFix0lLS0OXLl0gJSUFDQ0NdO/eHX379oWOjg7s7Oxw6NAhsWMAwJMnTzBq1CjY29tLPH9RZXjy5Alnwvfw4UO4ubnBxMREIknOKyI3NxcvXrzA7t272ZkP6urqGDhwIHvTtnfvXqGkuzy/F7zniX8DU9Wux3se73miUl2ux3se73nfg/c8yVAdnscA/19z+z+KoATyuXPn6O+//6bbt2+TiooK1ahRg1JSUqhJkya0cuVK8vDwqO5NrRTFxcX08OFDevDgAd27d48iIyMpNTWVTExMqE2bNuTn58dZ6eHu3bvTx48fadCgQeTn50fx8fH0+PFjOnv2LB08eJDatm1LO3bsqNJS2pJi+/btNGbMGNLT0yM/Pz+ysrKiGjVq0JUrVygkJIQCAgLKlWCWNFevXqVr165R7dq1ydbWlqytras0/q9KcXExMQwjVAL9+fPn9PHjR7KxsZFY3Pfv39Phw4cpJCSEnj9/TjVr1iRHR0eys7MjW1tbsrCwIDk5OU5ipaam0tSpUyksLIxOnz4tVFq9qqjoe5YUSUlJ9PDhQ1JTUyN1dXVq2LAhycvLi9WmoN9KTU2lixcv0sWLF+nx48f07t076tKlC/Xr14/MzMxEavv27dukoKBATZo0ISLh69GUKVOoTp06NGnSJHJzcyMZGRmx9uNbfKtvTk9Pp7t371KrVq3E3gbB/j158oSGDh1Kb9++pTlz5lCXLl0kun+lycvLo4SEBDp79izt27ePIiIiyMjIiJ49e0Zz586ladOmVcl28FQdvOdxw3/F9XjP+72oDtfjPU9y8J4nGrznce95//mHaGV59OgRnTt3jlJTU8nLy4tsbGyodu3aIrcn+HqrUyiys7Pp6dOnFBkZSbdu3aLHjx9TUVER6evr09SpU8nNzU3ktrOyskhHR4ciIiLKddzFxcW0Y8cOGjp0KO3YsYN69Ogh7q78FNy4cYMWLFhAFy5coJKSEpKWliZlZWVavHgxBQQEkLKyssS3AQAVFxdX2CEVFxeTtLT0V//v6dOnycDAgMzMzKrkgvctfhbZLi4uJikpKYluS2FhIcnKygq9l5KSQvv27aP9+/dTbm4uFRQU0LZt28jFxUXseIIL2Zs3b2jatGm0bt06qlGjhtjtVgS+zGqutuNJsK9VwadPn0hGRoYUFBTEOn4jIiKoVatWVK9ePXr9+jU1bNiQjI2NSUFBgRo1akRERAcOHKCcnBw6evSoRMT448ePVLNmTaH3yu7TrFmz6MSJE3Tv3j1OY2dlZdHQoUMpKiqKYmJiOG37R/nw4QPFxMTQ0aNHKTw8nM6ePVvu++D5/eA9r/L811yP9zzu+Fk8j0jyrsd7nuTgPU80eM+TnOfxD9H+H0mfnCUlJQTgmxc9rqnoxH/79i09fPiQIiMj6fTp0zRnzhxq1qyZyDE2b95MW7dupVu3brEX9bJC2bJlS7K0tKRly5ZV+8WcS7Kzs+nOnTvEMAy5urqSkpKSRON9rSMvKSkhhmF+uJM3Njam58+fU/Pmzal3797UunVrqlu3Lteb+1Px6tUrMjAwqNZtyM/Pp8LCQsrMzKS7d++StLQ03bp1i6SkpCg8PJyuX79OCgoKlJqaSioqKj/cbnUK6t69e8nY2Jjs7OyEtoeoem4oJRmby+8ZAOXk5NDevXtJVlaWCgoK6MmTJ/Ts2TNSVFSkpKQkevXqFX38+JFkZGQoJSWFczF+8uQJLV68mNq0aUNWVlZUv359UlRUFPpMbm4u2dvbU8+ePemvv/7iLLbgu8zKyqI7d+6Qt7c3Z22LQlFREX348IFq1apVrdvBI1l4zxOd/6rr8Z73a1Hdrsd7nuThPe/H4T3vf0jC8/iHaBXwvRGeH+Xq1at05coVGjhwIOno6Ai1X1XTXgVU1DFwcbHZsGED7du3j06dOvXVk3/ZsmV0/vx5OnfunFixPn78SO/evaOGDRsKvV+VoxNEX+9kf6bRtm9RUFBAV69epa1bt9LJkyeJYRhq06YN9enTh5o2bUpqamoS34a8vDxSUFAQek9S39+xY8do27ZtdPz4cc7O7crSv39/ys3NpfDwcJKVlSUpKSkqKCgge3t7Ki4uptatW5Oenh5pa2uTq6vrD7WZkJBACgoKVKdOHQlv/ddxd3en69evk4mJCfXp04cGDBgg1NdVVvx/NgTHZFUKY1ZWFsnKylKNGjXo+fPnlJWVRfb29pzHOX36NA0fPpwYhqF69eqRu7s7ubi4kIWFBenr65O0tDTdu3eP7O3tKSMjo9L9gmAWhbS0dLX2l7/6McgjGXjPqxxV5Xq853HDf83ziKrf9XjP+/nPi4rgPY/3PJERP60az9dYuXIldHV1Ub9+fXTo0AF79uwpV5VJUslRv5a8s6SkhNMKGQ8ePADDMPj333/LtStIOOnj4yNW1SsBQUFBCAgIwMWLF8v9TRBb0tU/ylIViVmLiopw8eJFREZGVhhfnG3IzMzEzp074enpCRkZGejr62PEiBESrxozevRobN++XaIxBOzYsQP6+voSL2v+NU6dOgWGYSAlJYWFCxfi3LlzSE1NRV5enlhJYNu2bQtfX9/vfk6S50RGRgauXbuGSZMmQVdXF1JSUvDw8EBwcDA+f/4ssbgA8O7dO+Tn5yM7O5vTandVRdnEzlWZELg0t2/fxogRI2BsbIz69eujffv2WLp0Ka5du4a+ffvCxcWl0m2WrRRWXFxcrtpddVBVibR5/jv8FzwPqDrX4z2P9zxRqU7X4z1PMvCexw2850mG//RDtNKdTkX/FrdTSk9Px40bN7BmzRr4+/ujYcOGaNiwIQIDA3HhwgWx2v4aVX2CFhUVoXfv3tDR0cHhw4fLdaiHDx+GpqYmnj9/Lnas+vXrY+vWrcjJyWHf27NnD8aMGYOgoCC8fftW7Bhfo7o6PgDYt28f2rRpgyNHjgi9X9kLyqdPn7Bw4cKvlsJOTEzEsmXLoKOjg2HDhom8vT+CtLS0kMCFhoYiPT293Oe46AxLSkrQoEEDBAUFffUzV69excuXL8WOVRGJiYmYMWMGrKysICcnhw4dOmDDhg1ITk7+ah/0I1y/fh36+vo4cOAAAGHRrsrjVXDRnDlzJoyMjNCrVy+oq6tDSUkJHTt2RGhoKKfxEhIS0K9fP9SrVw/q6upo2rQp5syZw1nJagAoKCjAzZs3ceTIEezZswdhYWGcVdaqDJIU44pk5/jx4+jWrRvq1asHU1NTMAyD/fv3V6rdN2/egGEY6Ovr46+//ipXdr6oqKhKjs/c3FyMGzcOR44cKXdtqMrKdDzVC+953MWsCtfjPY/3PFGpTtfjPY/3PFHhPU90qtvz/tMP0aqK4uJiJCYmIjw8HHPmzEGXLl1gaGgIe3t7zJo1i9On6ytWrEBISAhevXpVZU/tY2Ji0KxZMzAMAxsbG0ydOhUzZ86Ep6cnjI2NMWXKFLFj7N69G8bGxqxY5efnY+PGjZCXl4ednR0UFRVhaWlZrrw711T1CCgA2NvbY8aMGUKd+549e+Dp6Qlzc3Ns2rTph9qZP38+GIZhv7OlS5fizZs3FX62dFl3rtm1axcMDAzY1+/fv4eRkVG5TpgLBJ14UFAQLCwsypXkTkxMxNixYyEvL49bt25xHr/stoSGhqJnz55QVVVFjRo10KVLF4SEhFQolt9CcBxOnToVpqamFf6Oqamp2LVrFz58+MDJ9pelqKhIaMaDmZkZ1q5dCwCIj49HcHAwbG1tORX106dPo1mzZjA0NMSIESOwYMECtGnTBgoKCtDV1cWePXvEjhETE4OuXbuiVq1aYBgGDMNAR0cH/v7+uHz5Mgd78XNRUZn6rKwsBAcHo0+fPpVuLycnBxcuXMC0adNgZGQEhmHQpEkTrFu3Dnl5eVxt9ne5du0azM3N4ebmBj8/P/z999+4dOmS0M05wM9O4+GG393zAMm7Hu95vOeJys/ierzniQ/vedzDe55kPO8/9xAtPT0dGRkZuHTpEu7cuYOkpCScOnUKERERiIyMxKFDh3D37l0cO3as3I8gCoKnwCUlJXj79i2io6MxYcIEtGvXDgzDQFlZWewYAjIzM6GjowM1NTW4u7tj/vz5uHr1Kt6+fSuRA6j0Cfnp0ycEBwejffv2qFu3LpSVleHt7Y2DBw9y8jS6c+fOmDhxIvv66NGjaN68OSZMmAAAiI2NhYGBAc6cOSN2LAHv3r3Drl27EBgYiI0bN7LCUZWC9fz5c9SoUUNIGnfu3Al1dXX4+/ujX79+qFmzJg4fPvzdtkJCQtC4cWP07NkT48ePh5GREWRlZdGqVSvs27dPYhfhsjg4OGDmzJns6wULFsDOzk7oM3fv3oWzszNnMV++fAk9PT0cP34cwJfRvREjRqBWrVowNzfHhg0bOItVmujoaNy+fRuZmZlC5+CHDx+wZ88etGzZEoqKipCTk0NCQoJIMZo0aQI/Pz/cuHEDZ8+exdChQ+Hp6Qk1NTVYW1tztCff5tGjR1BVVUVKSorQ+58+feJU1G1tbTF+/HhkZWUB+N+o7IMHD9C6dWvo6emJPRPCzc0N7dq1Q3BwMF6/fo3bt29j1KhR0NDQgJqaGk6dOgVA9H4gNja23LWlqmdAfO16UFhYyP4tLS1NrL4uNzcXCQkJOH78OHr16gU9PT1IS0ujU6dOOH/+PADJ96XPnj3D5s2b0bNnT7i6usLFxQU9evTAsmXLEBERUS03yzySh/c8bqkq1+M9j/c8cakO1+M9j/e8svCe99/wvP/cQzRTU1NYWlpiwIABqFevHurVq4eAgAAwDANDQ0O4uLiAYRhYWlqKHOPTp08ICQnB4sWLMW3aNNja2sLOzg6amprQ0dGBo6MjzM3NMWjQILaj55Lbt29jwIABqF27NrS0tNC+fXts2LABd+/erfRIyNd49eoV1q5diytXrgAQnnJeVFSE9PR0zp5GFxcXY/z48ejRowcKCgoAfLlADxw4kB3V+vTpE3x8fLBo0SJOYgJAt27doK+vDxsbGzAMg4CAAKG/f/z4EeHh4Xj//j1nMcuybt06tGrViu3woqKi4O7ujnHjxgH4cpFu27YtRowYwX4332Lnzp0wMTHBiBEj8OTJExw7dgwdO3aEkpIStLS00KFDB4ktawSA7OxsMAwjlLPC1NQUa9asAfC/zrZ///7o2LGjWLESExMxevRoxMTEAPiSn6Njx47w8vKCqqoqXFxcsGvXLk5uor5G8+bNwTAMOnTogO3btyM2NhafPn0S+kxSUhK2bt1aqXY/f/6MzMxMnDx5Ev3794e8vDyUlJSgqamJ9u3bY+zYsbh27RpSU1O53B2WpUuX4vDhw2x/MmnSJDZvh6RE4fnz51BSUsK7d+/KxSguLsbLly+hra2N6dOnixxj9+7dMDQ0LCeJwJebVy8vLzg7O7NyJwoqKirYtWuXyP+fS7423f3Nmzdo3LgxHj16xEmcoqIihIWFYeHChZCXl2dzK1UlERERWLNmDTp27IgOHTqgdevW6NatGx4+fFil28EjeXjP48bzgKpzPd7zeM8Tlep2Pd7zuIP3PO7hPU9ynvefeoiWnZ0NY2NjuLi44OjRowCAx48fIzMzEwYGBpg0aRIePXqE7Ozsr05//hGmTp3KTqd2dXVFUFAQ1q1bh5s3b+LBgwfsicv1qGFF0/pDQkLQvXt3qKurw9nZGYMGDWKfDotDnz590KNHD7x69QoAMGHCBAwZMkSkKcs/wqlTp6Cnp4dhw4ahXbt2qFmzJuLi4ti/f/r0Cdra2rh58yYn8S5dugRdXV1ERkbixYsXCAwMhIyMDBYsWIDx48dDX18fVlZWkJaWxubNmzmJWREnT56EiYkJwsPDAQD+/v5o3bq1UL6L+fPno3379j/cZkREBHx8fDB58mRWZl6/fo2NGzfCzs5OYtPtgS95PxiGwZAhQ7B//35cvHgRtWrVYkexiouLkZ+fD1VVVVy6dEmsWJcuXYKmpibk5ORgY2ODnj17gmEY9OjRQ6htSY+SHD9+HK1atYK0tDS0tbXRv39/sXLl7NixA66urtDU1ESDBg3g5eWF/v37o27dukhMTJT48rSMjAy4urrCyckJbdq0wdy5c6Gqqsrm7BDAdYLRzZs3w9PT85s3bH/99Rc6d+4scrJbHx8fTJ06FcD/JLG4uJi9cQkNDYW6urrI/czTp0+hqKgoJGd9+vSR6DlXFoEYZ2dnC70vWLYBAJs2bUKNGjUq3XZycjKeP3+OyMhILFq0CAsXLkSHDh3QvHlzWFpaQl5eHpaWljAzMyt3k8EVZc9nwY1TVlYWYmNjceDAAdjZ2bFLOCR5M8lT9fCex53nAVXrerzn8Z4nCj+D6/Gexw2853ED73lV43n/mYdogi88NTUVI0eOxPDhw9mn92/evIGsrCwrCeIycOBAaGpqwtvbG2PGjMG///6L1NTUcp2eJDt0gcDFx8cjOjoaCxYsYA+m4OBgsdrev38/HB0d2YPy3bt3kJeXR9OmTeHo6Ig2bdpgwoQJnJ48OTk5WLhwIZo1a4bAwECEhISwfysoKMDmzZtRr149zuJ16NABw4cPZ19v2rQJDMNg4MCBmDZtGk6dOoVdu3bh+vXrEp2im52djaZNm8LBwQHu7u5QVFTE7du3hT7j4OCAJUuWfLOdssdaZGQkbG1t4eTkhKioKPZ9SV+Y79y5g/Hjx8PX1xeurq6oX78+DAwMcPr0afaCI7iAiUtJSQnevXuHS5cuYejQobCwsADDMHB2dsaFCxcknkum7Heem5uLdevWwcrKCgzDoHXr1njx4kWl2+3ZsydmzpyJCxcusPlTUlJS4Orqik6dOnGy7d8jKioKmzZtQv/+/dG0aVNoaWnB19cXQUFBnI1qleXChQuoV68eO6JUXFzM5uoQfNcrVqyAq6urSO0XFhaiY8eOWLZs2Vc/k5ubC29vb3ZEvbIMHToUbdu2ZV+HhoZCS0sLHz9+ZN/Ly8vDzZs3JXJ9EIixs7Mz2rRpg5kzZ+Lq1atCfVhJSQnc3NwwevToSrcvmOHToEEDtGrVCo6Ojhg1ahTGjx+PQ4cOITIyktPEwF8jPDwcy5YtQ58+fdC9e3doa2vDyMgIampqMDQ0hL+/Pzp27MjmduH5PeA9jzvPA6re9XjP4z1PFKrT9XjP4xbe88SH97yq87z/zEM0AKxMPXjwgE2E+vjxY4wdOxbu7u6cPlG/ffs2JkyYgObNm6NJkyZo1aoVJk6ciIMHDyIxMZGzOALCwsKwd+9eDBs2DN7e3nB1dUXNmjXRqFEjqKiowM3NDYMHD8awYcPEXrvu5uYmlOvgn3/+gZubG549e4bt27eje/fuMDIyYqdWc0lGRkY5ATh27BhatGjxXcGoDAzDCFVJatq0KUaNGvVDU+m5Jj4+HiNHjsTIkSNx/fp19v2SkhKcO3cOWlpa35x2XFRUhLy8PDx+/Bh5eXl49+4dEhIS8OHDB7Rp0wYeHh4SrXhVEUlJSdi3bx9Gjx4NT09PdrRr0aJFsLS0xIgRIziNl5eXh5cvX+Lw4cPo1KkTatSoAXV1dbRv315iU+EFF8eKqtTcuXMHTZo0EekCVprS50JERARq1aqFGTNmCMWXJILqRosWLUJAQABcXFzQrFkzdO3aFSdPnuQ0VkZGBnR0dNCnT58Kj9eioiLY29tjwYIFIseYOHEijIyM2FGtkpKSciOVmpqaQudhZVBXV2dzbQBfcgANGTKEjQUAy5Ytg4mJicj78D2io6OxefNm9O/fHx4eHnB2doa/vz8rxvHx8ZCTk0NsbGyl2r127RoYhkGjRo3g5+dX5dP4BVy9ehUMw0BXVxfNmzfH0KFDceTIERw9ehRpaWl4/fo1+5tWZzU+HsnAex43ngdUn+vxnsd7nqhUtevxnsd7Xll4z5M8P4vn/Wceot26dYvNLyBg2rRpaNq0KafrdtPS0oRef/78GceOHcOQIUPg7OwMBwcH+Pn5Yc6cOZyOBglGH3v16oXp06dj1apVCA0NxeXLl5Gbm1tuSqeofPz4Ebq6uuy0cwCYN28e9u3bx75++fIlfHx8sHfvXk5iFhUVVfhdCd6bMGECZs+eLdb69dLcv38f+vr6aNy4MTp37owVK1ZAUVFRKCdGQUGBxEVr8eLFFYqwYL8PHz4MT0/P716gBwwYABsbG/j4+KBWrVpwcnKCi4sLVFRU0KhRI6GLiaSp6Hd8/PgxNmzYgH79+sHd3R2ysrIijdyVpaSkpMIR8tzcXMTGxmL16tVwdnaW2HRjoHxFnNIJPVesWAE3N7dKzYx4+fJlhblZBG0eOHAAjRo1wp07d8Tc8oopKSnBkydPcPr06XJ/e//+PU6ePInp06cLLaXiAsFvtGfPHqirq6N169bYtm0b7t27h5ycHCQmJmLYsGEwNTUVq6+7ePEi1NTUMGDAgHJLlYqKirB+/Xro6uqK1PaVK1fAMIxQYmdVVVVcvXoVwP/kytbWVixB/FEEYrxw4UIEBATA1dUVzZo1g7GxMQwNDSvd3vv377F7926MGjUK7du3h729Pdq2bYtZs2YhPDy8yhJ1nzhxAkpKSmAYBh07dsSOHTvYJWF8Jc7fG97zuPE8oOpdj/c8YXjP+3Gq2/V4z+MG3vO4h/c8yfKfeYjWqlUr9OrVC8D/1nDn5ORg9uzZqF+/PiZPnszJBcbf3x/Tp0/HqVOnyiUtTElJQXBwMNq0aYPx48eLHUtAYmIivL29oaOjA3V1dSxevLjCyiVcTGl+/PgxbG1tcfDgwXJ/EyQvzMzMhL6+PiIiIsSOJ/it8vLy2ItUaYn6+PEj55KTnZ2NCxcuYPny5QgICIC5uTlUVFQwYMAAnDp1qkpmLwQHB0NBQYF9XZFkCaayfu/iLC0tDYZh0LlzZ4SFheH06dOIjY3Fq1evcOfOHXbEvCo7nooSXRYUFOD+/fucXJQvXLiA3r17IzAwEEFBQULTqKuCkydPlluDX3akMioqCg0bNqyU2DVt2hTDhg3D/v378fTp03LHRUlJCXx8fNCzZ0/xduAr7N27Fz179mTzw9y+fRsbNmwo19clJSVxep6MHj0aGRkZyM3NRVBQEHR0dNjRMF1dXdSoUQP29vZiJfAWXPzXr18PdXV1NGrUCAMHDsTevXtx5swZtGvXDg4ODli3bp1I7R84cACKiopQUVFBz549MXbsWFhYWAh95tmzZ+UEjGsKCgrK/TYZGRk4ceIEZsyYAVtbW7ET4t6/fx/r169H37594e7uzlZLWrBgQYXJfCXBpUuX0K5dO8jKykJFRQUBAQE4ePAgXrx4wWklMZ6fB97zuPE8oGpdj/e8L/CeV3mq0/V4z+M9ryy85/23PO8/8xBNXl6eXcNdepQAADZu3AhDQ0P06tULHz58EPlJanp6Ojp16gRnZ2c4OzujZ8+eWLp0KcLDw8udLFyPiKSnpyMyMhKzZs2CoaEhGIaBubk5goKCOEv+KvheLC0tMWbMGKG/lf4+g4ODUbt2bbHjPXz4EO3bt0eLFi0wePBgtGjRAvb29ujbty+sra3h4uKC9u3bQ15enrOS52V/+6SkJBw/fhyzZs1CmzZtYGZmBmdnZwwdOlSiCaldXFwwa9Ys9vWiRYvYm4PKcvPmTUyZMgU6OjpQVVVF165dsW/fPk5HrX+EwsLCCs8tQc6D4uJiHDlyRORkoQJOnz4NKysrWFlZoUGDBpCXl8eqVavYnAqRkZGIj4/n9Nwoi4ODA+Tl5eHu7o4tW7ZUuE/Tp0+Hh4fHD7eZk5ODP//8Ew4ODtDT04OHhwd7I/fy5Uv2ghkTEyOUkJhLrKyssHHjRjZHR9u2baGqqgpLS0v06dMH+/bt4/zmY/v27VBWVi73/sGDBzFkyBCMHTsWW7duRXJyMifx8vLy8O+//6Jdu3aoX78+FBQUICUlBTs7O5w4cULkm9TPnz8jPj4ewcHB8PLygpaWFmRkZDB69Gjcu3cPwJfk0c7Ozpzsh6jk5OSIfKNVVlry8/MRHh6OefPmoWvXrjAzM6v08oHKUFxcXOG2b9u2DU5OTmwej8DAQLx7905i28FTPfCexw1V6Xq8581iX/OeVzmq2/V4z+MO3vOqFt7zuIEBAPrNOXz4MPXp04eSk5NJTU2Nfb+oqIhkZGSIiOjSpUvUqVMnOnjwILVq1UqkOFeuXKFmzZrR8+fP6dSpUxQWFkavX7+mmjVrkpmZGdnZ2ZG9vT1ZWVmRtLQ0F7tWIbm5uXTr1i3av38/HT9+nLKyssjU1JQ2b95MdnZ2Yre/dOlSmjJlCs2cOZN69OhBBgYGJCcnR0REt27doilTplDTpk1p3rx5YsUZP348HTp0iEaNGkXy8vKkra1Nnz9/pvPnz1NoaCgNHz6cpKSkSF1dnYYMGULy8vJi79v8+fPp3bt3FBQUJPR+UVERxcfH0/379+nu3bt04cIF2rt3L1lYWIgdsywfPnwgNTU1ev78OTVs2JCIiCwsLGjYsGE0cuRIAkAMw9DGjRvJwsKC3NzcfqhdwXe3detWCgsLIwUFBfLz86OePXuSi4sL1ahRg/N9qYiSkhICUO4cuH79Orm7u1N2djbVrFlT5Pbd3d3J3t6egoKCKD8/nxwdHenz588UGBhIu3btoho1atCDBw/I1taWIiIixN2dcpSUlNCjR4/o8ePHdOrUKbp8+TJ9/vyZmjdvToGBgeTk5EQbN26k48eP099//00dO3asdIwbN27Qv//+S6GhoVRYWEiWlpbUvHlzsrGxIScnJ1JSUuJ8v/bt20ezZ8+mhw8fkoyMDGVkZJCuri6tXLmS3r17R/fu3aPz58/ToUOHyMfHh7O4zs7O1LFjR5o2bRrl5+cTwzBsf0P05fuWkpJizwtRePPmDd27d49at25NsrKybLsPHz6kjx8/kra2Nqmrq5OWlpZYcQR8/vyZnj9/TufPn6e9e/dSVFQUmZqa0tOnT2n37t3Uo0cPsdqviAsXLlBMTAx9/vyZGjZsSE+fPiVZWVmqXbs2PXr0iNTV1SkrK4scHByoe/fulW5//fr1FBoaSlFRUWRiYkLt2rWj3r17k6qqKhERZWRkUHR0NDVv3pzjPfuC4Hf59OkTpaWlUWxsLNWuXZtsbW3Zz2RkZND69evpwIED9ODBA4lsB0/1wHset55HVDWux3se73miUp2ux3se73nfg/c87vnpPE+ij+h+Ery8vKCgoAAbGxv07t0bR44cqfAp85UrV0SOkZ6eDoZhypWwvXPnDmbMmAFPT084ODjA3t4ehw8fFjlORRQWFuLZs2d49uwZbt68KTSN8vXr1zh06BBatmyJ+/fvcxLv48eP6Nq1K6SkpODk5ITp06djxYoVmD9/PurUqQM/Pz9OEphGRUWhbdu2GDx4sNA+9e7dW2gaM5drsPX09LB69Wr29enTp/HmzRuhz3z69AmPHz/mLGZZFi5cKFR55vHjx1BTUxMagSkqKgLDMD9cQrvsU/u3b99i/fr1bJUVQZJSSWFjY4MZM2aUW5JQerbA8OHDRa64IyAzMxMMwwjlrDEyMkL9+vWxb98+HDhwAFFRUXj9+nWFS2G4JisrC9HR0Vi1ahV8fHygrKwMOTk5WFhYYMOGDT/cTkFBAe7cuVMuF09JSQmOHj0Kf39/NGrUCLVq1cLWrVu53g0AQJs2bYTysuzbtw9dunRhX0dHR8PX1xdz587lLObHjx/BMAwuX74s9H5xcTHy8/PZ0VBx+oCYmBj07t0bLVq0YNteunQprl27VuEyCq7JzMzE9evX8eeff8Lb25vz9gHgyJEjYBgG8+bNQ8eOHdGsWTMMHjyYzRXVtm1b2NnZwcTEpNLXwbdv3+KPP/6AsrIyXFxcEBgYCFdXVygoKEBLSwubNm2qkqVRxcXFuHr1KlxcXKCgoAANDQ3UqVMHTZs2xfr165GZmSnxbeCpPnjP49bzgKpxPd7zvsB7XuX4mVyP9zzx4D2PG3jPq3rP++0fomVkZIBhGOzYsQPz5s1D+/btYW5uDltbW4wZMwbXrl3jJM6cOXPg5OQE4EtHWLYCVH5+Ps6ePYu+fftyOs0xPj4ePXv2hLa2NhiGgYaGBpo1a4alS5cKJaaURInnQ4cOwdPTE3JycqhZsybq1KmDgQMHslOAuSAhIQGdOnWCr68voqOjAQA1atTAiRMnOIsh4PHjx5CXlxea/q6hocFWnxF0EJJcxw4AJiYmsLe3R3x8PABg8uTJ8PX1FdqG48ePQ1NTk5N4T58+lViFSuBL5ztgwAA0adIENWvWhIuLCzZt2iSUmyY7Oxva2tpiJygOCgqClpYWHj9+jKKiIjx79gyqqqrlBFnSfPz4Efn5+Xj9+jWboyMnJwevXr3Cw4cPKy11W7duhaKiIgYNGoR9+/bh0aNH5RIsZ2RkYNmyZRKZRp2fn49WrVph5cqVAL5IRl5eXrmbycDAQEyZMoWzuGvXrgXDMPD29saQIUNw4MCBctOzvza1+0cZMmQIhg0bxu7Lzp07wTAMZGVl4eTkhCVLluDBgwdi7cePkJGRUWEyYS44e/YsVFRU0KNHD+Tm5rL9yPnz56Gjo8PeuOXl5VW67UmTJsHT05NNQP7p0ye8ffsWoaGhaNu2LbS0tKrk+zt48CAcHR3RqlUrHD9+HFu3bsXo0aNha2sLbW1tLFy4EABfkfN3hPe8/8WXBJJ2Pd7zeM+rLD+D6/Gexw2853ED73lV73m//UO0uXPnomnTpgC+jIbExcXh4MGDmDBhAjw9PWFiYoJmzZph6tSpIh1YAurXr1/hiENhYaHEfsxXr16hRYsWsLa2xsqVKxEaGopZs2bBzMwMDMOga9eunD7QAipOSpqTk4M7d+5ITOBSU1PRvXt3WFlZITAwEHXq1MGHDx84T5A6ZMgQtGvXjn194cIF6OrqCiUqzcjIgLW1tcQ6wYKCAixevBhNmjQBwzCwtLSElJQUtm3bJvQ5Hx8fDB8+/JttJSQkIDc3FzExMbh37x7S09Nx8+ZN3Lt3D0lJSbhw4QIuXryI169fS2RfSvPx40c8ffoUu3fvRmBgIOrVqwc1NTX4+vri1KlTOHHiBBQVFcWOM27cOCgoKMDZ2RnTpk2Dj48PWrZsWe5mR1LJdQsKCrB//354e3tDUVER9evXR9u2bbFixYpyIvKjCCpPLV26FM7OzqhZsyasrKwwceJEnD59Gs+fP6+SqluBgYFo1arVV/+emZmJWrVqCVVzE5dGjRphwIABmDZtGry9veHo6Ahvb29MnjwZoaGhYvXZAmrWrCl0k21lZYX58+fj/v37GDRoEBiGgb+/f7ljiEuSk5PRvXt3id7kxMXFoXfv3hg/fjx7TWrevDlGjBgBQPRzQlNT86uJfpOSkmBhYYFOnTqJttGVoHHjxpg7d265PFQJCQkYNGgQ5OXlsX//folvB0/Vw3set54HVL3r8Z7He15lqE7X4z2P9zxR4D1PfH42z/vtH6JpaWlh+fLl5d7Pzc1FVFQUgoOD0bdvX3Tu3FnkGM+fPwfDMJg8eTJu3LiB9PT0cgdqSUkJ5yfn6NGj4ePjU+F0+n///Rc1a9bEP//8w0ms0qN2gqfZHz9+ZKdtZ2Vl4fnz5xItb7to0SKoqamhb9++EmlfRUVFaIqrn58fhgwZAuB/03vXrFnDSdGEb1FUVITMzExcuXIF48aNg62tLaSlpdG8eXPs3bsXaWlpUFJSQkxMzFfbePbsGVRUVKClpYWOHTvC3Nwcqqqq8PX1BcMwqFOnDpuAcd68eRLdn7JkZGQgIiICa9euRbt27VCnTh0wDIOAgABO2o+Li8OMGTNgbW0NRUVFmJubY/bs2Th9+jRevXol0RGKqVOnwsjICN7e3li2bBmGDRuG+vXrQ1paGm3btuWkYs2zZ88wadIkGBsbQ1lZGd7e3ggKCsLZs2clOnq+Zs0ayMrKYt26deUuYJ8/f0ZQUBD09fU5ixcTEyMk3HFxcQgODsagQYPQvHlzODk5oUuXLvjrr79ETjYbEhICQ0NDVk7z8vLQqVMnoXPr8OHDaNeunchyHBERgdTU1G8ed2vXroWUlJRI7f8oJSUlCAsLg6WlJWxtbXH8+HHIycmJNUsnKioKjRo1QkpKylf7/g0bNsDNzU2iMwTi4+OhoqLC3vSWlJSU+77d3d3Rv39/9u88vw+853HjeUD1ux7vebzn/SjV5Xq85/GeVxbe8/6bnvdbP0QrLi4Wyg9RXFxcYeWY9+/fi3ziAMCwYcOgqakJPT09yMjIwN3dHatWrUJ0dLREO7u6desKTXcX7F/p3AMmJiacbEPbtm3RqFEjtG3bFm3btoWGhgZ8fX1hbGyMunXrwtXVFerq6ujdu7fYscoi2J/Pnz9j8eLFUFBQQGBgIBISEjiL8eTJEzAMA0dHR2zatAkZGRnQ1NRklxYIxLhJkyZYsmQJZ3G/R35+PpKSknDkyBEEBARAXV0dDMN89yIWEhICMzMzbNu2DTExMUhPT0dGRgZ27NgBFRUVhIaG4sqVK3j27FmVlAGuiKKiIqSkpCA8PBwzZsxAXFycWO1VdPNy8+ZNDBo0CEZGRmjQoAF8fX2xcOFCiYykx8XFQVNTk10WUprDhw+jVq1a6NKlS6W+b0Ff9bUL89WrV2Fubg6GYaCtrS2xaqMCevXqhdq1a6NPnz7YuXMnm79jzJgxsLW1FcozIy4jRoxgKxiV7rMFVbeCgoLQq1cv2NjYiCytq1evhru7O5uDRDAaDPzvOz958iRMTU1Faj8xMREMw8DBwQELFy5EREQEMjMzy+1P06ZNMW7cOJFifI/Zs2cLLSvJy8vD+PHjoaenB0tLS7HafvjwISwsLHD69GkAYKuileb27dvQ19eXaD+zd+9eODs7l8slI9gm4MtSGU9PzyqvVscjWXjP487zgOpzPd7zeM/7UarT9XjP4z2vLLzn/Xc977d+iHb8+HFs3LgRDx8+LDcdtLi4mLNRClVVVURGRgIAwsPD0b17dygqKqJmzZro3Lkz9u7di2fPnnHamcfHx6NJkya4ffv2Vz9z7949ODg4ICIiQqxYN27cgIqKClauXIlTp07h/PnzuHr1KoKDg8EwDIKCgrB+/Xrs3buXkwvk97h27RosLCy+O829Mnz+/BkhISHo378/atWqBSkpKTAMg6NHj7In5+vXr8EwjNC0/6okPz8f8fHxWLduHS5duvTNzxYXF2PJkiUwMzPDypUr2WSL48ePr1S5bUlRugPOysridJr6kydPcP36daH3BGXVW7dujQ4dOnAWqzTjxo0TWiZSVFQkJHu7du2CtLR0pc/H/Px8PH/+HCdPnsSRI0cwdOhQ9O3bF3Z2drC3t4enpydkZGQktl/A/25w4uPjMWzYMCgpKUFWVha6urqQlpaGqqoqgoODOSlbL+Dy5ctsvhjBDI+yffbHjx/F6t/u3r0LeXl53LhxA4DwVHfBMdqnTx+xRs+jo6MxePBgqKioQEFBAa1bt2ZvenJycvDkyRNISUlJJPlxdnY26tevj3bt2gnlUHn58iVGjRoFDQ0NzJs3r9yIc2WwtLREmzZtKhQb4EuuH3d3d5Hb/xFiY2NRp04dHDt2DIDwzYjg3ytXroSNjY1Et4On6uE9jxvPA34u1+M9j/e871Edrsd7Hu95FcF73n/T837rh2h+fn6oV68eWrVqhcmTJ+PIkSPsyVoacdbMnz9/HkpKSsjPzy/3ZHb//v3w8PCAnJwcpKSkynX24pCZmQlHR0eMHDkSwJcDqGzixSdPnkBVVVXsC9eHDx8wdepUWFlZ4cCBA2x7J06cQJ06dcRquyK+NgWzuLiYfQK+YMECbNy4kbOYZ8+eZf/98uVL7N+/H127doWioiLU1dUxatQodO/enZOqQuKQlZVVqZHZY8eOoVmzZuxyj7p16yI4OFgyGycCBQUFsLW1rXApTmXIy8vD6dOn0bhxY6ipqUFLSwu1atVCz549y92ASCp3n4+PzzdHrz9+/IjWrVtj/fr1P9zmzZs3UbNmTdjZ2cHKygq6urpo3749fH19ERQUhODgYISHh7Mj0FVFfn4+9u/fj9mzZ+PAgQNsFTOupk8nJiZi//79ePHiRYWVk0rPxBCH9+/fw8nJCc2bN69wGnpoaChq164t8lT4Xr16CVULOnXqFNq2bQsZGRloampiwIAB6NKli9gjhV+juLgYFy5cgImJCRo1aoTQ0FCh32jFihUwMzPDpEmTKv19Cto5f/48VFVV0alTJxw/fhwvXrxgrxGbN2+GqakpKz2S4tOnT/D29oa9vb3Qzb1gGzMyMmBvb49FixZJdDt4qh7e87jxPKBqXY/3vK/De97XqW7X4z2P97yy8J733/W83/ohGvClnPmIESNgbW0Nc3NzdOjQAfPmzcOZM2c4WbceFBSE2bNnA/jf+tyyU40/fPiA5cuXcz7NcdKkSahTpw7CwsIq/Pu4ceM4HY0STJNcs2YNAKBVq1YYNWoUAMmtPa6o3RcvXmDs2LGcjRRevXoVDMNg6dKl7HtFRUXs6MHy5cvZEuFHjhzhJGZF/Mh3OGTIkO/mCimbl+XQoUMwNjZGgwYNoKysjNTUVFZUJcnRo0dx6tSpb/5OT58+hbS09DfzfvwIS5YsQePGjdG9e3esW7cO8+fPR58+faCnp4eGDRuyv5ukcmQUFxdj/PjxcHd3Z5cSlY5VUFAAALCzs6vUTcHff/8NhmEgIyODFStWCN0oVcV6/4KCAly9ehXLly/H1q1b2WUvkmbmzJlgGAZNmzbFrFmzcPHiRSQnJ5f7/bgQrGPHjkFNTQ2ampoYNWoUrl+/jps3b2L27NkwNzdHr169RGr33LlzUFNTQ0FBAfv7CygoKMCmTZvYfDVBQUFi78e3eP/+Pbp16wZra+tysxuWLFnyzUTC3yMvLw/Lly+Hmpoa5OXlYWdnBy8vLzRq1AgaGhrs9VFSCPJjhIWFQV1dHbVr18akSZNw7949xMbG4vDhw/Dz84OtrW21zS7hkSy853E766iqXY/3PGF4z/s61el6vOdxC+953MJ7XtV73m/7EK3sSfjp0yccOXIEAwYMQOPGjeHt7Y2+fftizZo1YnVSZU+a0uTn5wtd5LjqDNPS0pCbm4uUlBR4eXlBXl4enTt3xo4dO/DmzRtERkaiT58+sLW1FRp5E5XS3+WGDRtQp04dNnHpnTt3OO3kL1y4gPj4+G9W2JkyZQq0tbU5i5mdnY1p06ZBQ0MD48ePr1CCMzMzcefOHc5iluXOnTvYuHEj4uLivjpVOjMzE9ra2ti+fXul209KSoKvry8cHR05EZkfQXCMGBoaYurUqbh//36582X27NkwMjISO5ampib27dsn9NtlZ2fj3LlzsLe3R926dSVSErw0hw4dgpqa2lcrw0RFRUFeXr5cyfJv8ebNGxw+fBj9+vVDjRo1oKamhl69euHy5ctCn5OUaC1ZsgQWFhaQlZVlS5CXvinNyMhAXl4ep7MvBNy7dw+jRo2Cnp4eNDQ04O3tjZUrV+LWrVtfnVL+o3z8+FGo8tqdO3fQu3dv1K5dm13iU7t2bUyZMkXk/CPt27fHoEGDAPyvD63o5jstLU2ixS4EfWdsbCw6dOgAOTk5LFy4UCiHUmWlo6ioCE+fPhU6nz9+/IgNGzagXbt2cHNzw5gxY9gcGpLExsaGTXoeHR2NPn36QENDgy1fr6ysjFatWiEqKkri28JTtfCex53nAVXnerzn8Z4nKtXterzncQvvedzAe171eN5v+xCtNILOLC0tDXFxcViyZAmUlZXFrhRz7do19OzZEyEhId/8HNcdX//+/XHq1CkAXyq4DB06FMbGxmwyUiUlJZiYmHx3u0Tl0aNH8PDwgKmpKRITEzlr9/79+1BWVkb79u2xaNEiXLp0qdwo8ufPn2FiYsLJtPCy7Ny5EwYGBujXr1+lLoBcMHXqVDAMA11dXQwcOBAnT57E69evhaajnzhxAvLy8t9s586dO1i2bFmF6+7v3bsHDw8PqKmpYfXq1d+8MeCKuLg4/P333zA0NISUlBTs7e0RFBTETgU2MzMTO4Hv3r17hQSt7IUqOzsbOjo62Lp1q1hxvkd2djZ69uwJhmHQtWtXHD16FPn5+SgqKsLOnTvRoUMHdO3a9Yfb+/z5s1Cy5WfPnmHNmjVwc3ODjIwM9PT0MHXqVDx9+lRSuwRtbW2sXbsWJSUlWLFiBRiGwYIFC/D333+jc+fOaNKkCeTk5NjqZlxQ0ej5qVOn0KtXL9SqVQtmZmYYNWoUNm7cKHIy7YkTJ2L8+PFC7+Xm5uLu3bsIDQ3FmTNn8OzZM7H6bnl5eTaHEvDlOlD6JrF07g9JyXFF0vbPP//A1NQUK1euFLndI0eOoGPHjti5cyeA8iPFXIwc/wg7d+5EvXr1APwv2XR6ejquXbuGw4cPY+fOnbhy5YpYuUB4fg14z+MeSbge73m854nKz+B6vOdxA+953MF7XvV53m/5EO3Fixc4f/48pk6din79+qF169bQ1NSEqakp5OTk4OLiAn9/fwQEBAhVdaosfn5+6Nu3Lx48eCAUOyQkBOvXr8eTJ0842Bth3r9/D4Zh2CeyAqKiorBt2zbs3r2bvTCLS3FxMSIjI3Ht2jW2wxOcNDdv3oS1tTV0dXWxf/9+sS/Ugs7lyJEj6NOnDwwMDGBsbIwePXpg/fr1uHPnDrKysnDjxg1ISUlxOl2zdMe2c+dOaGlpoVmzZuzvKshDImlycnKwZs0aNG7cGAzDwMTEBFOmTMG1a9eQnp6OTp06oXPnzt9sY/bs2TA1NUWLFi0wZMgQ7N+/H+/evRP6zIgRI2Bvby/JXanwYnHz5k0MGTIEmpqaUFRUhK2tLScJfCdOnIhu3bqV+50EeVUKCwsxZMgQ/PHHH2LF+RaCuOnp6Rg3bhwaNWoELS0tqKqqQkdHB0pKShg2bBhevHjxw21OnDix3Kh4SUkJm2T177//RsOGDaGmpsbpvgjYuXMnGjZsyL6OiYkBwzAwMzPDvHnzMHnyZOzbtw+HDh3ibOS37HlWWg4yMzMRGRkJa2trMAwDDQ0NkeMoKysLVdfat28fnj17JnJ7ZTl48CA7yjl48OBySXErqm4kKUrHEQjI0qVLwTAM+vbtK9LNsaOjI2bOnCk0envu3DkMGTIEU6ZMkci171vbAVTNsheenwfe87jxPKDqXI/3PN7zxKG6XY/3PN7zSsN7Hu95DADQb4aTkxPdvXuXPDw8SFNTk8zNzcnCwoJUVFTI2dmZcnJySE9PT6wYGRkZpK+vT3fv3iVzc3MiIrp//z717NmTEhISqHbt2mRjY0Pr1q2junXrcrFbREQ0Z84cCg0NpfDwcMrPzycpKSmSlZXlrP3S7N69m7Zu3UpGRka0cePGcn8vLi6mYcOG0aVLlygiIoJUVVU5i/3x40c6ePAg7du3j548eUJaWlrk7u5O9+7dIzk5Obp48SIncQSHP8Mw7HtPnjyhYcOGkaysLK1atYr9fSXFs2fPSFVVlWrXrs2+9/LlS1q/fj3t2rWL0tLSyNramu7du0fh4eHk5ub21bZSU1Pp+vXrdPPmTXr8+DFlZmaSiooKWVtbk6enJ3l6ehIRUURExDfbEZcOHTpQQEAA+fj4CO0XEVFubi6FhobSxo0bqVatWrRz506xYh05coT+/PNPevDgQbljsLi4mKSlpSkwMJDk5ORoy5YtYsWqiLi4ONq0aRN5e3tTq1atiIjoxo0bdPXqVfrw4QMpKCiQlZUV+fr6/nCb79+/Jy0tLXr58iXVq1ePiIhevXpFBgYG7GdKSkooOzub3r17R8bGxtzuFBG5ubmRjY0NrV69moiIlixZQgcOHKATJ06Qjo4O5/GIiAoLC+nBgweUlJRE4eHhVFhYSNeuXaOCggLKyMigkpIScnFxobS0NPL396fx48dXOsbFixfJ39+f3r17R9LS0gSANDU16fz582RnZ0cAiGEYSkhIoAYNGoi0H46OjmRra0tNmjShrVu30v3796lBgwYUGBhIAwYMEPv68z2io6Np+/btpKysTPLy8vTq1StSV1cnIqK0tDRq0KABHT16lB48eEDXr18nFxeXH247JiaGnJ2d6cmTJ+y17ejRozRw4ECqX78+vXnzhvLz8+n8+fPk4OAgkf0j+nKNUFVVpbCwMLZfK4vg/Of5/eA9jzuqy/V4z+M9rzJUp+vxnscdvOdxA+95X6hWz6u+53eSobCwEP7+/lBSUoKqqirmzp2Le/fulfucuGuT16xZI1TB5/Xr1/D394eHhweys7Nx8eJFqKioYMOGDWLFKYuFhQXGjBkj9F5JSQny8vI4nzJqYWGB4OBgNsmloF3BKMLHjx+RkpLC6ZT7ikYDX758iXnz5rFJXyW5fEFAQkICnJycoKuri8OHD5db384lzZo1Y3OalJSUlBvpvX37Nnr06IEmTZp8s52yx/SzZ8+wdetWDB48GJ6ennBycoKfnx8WL14s0f1JS0tDixYtoKKiwuZ2OHv2LLKzs8t9loulBnFxcdDQ0EDv3r2Rmppa7u+vX7+GhoYGrl69Knassnz69Ant2rXD8OHDK8zfUPZY/tFz859//oGzszP7+v79+9DU1BSqAARAYstRcnNzwTAMatWqhaFDh+L69eswMzPD2rVry32Wy9H71atXg2EYmJqaokePHvD398eSJUuwatUq3LhxAwkJCexvLGo/16FDBwwbNox9vX37dhgbGwudE8+fP0etWrVEKuUumEWSlJQE4MtvdPPmTUycOBENGzZkE+muWrVKYpVihw4dClNTU1hbW8PCwgLt2rWDjY0NXFxc0LlzZ7i4uKBjx44YMWJEpdueM2cO2rZty75+8OABWrVqhcDAQABf+qEmTZpgxYoVnO1PRaxcuRIMw6BGjRrw8vLC9u3bOUkiz/Pzw3setyPyVe16vOfxnicK1eV6vOfxnlcW3vN4zwN+0+WcAPDq1SssWrQIJiYmkJKSQuPGjbFw4UI8e/aMk+R+S5cuhZ+fH/t66tSpcHNzw4ULF9j3Ro8ejf79+4sdS4Bgmm2tWrVgYGCAcePGsSWHBRQXF3Ny4QwLC4O2tvY31xh36NABR48eFTvW16hItLjMwXbr1i1s3boV58+fx44dO7B27VqEhIRg9erV2L59O7Zv3w5FRUVoaWlJ7CL29OlTMAwj1P62bdvw7t27Sh+n06ZNw7Jly3D37l2h90tKSnD37l2sWLECnTt3Fis/zI+Ql5cH4Mu07C1btsDd3R3S0tKoV68eJkyYgIiICM4qmN26dQsAsGzZMjAMA09PT+zZswfPnz/H06dPceLECbRp0wbNmzfnJF5Zli9fjmbNmrGdeumbD8FNz6FDhyp9Turr62Pbtm3s6xEjRsDX11coRmhoKMaOHcvBXlSMoNqciYkJGIYBwzAYM2YMrl+/jvT0dIksfZk+fTqUlZUhJSWFESNGICEhodxnxK04xjAMm2sIANzd3dmp4oJ9mjZtmpDcVoagoCC4u7uXe7+4uBhv377FqVOn0K9fPzAMI9Yys++RnJwM4Es/KuhfiouL2RuaoqIi9lytDOvXr4e7uzu7lKxHjx5o06aN0LKoESNGfLe6nLg0aNAAa9aswdWrVxEQEABlZWWoqqqiZ8+eOHPmTIU3czy/F7zniU91ux7vebzn/QjV6Xq853EL73ncwXte9Xreb/sQrTT37t3D2LFjUadOHSgoKMDFxQWHDh0Sq83bt29DWloa48aNw6ZNmyAjI4Pg4GChEZc2bdpg1qxZYm79/xCMNN28eRPTpk2DnZ0datasiSZNmmDx4sViVzIpzdixY9G9e/dvdmJLlizBsGHDOOtki4uLK2xLUEZ6xYoVnFaHsbW1hY6ODuTl5WFkZARjY2MoKyvDwsICjRo1Qu3atWFnZ8c+eZcEw4cPF3raf+7cOdSuXVtIaHNycsqttS/LixcvwDAM7O3t4efnhyFDhiA4OLhc4tkPHz7g5cuX3O5EKbKzs9GgQYNy1cJevHiBefPmwdTUFPLy8tDT08P58+fFivXy5UtIS0uzo45HjhyBq6srW6lFTU0NDMOgX79+Elu7b2FhgVWrVn3170+ePEG7du3w5s2bH27z6dOnUFJSQkZGBvuejo4Ojh07BuB/AuDu7i400sYlZRO5vnjxAn/99Re0tbUhIyODZs2aYdmyZZwnu83JycGDBw+wfPlyNGnShK36NWfOnEp9h1/jxo0bUFFRgY+PDyZMmIB///0XSkpK5Ua29PT0sHv3bpFimJubY8eOHQC+PopaUFDAyf58j9L96df+XVmePn2Khg0bIjAwEF26dIG0tDQuXboktK/29vZYvXq1yDF+ZBukpaWFRuwzMjKwfft2NGvWDDIyMmjYsCH++OOPKvmeeaof3vNEo6pdj/c83vMqS3W7Hu95vOeVhfc83vOA3/AhWulRnbKjAgUFBThz5gy8vLywaNEisWNt2rQJtra2aNCgQbmRgtjYWNSoUaPCJ+yiUqtWLYSFhQH40gnFxcXh8OHDGDp0KIyMjFCrVi04OjpyUu585syZaN68OfsEu6KTcerUqejVq5fYsd68eVNuunfZUYjExEQoKipyWn48JiYGSUlJyMvLw6NHj/D69WsUFxcjPj4eubm5KCwsRHJyMrvEQRKoqakJSYa/vz9bLlmw/5s3b0aLFi2+2U50dDQaNWoEZWVl+Pv7w9vbG3Z2duxF5OjRo3j79q3E9kPA+/fv0bZtW9ja2gqN1pcmIiKiXKLmyiL4bvr37w8vLy98+vQJJSUlSEhIQGhoKDZt2oQ5c+ZwPhpampSUFBgaGuLChQtfvVi9efMGHTp0wIkTJ3643XHjxoFhGKxduxbPnz/H0aNHoaenJ7Qf6enpkJeXr7A6l7gkJydj5MiROHz4MJ48eVJuqnt4eDh69eoFhmGwcOFCzuImJSWxsUpKSpCZmYnr16/jzz//RP369SElJYWmTZti06ZNIsdIS0vDtm3bMGrUKLRs2RImJibQ0NDA7Nmzce3aNQBfhPh71dG+xqNHjyAlJVXto2OS5tChQ/Dx8UGPHj2ERtJLSkpw8eJFqKqqcpoUvCzTpk1Dp06d2JhlJfbly5dYuHAhDAwMJHozyVM98J7HjecBVed6vOfxnicK1e16vOfxnlcW3vN4zxPw2z1EK0tp2Sp9ARdnmujz58/Zju7Vq1fIzs4WivP48WP07dtXaORJXMLCwsAwTIW5BbKzs/HgwQNs374dLVq0wJ49e8SOd/LkScjKyiI6OlrofcH3lpWVBX19fRw+fFjsWIGBgWjdujWWL19eLp6AdevWQVNTU+xYAo4dO4YLFy589el1VVRpunbtGqSkpIQEXE1NjR1tE2yDlZUV5s+f/9323rx5gyFDhmD48OGIjo5GWFgYhg0bBnd3d7i5ucHb2xvBwcGS2BUhYmNj0b59e8jKymLhwoVsJyuJ/BwJCQmwtLTE33//zXnb3yM9PR1ubm5YvHgxgIr7lNTUVNStW7dSHXxMTAz69OkDVVVV1KxZE4qKivD09ERCQgL7Xa5duxaGhobc7EgZzp8/Dy0tLTRs2BCtWrXC3LlzcfbsWbx8+bLcPoqSS+JruLi4VHj+FxcXIzU1FSdPnoSvr+93bzR+lKioKGzYsAF9+/aFh4cHnJ2dERgYCFNT0+9WR/saAwcOZMvbly5t/ruQkZHB3ijk5uaWWyZw/fp1+Pv7Y/DgwRLdjocPH7Jl5Uv31UVFRT9d9SYeycN7nuhUlevxnpfAvsd7XuWpLtfjPY/3vLLwnsd7noDf6iHakiVLsHDhQqxZswb9+/fH+PHjMXv2bPTp0wfTp0/HqFGj0LRpUwQFBYkc4+7du7C1tcXs2bMRFhaG1NTUcifQpk2bMHDgQPaJN1cIyiYLDp6yB1FJSQnevXsn9sFVVFSEDx8+wMPDA40aNcKePXvw6tUrNjnihw8fMGPGDDRo0ECsOACQn5+PuXPnonv37nB1dUXTpk0RGBiIbdu2CV2QmjZtij///FPseALs7e1hYmKCbt26YdmyZbh8+TLev38v9BlJlyeePXs2lJWV0atXL6xcuRKTJk2CkZGR0Gfi4uIgLS393REPQQfz8OFDtG/fHubm5qykPXnyBOvWrYO3t7dQjgBJ888//8Dc3Fys8+1HOHr0KOTl5fHvv/+y7xUUFFTJhc3f3x8WFhZCx6pAIgsLC7F48WKYmpqK3P6RI0fQuXNnSElJoXbt2ujfvz9CQ0NhYWGBpUuXir393yIsLAx9+/ZFgwYNYGRkhK5du0osL05YWBhkZGTY766kpAQnTpyo8CZH1BkD586dw6xZsxAVFSX0fm5uLq5cuYJ58+aha9eu0NHR+e6ymq9Rp04djBkzplwi2Yry/vxqREREoH///hgxYsRX+8UVK1Zg6tSpEhk5F/DhwwecPn1aaBlB2SVuVVlanqdq4T2PG88Dqs71eM/jPY8Lqsv1eM/jLhbveT83vOdVjt/mIdq1a9fAMAysrKwwaNAgTJw4Ee3bt8eYMWPAMAzs7OzQu3dvdOvWDfv37xc5TmxsLLp27QpTU1PUr18ffn5+WLFiBW7cuMGOHrx48YJN9scVBw8exLlz575amUkSB9KFCxdgZGQEWVlZeHh44M8//8SQIUPQpEkTmJubC13IxOXDhw84f/48ZsyYgQ4dOsDJyQmenp4YNWoUW51DIJdckJ6eju3bt8PX1xempqZwcHDAgAEDsGnTJty5c0eiU/sFpKWlYePGjejWrRvs7e1Ru3ZtWFtbY/369bh9+zaAL4Li6OhY6bbnzZuH7t27l8stUhUdjuACmZWVhRkzZkBaWhpdu3Zlfz9xhafsPrx9+xbjx4+HoaEhzp49W6UXsdu3b0NeXh5NmzbF6dOn2feLioqwatUqWFhYYPPmzWLHyc3NxerVq9n8EQzDSGwaddmR5Ly8POzevRvNmzcHwzAYMWIECgoKOD2WOnbsyC5vAYCNGzeiTp06KCwsZOPk5OQgJiZG5BiTJ0+GpaUlPDw80LdvX2zdurXcyPG7d+9w+fJlkdq/fPkyGIaBtbU1LC0t8ccff+DMmTPlPidJ4V++fDliY2Ml0nanTp0wevRoVpzKnmeCpLaS7jvnzp2LDh06sMsLzp8/j3bt2mHJkiUIDw//7ZdY/JfhPU8y1++qcj3e83jPqww/i+vxnscNvOdxA+95P4/n/TYP0VJSUjBs2DAsXbpUKFnnpUuXoKWlxfmUy8LCQhw4cAC+vr6oV68eTE1NMXHiRIn8sCdOnEDTpk3LiUxmZqbQk3AuOrsXL16Ue7q+bt06uLi4oFatWjA1NUWXLl3w6NEjsWMBFSeZffPmDfbv349Ro0ahdevW0NHRgZOTEyfxBDFLExMTg2XLlqFly5awtLREp06dMGbMGDbBZ1Xw+PFjLF++HK1bt4aNjQ08PT0xduxYyMvLf3fZxrNnz1BQUIDnz5/j9u3b+PTpE65fvw43NzcoKipW6X5UdAyePXsWVlZWGDFiBGfTwq9evcrmcjEwMIC2tjasrKxQs2ZNqKurY/Dgwbhx4wYnsb7HpUuX4ODgAIZhoK2tjZYtW8Lc3BwyMjJYsmRJpcu7Hzt2DPPmzcOYMWPwzz//lBtRS0xMlNhvWvr3KyoqKtdnHjt2DHp6epxfwGVlZXHv3j32dbNmzdhk3YJtmj9/PkaOHClyjKysLJw9exbTpk1D+/bt2Ru4kSNH4siRI+XKyleWdu3aoVu3brh8+TKmT5+O1q1bw8zMDA4ODpg8ebLIo54/SlJSEtTV1SErKwsnJyds2LCBs/w479+/h6KiIuLi4sr9TdCfrlq1Sqw8Jj+KgYEBLly4wF6nmjVrBj09PTg4OKB58+bo2rUrOzuD5/eC9zzuHpBUpevxnvcF3vMqz8/ierzniQ/veeLDe97P5Xm/zUM0ALhz5w4cHBxgYWHB5m8ICAhAly5dOItRUYeTlpaGRYsWsRIg7klalubNm2P8+PGsuBUUFGDz5s0wMTFBrVq1MGrUqG+WJ68MXbp0gbGxMcaOHVvuSf3nz5/x6tUrTuKU5WviGxsbi+DgYM6XTAgQXPhycnKQmpqKSZMmQVFREQzDYOLEiRKJCXy5YNy8eRPv3r0r97dLly5h4sSJcHZ2RsOGDb/ZzokTJ6CpqQkNDQ106tQJLVq0gKKiInx9fdkRpaoQjJycHPY3FJSnz8jIQFxcHIqLi7F582Z2BoG4I81nz56FtLQ0WrRogXHjxuHcuXN4+/YtPn78iKdPn2LZsmVwdXUFwzC4dOmSuLv2TQQX/piYGGzZsgXDhw9HmzZtMHjwYDY59I8SFxeHwYMHQ1lZGdra2tDX14eOjg50dHQwZMgQxMfHS2IXKqSkpEToJkRwnqSnp8PLy4vTijx79uxB3bp12fxDWVlZUFZWZkcjBd+xtrY2tm/fzknMV69eYe/evRg5ciRatmwJJycntG3bFpMmTSp3Y/mjyMnJsVWsCgoK8PTpU+zevRtjxoyBu7s7LCwsYGtri5CQEE72oSI+fPiAS5cuYcCAAdDQ0ICCggLatWuHo0ePinWN2LBhA2xtbZGbm/vNKf5DhgyRaKLZPXv2oGHDhuwoelpaGhiGQXx8PKKiorBgwQLUrVsX8+bNk9g28FQvvOdxQ3W4Hu95/4P3vO/zs7ge73niw3sed/Ce9/N43m/1EE3AjBkz0Lp1a4SHh6NmzZqclFgWUDa5XenXjx49gqGhIcLDwzmLl5GRASUlJaG1x5s3b4aenh6GDh2K1atXQ1VVlZMS64WFhdi1axcmTpwIT09PmJiYwM3NDf/880+50UguRkNLSkqQnJzMtvXixQsUFRXh48ePiImJQUlJCdLT0/H69WuxYwlITEzE3bt3MW/ePPz111/o2LEjjI2N2RGlZs2awc3NDT4+PhU+jeeCvLw8LFq0CD179mSF+fDhw+WqGH38+BGPHz/+ZluBgYGQk5ODm5sbevXqhUuXLuHdu3d49OgR3r9/j7S0tCpZN/7333+jdu3aMDc3h729PTQ1NWFqagpLS0uoqKigadOm0NXVBcMwYo9SPnz48LsjZNnZ2RIfEaoIcapDBQQEoEOHDuyIdEpKCg4cOIBevXpBSUkJ/fr1Q3FxscQS9545cwaBgYFfTTANfOn/zMzMKlWF6nt06dIFDMMgMDAQoaGhmDx5Mpo2bSr0mZs3b0JBQUHsWHFxceV+owcPHmDjxo3o2rUrhg4dKlK7hw8fRu3atQGUv1H89OkT7t69i02bNqFz584Su9kpe45nZmZi9+7d6N27N2rUqAFDQ0OMGzdOpDwWq1evhpeX1zcfHOzcuROenp6Vbrsy9O7dW2iUOiEhATNnzhT6zJIlS9CzZ0+JbgdP9cN7nuhUpevxnsd7nqj8rK7He17l4T2PG3jP+8LP4nkMANBvQnFxMUlLS1NGRgbNnTuXVqxYQXXr1qW7d+9SnTp1qKSkhKSkpERqu+z/FXxtDMNQSUkJAaCioiLq3LkzeXt705gxYzjZp+PHj9OCBQvo3LlzpKKiQvHx8dSrVy9q3rw5LVy4kIiIJkyYQHFxcfTvv/9SzZo1xY6Zk5NDMTExFBUVRXfu3KEHDx5QVlYWGRoakq+vL/n5+ZGWlpbYcby8vMjExISOHTtGDRs2pBo1alB0dDSpqamRgoICPX/+nBQVFalXr14UFBQkdjwiooYNG9LLly/Jzc2NiIgcHR2pbt26VK9ePbKxsaHCwkIyNTWloqIikpGR4SRmWTZv3kxHjhyh4cOHU4cOHejZs2fk6upKZmZmZGhoSM2aNSMvLy/S19f/blsXL16kixcv0rNnzygzM5OKiorIycmJvLy8yMHBgdTU1CSyD2X5559/SE5OjgoLC6m4uJiMjIwoJSWF5OXlSU9Pj968eUPa2tpUv359cnBw4CyuOOc0lwAghmGISLRtysjIoLp161JkZCRZWFiU+/uOHTto1KhRFBwcTF26dOFkm8ty8OBBmjhxIqWkpFDDhg2pb9++1K9fP9LR0SEiosLCQjp79iwNGDCA3r17x2nsnTt30vr16+n27dtEROTq6krz5s0jIyMjqlu3Lg0YMIAyMjLo2LFjIrV/7949mjZtGsXGxlJGRgZZWlpSv379aODAgexnCgsLKSsrS6S+LT8/n5KTk6lBgwZE9OVaVFJSQrKyskKfS0tLI21tbZH2oTIUFRVRTk4OffjwgSIjI+np06c0e/ZsKigooJCQEOrQoUOl2rt58yY1bdqUzp07R61atWKveQzDsMe6t7c3WVtb0+LFiyWxS1RSUkKjR4+mN2/e0NGjR8v9XXD979u3L8nJydHmzZslsh081Qvvedx4HlHVuB7vebznccHP4Hq854kH73ncwnveT+B51fX0rirYvXs3TExMMGHCBLGf6q9ZswbKysqYO3cukpKSKvxMVlYWtLW1cefOHbFilSY6OhoNGjTA2rVrkZGRgZ49e8Ld3V0o8WJwcDAnuSSCg4PLlQJPS0vD5cuXERQUhF69eqFBgwbo1auX2LGuX78OhmEwefJkxMTE4ODBgzh9+jSioqLAMAyCgoJw/fp1bNiwgbN1+VlZWTA3NwfDMDA2Nsa+ffsqLEkt6WSllpaWQmvKR4wYARsbG8yYMQN+fn4wMzNDnz59KtVmYmIi9u7di1GjRqFFixZwcHBAmzZtMHPmTFy8eJHrXRAiLS0NHz58kGiM0lR3NRZJsG7dOjg7OwOAUOUiwWhXYWEh3N3dMX78eIkdn4IZAdeuXcPYsWNhYGAAKSkpuLi4YM6cOejVqxfs7e0xf/58zmKW3Zf09HSsXr0ahoaGYBgGTZo0wZw5c6CkpCTyzI/9+/fD2toaTk5OGDduHKZNmwZPT0/IysrCyMgIZ8+e5WJXWEofnxX9WxLH78WLF7Fz504sWbIEzZo1g5eXF7S1taGrqwtDQ0Po6emhX79+IucayczMhJeXF8zNzXH//v1yf9+5cyc0NTUr7E+5ZOPGjVBUVKxwqVlJSQlSUlKgqqrK6Swhnp8b3vMqT1W5Hu95vOeJw+/merznfYH3PNHgPe/n87zf8iFa6YP3yJEjMDAwgIuLS7nS1pUhOjoao0aNgrGxMRiGgZOTE7Zs2cJWqkhISMCiRYtgbm4u9vaXZcSIEbC2toaFhQU0NDTK5Y1o2bIlxo8fL1aMZ8+ewcDAAJaWlujWrRv27dtXbjpsYmIiDh06VC4Bpijk5eVh/vz5sLOzw969e9n3Dx06BD09PYlV/igqKsKtW7cwYMAAqKioQElJCe3bt8ehQ4cqzFvBNXFxcahZs6ZQJ2RsbIwLFy4A+FJ9aMqUKWjZsqXIOSWePn2KjRs34o8//oC9vT38/f052favMXr0aNjZ2WHixIk4ceJEuTX5hYWFEpuaXtVcvHhRIh332rVr4e3t/c0lEIsWLULbtm05j10R+fn5SE5ORkhICP744w80bNgQrVu3RkhICKd5eY4cOYL79+8jMzOz3DHy+PFjjBgxAkpKSqhZs6bIMaytrfH333+z321BQQFev36NAwcOwMTEBK6ursjIyBBZWm/duoVdu3Zh5MiRWLRoEZYuXYohQ4Zgzpw5+Ouvv9CnTx9MmTIFAQEBSElJEXk/vkZ2djZkZWXBMAxcXV2xYMECzJ8/H2FhYTh37hySk5NRWFhY6cTHZbl37x4sLCwgLS2Npk2bIigoCAcPHkTnzp1hZGSEqVOncrRHFSNYFmZmZoamTZvi8uXLyMjIYPcrIyMDf/75Jxo3bizR7eD5OeA9TzSq0vV4z+M971eE9zze88rCex7veRXxWz5EK8vRo0c5WTtbXFyMt2/f4vTp0wgMDEStWrWgoKAAOzs7NG7cGE2bNsWRI0c42OIvCCQxIyMDa9aswbJly/DkyROhz5w9exZ16tQR+8lwdnY2Tpw4gXnz5qFr164wMDCAjY0Nhg8fLtERri1btsDU1BSTJ08GAHh4eLBP0csmvRSXR48eCbX36dMnHDhwAG3atIGcnBzq1q2LPn36cPKQ8Gvs2rUL7u7uSE5OFtqu0hfVR48eoXHjxkhNTRUrVmFhIa5cuYJbt26J1c63KCkpwc6dOzF06FC0aNECLi4uaNeuHebPn8953NzcXFa6qyL/R0VoamoiODiYfS3uBUtAZGQkGIbBrl27AAgf+4L99Pb2llgS5MLCQoSEhHxzdgWXFbeALzdzDMNAX18fAQEB2LVrFxISEpCTk1Put/3arJDvsXPnTpiYmLA5acq2Gx0dDRkZGbHyKRkZGcHNzQ1LlixBmzZt0KNHD/z999+Qk5ODubk5evToAXt7e/Tt21fkGN/izp07sLGxgb29PRwcHDBr1qwK8/yIcqxmZmYiPj6eFd8nT55gypQpsLOzg6qqKvugYfv27cjLyxN7X36E3bt3Q1NTEzVq1EDHjh0xf/58jBkzBiYmJrC1tcXRo0erZDt4fi54z/sxqsP1eM/jPa8yVLfr8Z7HHbzncQPveT+n5/02D9G+dhEuLi7G6tWrK11B5Xvk5eUhISEBx48fx7hx4zB79mwkJiZy3tl/q72LFy+idevWGDVqFGfxCgsL8fHjR7bDaNWqFUxMTODh4YEJEyZwVrGp9H6dOXMGzs7OGDhwIBQVFfHs2TNOYpTm4sWL8PX1/erfU1JSsHbtWujp6WHbtm2cxxdw/fp1aGlpsdVdBJQ+foOCgn6ap+w/SnFxMV68eIGpU6dCXl4ezs7OcHFxQffu3bFu3bpyNwWiMHPmTHh6enKagLgyPH36FAoKCuysBABwc3P75m/5o+Tm5qJr166oU6dOhclcjxw5Ag0NDSQkJFS67e+RnJyM7t27o06dOlBSUmKr3KWmpiIqKgqxsbHlRI8LLl++jBo1asDU1BRubm5QVFSEuro6+vXrhzNnziAlJUXsC7a9vT3mzp0LAEIjoIL9ycnJgaenJ5YuXSpS+wUFBRgzZgxq1qzJSrdA/i0tLYWqB0lKPoqKivDo0SPs3LkTY8eOhbOzMwwNDeHp6YklS5aIdeM9YcIEuLm5Yfny5QgPD2dHp5OTk/Ho0SOkpKSINfPnR3n58qXQrJXs7GzMnTsX9vb2UFRURL169dClSxeJXDt4fh54z+OOqnA93vN4zxOF6nQ93vN4zysL73m8532NX/ohWlxcHN6+fSv0XtlRrQcPHoBhGLYcs6j8aKfCZecTFxeHRYsWwdnZGb6+vpg5cybOnTvHPm1/8uQJdu3aJfLT+9KUnoqdnZ0NFRUVPHz4EA8fPkRwcDBGjBgBIyMjzqY4l70AnT17Fo0bN4aMjAyuXr3KSYzStGrVCv3792dfR0ZG4u7du5zH+R7p6enQ0tJC9+7dKzwmk5OTYWlpiWXLllX5tolCcXGxUPWysWPHomPHjrh58ybmzp0Lf39/NGnSBN26dRM71vnz52FsbAwzMzOsXbuWrSBTVFRUJSOVQ4cORbt27djXoaGhUFFRYc9H4Muo94IFC0QazYuPj0eLFi3AMAyMjIwwadIkLFiwAM2bN4eJiYnEplFPmDABzZs3R0hICI4cOQJHR0fMmzcPysrKkJOTg7u7u8SqX4WHh6NHjx5YtWoVMjMzsWvXLtjb24NhGJiYmGDMmDHlqsX9KJmZmWAYRiivEPDleCmdg6R79+6YM2eOWPtx4MABtG3bli3NnpSUBDk5OcTHx1fpSPrHjx8RFRWFTZs2oV+/frC3t4elpSWaN29erhrXj3Dy5El07twZ9evXh7GxMXr06IHNmzcjLi5O4jmFStOlSxcEBARg1apViIyMFPrb58+fJXLTwfNzwHsed54HVK3r8Z7He54oVKfr8Z7HPbzncQvveT8Pv/RDtDZt2iAgIAArVqzAzZs3K8yvMHPmTJiamooc48OHD0hPT8fnz58RERGBtLQ0vH79GlevXkVaWhqio6Nx+fJlREVFIT8/X5zdEeLQoUNwdHSEuro6vL294ezsDCkpKaioqGDixIkSPbD//vtvuLm5Cb2XmZnJaSJd4EtHUJq0tDT07t0bHh4enC8rkJOTw71799jX5ubmbOJMQcf3+PFjiT5tF4jrnj17ULNmTfj5+WHv3r2Ijo7G+/fvkZycjE6dOsHOzk5iuUIkjY6ODk6ePMm+Tk9Px8GDBzmbIXD//n3069cPurq6GD58eJV+T5qamkL71rlzZ7ZUtuAYWrFiBYyMjH64zbLTqNPT07F+/Xq0bdsWBgYGUFBQgLe3Nw4cOCCxfCMqKipCo6L29vawtrZGcHAwTp06BQMDA7i6unL+XQsE5/Tp0zA0NERAQAAyMjIAAC9evMDs2bOhqKiILVu2iNR+eHg4atWqhdq1a8PX17fcyG9JSQmys7Ohqakp8pKUwsJClJSUICcnB8uXL4eKigqmT5+Obt26wcvLq1wZdC4pLWxxcXGIj4/H27dv2evQu3fvcOHCBSxZsgTt2rUTK09HVlYWNm3aBC8vL9StWxdWVlZYsWKF2PvwI3z69AnTpk2Dr68vnJyc4OnpiaFDh+Lff/8VqYw7z68F73mSoypcj/c83vNEobpcj/c83vPKwnue5PlVPe+XfYhWXFyM9evXw9fXFzY2NvDw8MCQIUOwdetWPHz4kD3wTExMsHz5cpHjDBkyBIqKinB2doaPjw9UVFTg7OwMS0tLyMjIwMrKCiYmJpCSkuJ0GmeDBg0wffp0pKWlsZ1qSkoKZsyYAWlpaQwaNIiTdfq5ubk4fPgw4uLi2OSyJiYmbIcm6Dy45OLFixg8eDA6duwIX19fzJs3j52e+eLFC7Rv3x5SUlJsRysuW7ZsEbrgJScnQ01NrdyUUFdXV4mMjpbl06dPWLp0KXR0dMAwDBo2bIiGDRtCWloaDg4OEq+yxBVv3rzB+/fv2eMwLCwMurq6yM7OlshxU7q9rVu3QldXF3Xr1sXq1auRnp4OABK7mF2+fBkMw+DkyZPs9HNVVVXcvn1baNtsbGywcOHCH2639DTqK1eusCOunz59QkZGBj5//lzuJoRLwsLCoK6uzr4uLi6GkpISLl26xL53+PBhmJmZ4cGDBxLbjvT0dPj7+6NNmzbl8jyIehxlZmbi5s2bWLduHdq1awdNTU3UrVsXgwcPZm8Sw8PDoaGhIfb2C7h9+zY6dOgAhmHY0UpJ8urVK3Tu3JntS7S1teHn51dOJEXNu1N69oGA58+fY9y4cVBQUMCkSZNE3vbK8vnzZ5w+fRrjx4+Hl5cXbG1t0b59e/z55584deoUZ9cLnp8H3vO48Tyg6l2P9zze80SlulyP9zze834E3vMkx6/meb/sQ7TVq1ezVXZu3bqF6dOnw9PTEzY2NvDx8cHEiRMxe/ZsMAwjVpURT09PBAYG4ty5c4iPj0dKSgpevXoFGxsb9OvXDxcvXsStW7c4XaMbHBwMY2NjoYtE6bK5S5cuhYyMDCfT1Pfs2QNZWVm0bt0aS5cuxcaNG6Gurl7uZOTqgrV9+3ZoamqiSZMmcHJygoODA/T19WFkZCT0xPvQoUOcxAO+SNPw4cPZ1wsWLICHhweA/y03uHbtGhiG4SxmWSIjI7F582ZWAIAvv+XRo0cxePBgDBw4EHv37hU7yWxV0rBhQ3h4eGDDhg3IyMiAr68vhg0bJvSZ4uJiTkfTS0+pf/PmDYYNGwYXFxfMnj2b02pCZblx4wYMDAwgKysLKysrtG7dGg0bNkRKSgp78/Py5UswDFOpMvCCadQGBgYwNjZGYGAgNm/ejOjoaKGcHJKiX79+aNiwIc6cOYPc3Fzs3LkTlpaWAP53bkRHR0NLS4vTEcr8/Hz2YpiRkYGsrCx8+PABXl5eMDExqbC8tqgUFRUhJSUFly9fxpw5c+Dq6goVFRVYW1tDWVkZo0ePFqndO3fusPtQeir/tWvX4OnpiSZNmuDcuXOc7UdZoqKi4OHhARsbG8ydOxd79+7F9OnTYWZmBoZhMGDAgEodi2Upm/S47FKaxYsXo1mzZhKvdlfRyHxeXh6OHDmC3r17w83NDaqqqvjnn38kuh08VQ/vedx4HlC1rsd7Hu954lIdrsd7Hu95ZeE9j/e8b/HLPkRjGKbclPO8vDycOnUKw4YNg5ubG1RUVL6ZZPRHePLkCdq0aQNfX1+htcZKSkpsuWqu6dq1K1vKvKKn87m5uXB1dcXmzZs5iXfy5EkMGDAADRo0gIqKCnR0dLB+/XrcvHlTSAbE5datW3B0dMSsWbPY/UpKSsLevXvRqlUryMvLs6OiXF2QP378CFlZWdjb22PatGm4fPkyGjRogA0bNgh9rnfv3ujatSsnMStizpw5aNSoEdzd3TF8+HCcPHmywhFmSU4L5prjx4/D19cXsrKyUFdXB8MwWLBgAZKSkjgdrT927Bh0dXUxatQozJkzB4MHD8aUKVMQGhqKffv2wdPTEwzDwMDAgLO8MV/jxYsXGD9+POrXrw+GYeDh4YGgoCC8ePECEyZMgIuLi0jt5ufnY/HixWAYBjo6OrC2tsbIkSOxf/9+REdHSyzXwoQJE2BrawtHR0f07NkT+vr66NOnj5Ck/vXXX3B1deUs5oULF+Dn5wcvLy8YGRkhICAAzs7OMDMzQ+vWrcEwDK5duyZ2nIq+M0Gi8BMnTmDcuHGwsbEROXmxsbGxUDLX0uducnIyevbsCQMDA86TnQsICAhAr1692HxRgj7z/fv3mDNnDhQVFbF3716R2i59AyNoW/B9Cv4tqC4XHx8vxl58n4KCArx79w4JCQnYvXs39uzZg9GjR2P48OFwcXEBwzBgGAanT5+W6HbwVD2853HneUDVuB7vebznicrP4nq854kP73ncwHvez+15v+RDtC1btsDQ0BDAlx+6sLCw3EXp3bt32L59Ox4+fCh2vPT0dAwYMADe3t5ITk7GqVOnoKenh+zsbM47veLiYowfPx6+vr7smufS+yZ4WtuxY0fOE1AKnvp27NgRenp6sLS0xJAhQ7BhwwakpaWJ3X6XLl0wcOBAdilBWYEaOHAgzMzMxI5Tlrt372LcuHEwMTFB3bp1wTAMZsyYgUuXLiElJQX5+fmoWbMmrl+/znlsAQkJCdi/fz/Gjx8Pb29vWFtbo0WLFpg6dSonF5LqpLi4GLt27YKXlxcYhkH9+vUxduxYhIaGcjLiOmnSJFY6Ro0ahSVLlsDPzw8NGjRA165dMWzYMFbuJEVFI63Xr19H9+7d2WpDDMPgwIEDlWq3qKiIFdEVK1bAy8uLzRNhb28PLS0toSS3kiAlJQXbtm1Dt27dYGpqCjs7OwQGBmLlypWIjIxEnTp1sGfPHs7i2dragmEYdOnSBQsXLsTSpUsRHh6OM2fO4OjRo2xOGy771ora+vDhg8i5FrZs2YK6deuyrzMzM7Flyxbk5+ezsbKystCzZ0+JjVKqqKiwOT4q2j8/Pz+0aNFCpLZtbGzQqFEjoaTOZdm9ezcaNGggUvs/ypQpU9CuXTtoa2ujXr16MDMzg76+Prp27YqAgACsW7cO586dk2jfzVM98J4nGc8DJOt6vOfxnicq1e16vOfxnlca3vN4z/sev+RDNCcnJ0yZMqXc+yUlJZyv0Re0lZKSgv79+6Nhw4aoUaMGxowZA4C7kbTS7Nu3D6qqquVGYAWSlZ2dDTU1Ndy8eVOsOC9evMDw4cOxadOmcn9LTk7GsmXL4OLiAnV1dbGncpaUlAglfS29bEEwUnfw4EFYWFiUKyXNJadPn0bfvn3ZadV9+/ZF//79UadOHYnFLE1RURHu37+P7du3Y+DAgfDx8YGbmxu6dOmCtWvXcpb/RNK8fPkSSUlJ5bY3NTUVM2bMQKNGjcAwDDvSLi5HjhzBwIEDMWvWLKFcCo8fP8b9+/eRnJwssbLHiYmJ2LhxIzsalZmZWe68379/P3r37l2pdgXTqAVtGRoaljsXw8PDKy1sP4ogF0dpYmNjsWDBArRu3Rp2dnawsrJCzZo1OY0bFhYGf39/yMjIwNjYGGPGjMHx48c5zQnyrUpJXFwfbG1thSo9TZ06FXZ2dkLtZ2RkSCz3zu3bt9GkSZNvymFISAjs7e3x4sWLSrWdl5eHs2fPYsiQIahduzZkZWXh4+ODo0ePsr/R5cuX4e3tjRkzZoi1H9/iw4cP7OjjiBEjsGPHDiQmJv5Sszh4RIf3PG48D6g61+M97wu854lOdbke73m855WF9zze877HL/cQTVDO1tnZGevWrUN0dHSF64ErSpTHBevWrUOjRo0wc+ZMztsGvpyY6enpaN68OVRVVTFv3jyh5QUxMTGYPHkyGjduLHasjh07on///mzOjbJlrAVwURlj+/bt0NLSKvd+6emjjx8/hoODQ7nStlxQNhlhdnY2Nm/ejDZt2oBhGIn9nl8jPz8fiYmJmDJlClvuun79+lW6DaISFhaGDh06CF30i4uLy4lWZGQkHj9+LFYswbGYn5+P48ePo127dmjSpAl27twpVrs/yqdPn9CzZ0+0bduWPYZmzZqF5cuXIzw8XORKOGWnUd+/fx/q6up4+/YtO+tCknz+/BkzZ87Ehg0bkJ+fX2FfeeXKFYwePRrLli2TyDbk5uZi9erVaNy4MRiGQaNGjTBp0iSEh4ezU9e5gOtZJO/evYOUlJTQzaapqSm77EoQb9CgQRJLyPrmzRsYGxsLLfUqndsC+CJAOjo6lW5706ZNCAkJAfBlGda+ffvg6+uLGjVqQElJCXZ2dtDV1cWAAQMkWuUOAHbu3IlWrVqBYRhYWlpizJgxuHz5MjuzhOf3hPc87jwPqDrX4z1PGN7zfpzqdD3e83jPKwvvebzn/Qi/3EO0mTNnolGjRujTpw8UFBSgoqICf39/7Nu3D/Hx8ewUcq4RnDD5+flYtmwZlJSU0L59e4mNpj18+BDt2rWDhoYGLC0t0bx5c7Rv3x716tVD06ZNxV4XHBYWBiMjo2/mFTh69ChnI2Z//PEHtLW1MXToUGzbtg2JiYnlPnPu3DnORwpLV4jq2LEj5syZg9jYWKHPJCUlSax8dl5eHqKjo7F161asXbsWvr6+aN68OYyMjKCtrQ1HR0fo6+ujRYsW2Ldvn0S2gWtat26NYcOGISEhgX3vxo0bmD59Ovz9/bF//36JjbQWFRVhyZIlsLOzw9ChQ9mbAknlkli1ahV8fHzY8+TRo0dgGAa6urpo3LgxBg4ciK1bt1ZahmxsbGBoaIhVq1YBAMaNG4cePXoAKJ+XQBKsXbsWjo6OQhXC8vLycOLECYSEhEgsLvBlqVLZ70two6GnpweGYdCpUyeR21++fDnCwsIqXJbExXGyaNEiNGjQgG0/JiYGtWrVQlpaGjsymp+fDzk5OYlWgWvbti3q16+PixcvltuvwsJCkfP/yMrKlssDlZubi7i4OBw5cgR//fUXDh8+XKWzKVJSUjBz5kwYGBiAYRjY2dlh4cKFuH37drkbFZ5fH97zuPE8oGpdj/c83vO4oipdj/c87uE9jxt4z/u5Pe+Xe4imr6+PgwcPsq/37NkDNzc3MAwDPT09jBw5EqdPn+Ykh9e3iIiIgIGBAXbs2CGxGJmZmdi6dSs6deoEDw8PeHp6YsyYMUhOTha77S5dumDAgAFf/Xt6ejosLCxw5coVsWMBX5JMTps2DR06dICTkxM8PT0xevRohISEsGux//jjD3Tv3p2TeMC3K0QtX75cYiJeGkGOBw0NDTRq1Ajjx4/HlClTsG/fPly5coWtTiPJ8tZc8v79eygoKAhNsw8NDYWenh4MDQ3RsmVLmJubc5L/IyUlBVu2bMHx48dx+PBh9rvKzc3FsWPHMHLkSAwePJiNJQm5MjY2xvr169nXvXr1gr+/P969e4c1a9agcePGMDMzw5s3b364zeLiYpw5cwYDBw6ElpYWZGVlwTAMJk+ezPn2fw0TExOsWbOGlajU1FT0798fGhoaYBgGtWvXLlc+mwtK/0Zfm65948YNkWPfvn0bGhoacHJyQt++fbF+/XrcuXOn3PklzrHi5+cHBQUFBAQEIDg4GL6+vmjfvr3QZw4cOABtbW2RY3wLwW+WkJCAJk2awNjYGFOmTEFISAgePXqExMRE9OvXD5aWlpWe7XH27FloaWmhoKCgWpccZWZm4tq1a3j79m25kcgHDx5g0KBB0NLSAsMw+Pfff6tpK3kkBe953HgeULWux3se73miUN2ux3set/CeJz685/0anvdLPUR78uQJ5OTkkJmZWe4Jd1ZWFpYsWQILCwswDFNh7geuef78uVilZcsSGRmJgIAA9OvXr1zp37IHurgXkaZNm2LDhg1fbaewsBDDhg3D4sWLxYpTltevX2P//v0YNWoUWrZsCScnJ7Rp0wZ//fUXGIbhLHHg9ypEKSgoYPv27QAkWylJUIXGw8MDixcvRlhY2C+TD6Mitm3bBldXV/Y7e/XqFXx8fBAQEAAAiI+Ph7W1NSZMmCD297plyxYwDAMtLS1YWVlBU1MTSkpKcHR0ROfOnWFkZMSupZdE+eWEhATo6OgI5d+YOXMmTp06xb6Oj49Hy5YthUb6vkXZ8y0jIwN79+5Fv379oKysDBUVFfTr1w83btzgZicqIC4uDhoaGkJT6SdNmgQrKyvs2LEDz58/h6urK4YOHVrhNouK4LhPSkpiy7rHxsYiKysLmZmZiIyMRHZ2tsgl3wXbmZCQgJUrV7Jl1F1dXTFy5Ejs3LkTDx8+FPv8KyoqwqFDh9CpUyfo6+uDYRh4enpix44diIiIAAC0atWKzackCQTHe3h4OLy9vcEwDFRVVaGpqQmGYWBubi6SoHbu3LncDXfpEeWySwkkxfz588EwDLy9vbF+/XpER0cjIyOjXOzjx49LvPQ6T9XCe97/4KLvrQ7X4z2P97zKUJ2ux3se73kVwXse73k/AgMA9Itw7tw5ioqKosmTJ1NJSQlJSUlRYWEhMQxDMjIy7OdiY2OpTp06pKKiUo1bWzlu375NAwYMoFq1alFJSQklJyfTzZs36cCBA5SSkkImJibk6+tL6urqBIAYhhE5VlFREfXv358KCwtp3759X/2MlZUVLVu2jNq0aSNyrG8RExND4eHhdOfOHYqMjCSGYejevXuctO3v70/q6uq0evVqUlBQYI8XAYMGDaLr16/TkydPOIn3LcLDw2nTpk10/fp1kpaWJhsbG2rRogVZW1uTqakpqaurS3wbuOLAgQO0dOlSOnbsGNWtW5fGjBlDkZGRtHTpUnJ2diYioiVLltCVK1fo5MmTYsUqLi4mKSkpevnyJcXExBDDMPTp0ye6c+cOffjwgZSUlOjZs2fEMAydOHGCi90T4tq1azR8+HBav349NW3aVOhvAKikpIRevXpFbm5udOfOHdLT0/uhdnNzcyk8PJw+fPhAbm5uVKdOHcrLy6NXr17R+fPn6eDBg3Tt2jXy8/OjI0eOcL5f586doxkzZtCWLVvIysqKbt++Tf369aPRo0fTsGHDiIhoy5YttHPnTjp58iRn/airqytJSUmRkZERXbp0iRQUFMjCwoIuXbpEhoaGJCMjQ7du3SIfHx86c+aMSDHK9o0RERF09uxZOnXqFAGg+vXrk46ODg0aNIgsLCwq3X5xcTFJS0uzr9+/f0/Hjx+n7du30/Pnz0lXV5dsbW1p06ZNlJCQQAYGBiLtx9fIycmhEydOUHR0NE2bNo2UlZWJiCgxMZFCQkLo48ePZG1tTZaWlqSvr1+ptgFQjRo1iIjI29ub+vXrR35+fkKfKSoqIikpKaG+VFKcP3+eNm7cSCdPniQlJSXy8fEhf39/sra2ptq1a1PNmjXZ7Rbnesjzc8F7HjeeR/RzuB7vebznfY/qdD3e83jPKwvvebzn/TDV8eROHL72dLnsU3RJ5UiSFL6+vhg0aBDev3+PzMxMNG/eHM2aNYOGhgY0NDSgqKiI2bNncxZvwYIFkJGRwYkTJ8pNdy8qKsKRI0egqqrKWbxvUVhYiGvXrpWrUiUqP0uFqLLHYE5ODnbs2IHWrVtDV1cXTZo0waBBg7Br1y6JbQPXJCcnQ1tbG15eXhg4cCCkpaVx9OhRoc/4+Phg6tSpYsW5fv06VqxY8c3z+NOnT2LF+B45OTmoXbs2/vnnHwAV9ymLFy+GqanpD7cZGxsLPz8/SEtLo06dOjA2NsaWLVuEPvPhwwdcv36dPX65JjMzE/b29pg0aRKOHj0KY2Nj9OjRQyh5aFBQEJycnDiLGRMTA4Zh0LlzZxw4cACPHz/GsWPHcPHiRSgoKODPP//EwYMHcf36dTx8+LDS7Vf02whGyF+/fo179+6hZcuW7Gi2KDGAL/l8zp8/j0+fPpUbLXv06BGmTZuGRo0awcPDQ6T2v0dQUBBat27NHjMFBQWcjRhu2bIFtWvXxtatW9GhQwdoaWlBR0cHAwcOZEusVwUV7c+OHTvg5OQEhmFQr149jB07FidOnJBYjiOe6oX3PO74WVyP9zze8yqiul2P9zze88rCe57k+V0875d5iPbhwwekpaXh8+fPiIiIQFpaGl6/fo1r167h3bt3ePjwIa5du4aoqKifvppDWUpKSiAjI4OoqCj2PQsLC/Tu3Rvp6ekAgKFDh8LMzIwtvywunz9/houLC/T19bFs2TI8ePCAXe+/bds2ODg4VOnafS6p7gpRAkonKS67LOXVq1dYuHAhTExM0K9fP4ltgyS4d+8eOnXqBHd3d3aphICoqCioqakJJaMVhWbNmgnlTXn9+jWA8tOMJTnluKSkBJMnT4aamhoOHjyIvLw89n3gyxRra2trrF69+ofb7NGjB9q2bYvdu3dj7969cHFxgZGREWfn9ff49OkTSkpKsHr1aqirq6N27dro0KGDUG6h7Oxs2NjYICgoiNPYISEh6N27t9DNxO3bt6GqqlquBLso3L17FwcPHsTw4cMxdOhQmJubw9DQEHXr1oWqqir8/PzQokULTJkyRaT2b926BXt7e2zcuFHo/bdv35Zb7iXot7lGX18fhw4dErphBMD2L1evXhU5ya29vT0WLVoE4MtNVHh4OObNmwd3d3eoqqrCxMQEU6ZMkfixumvXLoSEhCAxMbHccfHu3TvMnz8f9evXB8MwVZLviKfq4D2PW88Dfl/X4z1PslSF5wHV73q85wVxGpv3PPHhPe/X8bxf5iHakCFDoKioCGdnZ/j4+EBFRQXOzs6wtLSEjIwMrKysYGJiAikpKbYT/FUoKwOZmZlQVlZGbGws+5T90aNHqF+/PluhRhwEJ2RMTAz8/PwgLy8PNTU12NraQkdHhy0FLumkvZKiuipE/Shlc0j8zE/Zy/Itkblx4wbat2/P5s0QB3l5eaGbDRcXF2zYsEHoM1WRcyQ+Ph4uLi6QkpKCp6cnVq9ejf379+Ovv/6Crq4u/P39f7iDLykpgby8vNBIfGJiImrXro2TJ08CkOxDQeBLpR+BDBYXF+P+/ftC/eXnz5+xfv16mJiYcH5c5ufnY8uWLdDX10fv3r0BAN27d0eXLl3EnlEiGAHV1NREu3bt4O/vj3Xr1mHbtm24f/8+kpKSWOERNYeLv78//vjjD7adkpISHD58GM2bN4e6ujo6deqEJ0+eiLUf3+LKlSvQ0tL6ZnLqmTNnYubMmZWuIpaamgqGYcr1lfn5+Xj58iVOnTqFiRMnonbt2pgwYYJI2/+jWFtbs6XOZ8yYgfDwcLx586bcQ5NvVRvk+TXhPY87zwN+b9fjPU9yVJXnAT+H6/Gexx2854kH73m/luf9MjnRWrRoQfr6+tSrVy8yNDQkJSUlKigoID8/P2rSpAkFBgaSkpIS1apVi4yMjKp7cyvFwIED6cSJE+Tn50ft2rWjS5cuUXR0NIWFhbGfuXr1Kvn5+dH79+85jx8REUFXrlyhW7dukaGhIXl7e5OnpyfncaqK0NBQunTpEj18+JDS0tJISUmJLC0tycvLizw8PEhNTY0GDhxIOTk5tHfvXolsw9mzZ0lWVpYePHhAxcXFVL9+fXrw4AGpq6uTsrIyPX36lBQUFEhLS4vGjx8vkW2QFKXzjpT+96lTpygyMpI6duxI1tbWIre/detWmjdvHr148YKIiN6+fUtGRkYUGRkpdG6PHj2aJk6cWOmcAD9CRkYG1apVi4i+rMVfv3497dmzh6Kioujz589Ur1498vX1pTlz5pCqquoPtbljxw6aOHEipaWlse99+vSJVFRU6M2bN1SnTh3O96Ms0tLSdPXqVXJ1da3w78ePH6c5c+ZQv379aOTIkRLZhnv37tH06dNJTU2NDh48SGfPniUvLy+x2gwLC6Nu3bpRRkYG+fj40Lhx48jGxoa0tLSEPgcR8yoAIFVVVQoLCyMHBwciItq/fz/NmjWLGjZsSK1ataINGzZQQEAAzZ07V6x9+RqLFi2iS5cu0YEDB76av+Tw4cMUHBxMR48eJVlZ2R9uu6ioiG7fvk1NmzalkpISYhim3PeUk5NDL1++JF1dXVJTUxNnV75LXFwcbd68mbZt20aysrJkYWFBnTp1Ind3d9LT0yNVVVWhnCU8vwe850nO84h+L9fjPU+ySNrziKrf9XjP4z2v7P/jPY/3vEpRfc/vKseTJ0/Qpk0b+Pr6Ijo6mn1fSUkJFy5cqMYtE5/SZcFdXFygqqoKT09PnD59GhkZGQCAAQMGcDby81+hqipElSUzMxMMw8DBwQETJkyAu7s7XF1dMXHiRDAMgyZNmsDf3x8NGjTAxIkTJbINkqB0XorSeRVSUlIAfBlp5WJ6v52dHVasWMG+nj17Ntzd3QH8b2T96tWrYBhG7FgVcfnyZXTp0gWbN2/G7du32anGHz58QGJiIqKiokQaHSk9cr5582Z2xM7e3h7Al5EzSY5QBgcHw9DQkH1dXFxcYby3b99yOjpZeiq6YOQsKioKnp6e0NXVZUdnxeXjx484c+YMOnToAHl5eairq6NPnz4IDQ1Fdna2WG2Hh4fDysqKHcHLzs5G06ZN2cpWAPDXX3+hRYsWQtWwuCQkJAS6urqIjY0FUPHo/NSpU9GhQwdO41Zl3qmyx+TSpUthbGyMrl27QkFBAWpqavD19cXhw4erbJt4qg7e83jPqyy853FLVXkeUL2ux3se73ll4T2vavidPO+XeYgGfFl/PGDAAHh7eyM5ORmnSfhRmQAAKf1JREFUTp2Cnp4esrOzf7kEsxUhkIExY8ZUqQz8F3j69Ck2btyIP/74A9bW1rCxsZFYrOTkZLRt2xa9evUSuhFISkqCoqIibty48c2puj8jAQEBmD59OhwdHdG0aVP06tULpqamcHFxQdu2bWFgYAADAwPMnDlTrDjZ2dlgGAb9+/fHo0ePAHzJG7Nt2zYA/8sJ0KdPH3Tr1k28nfoKhw4dgrW1NSwsLODh4YGxY8fi4MGDiI+Pr/T06dKUvolycnKCj48PKwBVsTSpRYsW8PDwQFRUVDnZEOQfkVQ/WpHEJScno0ePHmjUqBGCg4PZ7eCCd+/eYdOmTXB1dYWUlBSMjY0xbNgwoZuCyvDixQvY2NggODgYhYWFGDFiBCwtLXH//n32MydPnqxU8uHK8vz5c9StWxezZs0Sel+wbCE+Pp7NpfGrItgXwXlmbGyM3bt3s3/fv38/zM3NMWzYsGrZPh7Jw3se73miwnueeFSV5wHV73q853EP73niw3ver+V5v8xyTvz/9MzU1FSaNm0aXblyhd6+fUsDBw6kFStWlCtt/asjybLg/2UE01nl5OTY6bqSICkpiWbMmEFJSUk0ffp08vT0pJUrV9LGjRvp4cOHJC0tXa6M8s/K2bNnqW3btjRw4EAKCAig2NhYkpaWJn19ferYsSNNmDCB7Ozs6MmTJ9SpUyexpvinp6fTunXrKCQkhO7fv0/6+vqUlJREDx8+ZEtVFxYWkrq6Op0/f/6r09W54M6dO7R//34KDw+n7OxsatCgAbm4uJCtrS1ZW1tTvXr1RGr3zZs3dO3aNbpx4wbdu3ePcnNzqXbt2uTg4EDNmjWTyPKazMxM0tDQIHNzc9LQ0CATExNycHAgJycnsrCwEDoOwWEp6dTUVDpz5gydP3+etLW1aeDAgWRpaUlFRUUkIyND+fn5tGDBAlq/fj1dv36dDA0NKx0DXwaDSEpKioqLi4lhGKFrQXx8PAUHB9PBgwcpKiqKFBUVRdqXfv360f79+6lOnTr06dMn2rJlC3Xs2JH9e69evUhaWpp27twpUvvfQnCZnjdvHs2cOZO8vLyof//+1L59e1JRUaHLly/T+vXr6eXLl3T79m3O41clgmt5dHQ0NW/enB49ekTa2tokIyNT7jM8vxe85/GexwW851WeqvQ8op/H9XjPEx/e87iB97xf0POq59md+Kxbtw6NGjXiZETkZ4brsuA8kkcwyvL+/XsMGTIELi4uiIiIgKmpKVsV5VehpKQEubm57Mja7du32b/t378fBgYGnFdOyc3Nxbt37xAeHo4pU6bAysoKUlJS8PDwwOHDh7F7925oa2tzGlNAcXFxuYSkxcXFuH79Ov744w/Y2trC0dERPj4+nCRjjo2NZUfO7e3t4e/vL3abFTFr1iw4OzsjJiYGs2bNgpeXF2xsbNCqVSuMGzcO+/btw4sXLziP27t3bzRq1AiOjo5QUVFBixYtkJWVBeDLCGVhYSF27tyJ4cOHcx4b4H6K+tmzZzFr1ixEREQIvX/37l3Uq1dP4v10cXExFi9eDFNTU2hra0NLSwt6enpQV1eHl5dXlZYo55opU6bg3Llz7OuxY8eiU6dOAP73O0p6KQzPzwXveTw/K7zniU91uR7vedzCex638J7363jeLzMTTQD+/+l5QUEBrVmzhmbMmEEtWrSgJUuWkKmpaXVvHg8PEQkfpzNmzKAtW7ZQZmYmRUVFkZWV1a/xhL0UOTk5NH/+fNqxYweNHj2aJk2aRB4eHmRlZUVr1qwhIvFHDXJycqhGjRpC73369IkyMzPp3r17tHfvXgoNDaWMjAwaP348LVmyRKx9+hqfP38mJSUlev78OaWkpFBubi49ePCASkpKaOPGjfTy5UsyNjammJgYzmIWFRXRjRs3SF5enpycnDhrV4C+vj7Nnj2bBgwYwMa7ePEinTp1iiIiItgR37Zt29KYMWM4ifn06VNycXGhq1evUv369WnNmjX0119/0bhx4yg7O5vu3LlDiYmJpKqqSiNGjKBJkyZVOkZUVBSdPHmS6tWrRy9evKD09HRq2LAhvXr1ihQUFEhZWZlevHhBb9++pc2bN5Ouri4n+1aaiIgIGjFiBBkbG9OuXbs4b//q1asEgOzt7UlJSYmIiB48eEAXLlygN2/ekIyMDJmZmVGXLl1+OPnxz0Z2dja1adOGnj17RsrKytStWzfauHEjHT16lB2xLy4uJgBCI5U8vye85/H8CvCeJ3qc6nY93vN4z6sMvOeJz+/oeb/cQ7SyREZGUpcuXWjOnDkUGBhY3ZvDw1Mh+/bto9WrV5OHhwfNmTOnUhVVfib+/fdf2rp1KzVv3pwWLVpE9+7d4+ym5u+//6Y5c+ZQnz59aOjQoeTi4sL+raSkhHJzcyklJYWuXr1KnTp14rxyzOvXr2nx4sX0/v17unz5Mqmrq9Pr169JXV2ddHV1SV5enjp16kRycnJkb29Ptra2nMaXFLGxseTk5ERJSUmsuJaW4MzMTLpw4QLt2rWLOnXqxAqYuAwePJiys7Np//79RER0+vRpat++PQ0dOpQMDAzI0dGRlJWV6fPnz+Tk5EQKCgqVjuHm5kY3b96kZs2akbW1Nb1584akpKTY6e5eXl6kp6dHGRkZFBISwsl+lSUjI4OuXLlCFhYWZGxszHn73bp1o4MHD5KlpSV17dqVAgIC2DjgcElGdVJcXEyvXr2ihIQEunTpEoWGhlJMTAzp6+tTYGAg9evXr1wFLp7/Drzn8fwK8J73Y1Sn6/Gex3ueKPCeJz6/pedVx/Q3rnn+/Dk+fPhQ3ZvBw1MOwfTU4uJibNu2DTo6OrC1tUVqamo1b9mPU1BQIFQhZvPmzdDS0kKNGjUQFRUFoOKEopXl8ePHWLx4Mdzd3SEtLQ0dHR1MnDix3PTziqrVcMGff/4JhmFgaGiIlStX4ujRo0hNTZVYFZ6qYsyYMQgMDCz3fkUJZrmcQq2uro7p06cjPz8fAODv749BgwaxVbC4iLV9+3YMHz4c165dE3rfwcEBc+fOBQCJLEOpah48eIDx48dDT08PMjIycHNzw8aNG5GcnPxbJFsvTW5uLmJjY3Ho0CEMGTIEjRo1grq6OhwdHXH27Nnq3jyeaoL3PJ6fFd7zKkd1uh7vebzn/azwnvfred5v8RCNh+dX4enTp3Bzc2MvMD8zpUudlyU2NhZdunRBly5dOCt3DnxZC5+amoqrV69i8uTJMDY2hpSUFFu1SZLf26VLl9CrVy+oqqqiXr16GD9+PC5evFiuUtOvdjFTUlJiL0pf2/ay+UHEJSEhAebm5nB2dkaHDh0wa9YsyMvLl6s8J64k5+TkYPbs2ahZsyZGjx6N9+/fIysrCzIyMrh586ZYbf+MFBYW4sKFC+jRowdUVFSgoqKCrl274tixY9W9aSKTkJCARYsWVZhn5PPnz4iJicH27dvRokUL7Nmzpxq2kIeHh+fH4T3v+1SX6/Gexx2850kG3vN+Hc/75Zdz8vD8TOAr025RqrJMYmKiyBV/qhLBlPvAwEAaOnQoOTs7s38rKSmhK1eu0Lhx4yguLo5SUlJIRUWF8214+fIl3bt3j7Zu3UpnzpwhKSkpys3NlegyidTUVDp48CBt376doqKiqFGjRtSjRw/q2rUrGRsb/1JLNEJDQykgIIDev39fZblZBOfAgwcP6NatW3Tjxg169uwZJSQkkIeHB3l4eFDLli05XR5y584dmjVrFrVu3Zo+f/5M+/bto3v37v0SVdFEJTs7m06dOkWrVq0ieXl5unLlSnVvkkiMGzeOYmNjady4cdSqVSsiIsrLy6OcnBxKS0ujRo0akaysLKWnp5OmpuZvsayBh4fn14X3PO6patfjPU88eM+rGnjP+7nhH6Lx8HDA16TqV+bJkyd06tQpOnHiBN24cYO0tLRY0WrQoAERfekEN2zYQGPHjhUrVkpKCqmqqtKtW7coNTWV3r17Rzdu3CApKSm6dOkSycnJ0efPn6lZs2Z0+PBhDvauYsr+jrGxsbRr1y7as2cPvXz5khwdHen69eu/zEW7f//+dOrUKdq5cycZGxtT3bp1RcpJIQ75+fl0//59unz5MkVERFBycjLJy8uTtrY2jRgxgjw8PERuW1DqnGEYOn/+PI0ZM4aePXtGU6ZMofnz5/9fe3cfV/P9/w/8cZRoJqmUSJ/KhIlQIVdp1SxprlY3wzDN+GgTM7tgZixz8dnWVnPR2A25Hi0bI7ZyXUlDY4pZWAqppCvh1PP3h2/np2FRJ+9OPe7/7f0+6/V4l5yH1/u8Xy/NluG6+rv5OH+v3L59G6WlpZrFaHWNqakpNm3aBE9PTzRo0AC5ubkIDAzEzp07YWJigoCAAMyZM0dnf4ZEVDew502r9ni1oeux52kfe17Vsefpbs/jJBqRFsTGxiI7Oxuenp4wMTGpcK6srAwAdGqXpnKlpaXIzs7Gn3/+iZ07dyIqKgrnz59Hhw4dMG3aNLz22mvVfrP+5ZdfEBQUhIyMDDg4OCArKwvNmzdH27Zt0axZMwwaNAgA4OzsDDMzMxgYGGjj0h5QvuvUo97QYmJicPbsWUyZMqVGxq8JjRo1Qtu2bXH27FlYWVlh6NCh8PX1hYODA8zMzGpkB5z09HSsWLECIoL58+dXGCM3NxcJCQk4cuQIYmNjERISUuHO9+N61M8oKysLU6dORVpaGsLCwmpkBywlPOp6T5w4gbVr1+KLL77QmcJ/v82bN2P+/Pk4ffo0GjRogKKiIsyePRuRkZEIDQ3FH3/8gY8//hhbt27FiBEjlI5LRPUYe1711Iaux56nHex52seep4M972k8M0pUl+Xl5YmLi4ssWrRIs7imiEhOTo4UFRUpmEz7Lly4IJGRkTJo0CBRqVSip6dX7fUOxowZIyqVShwdHSUwMPCBxWXL1dQaFff/zK5fvy4iIjdv3pSsrCwREbl8+bLk5uY+sGZGbbdq1Srp2LGjiNy7roULF0rbtm013+tPP/1UEhMTJTs7W6vjjhs3TkaNGqVZn0OtVj90cdlLly5VeYw9e/bIr7/+KiUlJQ+c+/vvv2XkyJHSuHFjWbFiRZXHUFp8fLzmz+P97v9evvbaa+Lk5PQ0Y2nV7NmzZcyYMZr/XrlypfTq1UvWrFmjOTZy5Eh55513lIhHRCQi7HnaWORfya7HnseeVxux592jqz2Pk2hE1bRo0SLp3bu3pKeni8i9AhAfHy8DBgwQAwMD6devnyQkJCic8slkZmZKUVGRxMTEyIYNG+Srr74Sf39/GTlypFhYWEibNm3E1NRUhg8fXu2xYmNjZc6cOfLKK6+Im5ub9O/fX6ZPny6RkZFy48aN6l9MJYKCgsTR0VHGjh0rXl5e8p///Ef8/PykS5cu0qlTJ/Hw8BArKyuxt7ev8Sza1KVLF/noo48eOH7mzBmZMmWKmJmZiUqlkiFDhmhtzJycHDExMZE//vjjgXPlpSAqKkpTnqtSlhMSEsTZ2VnCw8MfGLugoEDz32PHjpXIyMgn/vq1wa5du8Tc3FwmTpwoa9askZMnT1a4NpF712thYSFbt25VKGX17d69W4yMjGTr1q1y8eJFadWqlXz44YcVfu/HjBkj06ZNUy4kEdV77HnVp2TXY88borUx2fO0gz3vhuY1utrz+DgnUTV17NgR06ZNw6RJkwDc+8j/vHnzUFJSgilTpuDbb7+FkZERdu/erXDSx6PUR+7T09MRFxeHI0eOICUlBQUFBTAxMUGPHj3g5uYGd3d3rYxzv+LiYrRs2RKenp7w8vKCra0tioqKoFKpEBgYiL59+6JPnz6wtLRE8+bN8eKLL2o9Q024desWBg8ejIiICLRu3RplZWUoKyuDnp5ehY+L7969G5cvX8bEiRO1Mu6XX36JjRs3Iikp6ZGvGTZsGHr16oV33323Sh9N9/PzQ7NmzbB48WKYmppCRBAVFYWwsDAkJyfD3d0dISEhsLa21sk1bEQEeXl5WLZsGfbu3Yu//voLVlZW6Nu3L3r37o0uXbrA1tYWu3fvhr+/P4qLi5WOXGWFhYWYMWMG4uPjkZmZiXbt2uHAgQOav1NycnLw3HPPYdeuXXB1dVU4LRHVV+x52nu08ml3PfY89rzahj2vjvQ85ebviHTf1atXpXPnzhXuQPr4+MjIkSPl8uXLIiKyceNG6dq1q5w4cUKhlE9G6ccrRe5tER8eHi4BAQHi7Owsr7zySo2NFRkZKUOHDpWVK1dq7qKp1WrR19eXs2fP1ti4NamwsLDC4wulpaWan1dpaWmNPbIQGBgob7755kM/fl9u2bJlMnLkyCp9/bKyMmnatGmFbbI3b94s7du3F29vb/nyyy+lXbt28sEHH4iIPPTxAl3z+++/y/vvvy8ODg7Spk0b8fT0lAULFkj37t1l1KhRSsertkuXLsnatWtl//79mkdrRESys7Nl3rx54ujoqFw4Iqr32PNqztPqeux52sOep33seY7KhasG7a82SFSPPPPMM7C2tsaaNWvw3HPPYdu2bUhISMC2bdvQunVrAECvXr2Qk5MDCwsLhdM+ngkTJsDW1hYpKSk4ffo0xo8fDycnJ/Tt2xcvvPACjI2NAdTsTjgdOnRAhw4dMGHCBMTFxaFRo0Y1Ntbw4cNx584dBAcH4+jRo1i5ciWWL1+O9u3bo02bNjp5l6tv374oKSnBW2+9hdGjR2t+ZuXKF4EtX2RXWzp16oSFCxdq7jzKfR90Lv8e7tixA05OTlX6+ocPH4atrS1atmwJAMjPz0dYWBjc3d2xfPlyAPfuasXHxyMrKwvm5ubVuRxFJCYm4vLly+jWrRusra3RuXNnLFq0CIsWLUJMTAzWr1+P1atX46+//kJ4eLjScaus/PfK2toaY8eO1RxXq9XQ19fH1q1bcezYMcycOVPBlERU37Hn1Zyn1fXY89jzahP2vDrS85ScwSOqC7755htp0aKFtG/fXlq2bCkLFiyocP7zzz8XBwcHhdJV3d9//y2bN2+Wt99+Wzw9PaVnz57i7e0tc+fOldjYWKXjaV18fLy4ubnJq6++KhYWFrJ48WKlI1VJaWmp7Nq1S9544w1p0aKFNGzYUAYOHChRUVE1fscuPj5eGjduLO+//77k5OQ8cP7w4cPSpEkTuXDhQpW+flpamnTr1k1Wr14td+/elcDAQOncuXOFu/87d+6UDh06VPEKlOfr6ytmZmYyfPhwCQkJkf3790tGRkaF15SUlMgvv/yiUMKn4/Tp0xIXF1fhTjsRkRLY8+oG9rzqY8+rPva8e3S953FNNCItOHDgAGJjY/HSSy/BxcVFcwfo7NmzGDt2LF5//XVMnjxZ4ZRVl5qaioMHDyIxMRHJycmwsbHB1q1blY5VLfJ/d0hERLOOxIULFzB16lTExcVh5cqVGD58uNIxn4j8425qbm4uoqOjsXnzZsTGxkJfXx/Dhg3Dm2++qfW1B8rvdgYHByMkJAT9+/fXbLNub2+PHTt2YMWKFbC1tcX69eurPM748eOxZcsWWFpaorCwEKtWrcLLL7+sOT969Gjo6ekhIiJCG5f11KnVamzfvl2z5kjTpk3Ro0cP9OvXD126dEHbtm3RvHlzAI/eEr22279/P8zNzXH16lVcuXIFtra2yMjIgFqtRqtWrZCWlobbt2+jZ8+e6Natm9JxiYjY83QQex57Xm3EnldHep5Ss3dEdV1ubq4MGDBAfHx85NatW0rH0Yq7d+/KgQMHdG4XqkdRq9UPHMvMzBQ/Pz8xNzeXpUuX6twdkuLiYomOjpbvv/9eMjMzRUTkzp07kpqaKqGhodKvXz9RqVQybNiwGhk/JydH5s2bJ6ampqJSqcTa2loMDQ2lYcOGEhQUJBcvXqz2GNHR0TJ37lxJSkqqcPzYsWNibW1dYS0NXfLPP4/Z2dnyzTffSL9+/aRVq1bi4uIiQUFBsnHjxof+2dUF+/btE5VKJSYmJjJ06FDp06ePWFhYyIgRI0SlUomFhYX069dPjI2NZdWqVUrHJSJ6JPa82o89T/vY86qOPa/u9Dx+Eo2oioqLi7Fp0yZs27YNRUVFcHZ2hpubG9zc3GBsbIzbt2/j559/ho2NDbp37650XLpPUVER4uLiEBsbi4YNG8LX1xcuLi4V1o5YuHAhVqxYgYiICLi5uSmc+PGcO3cO77//Pnbs2AFzc3M0bdoU7733HgICAjSvKSgowKlTp2BoaKi1uz/lbyP/vFsWGRmJY8eOoU2bNujcuTP69++vlfEeJikpCYGBgbC3t8e6detqbJyatHfvXqhUKvTu3RuGhoYV1jH5448/sGnTJmzYsAFdu3ZFVFSUgkmrLiYmBosXL8aUKVPg4eGBpk2bAgDWr1+PDz74AAkJCbhz5w7MzMxgZGSkcFoiqs/Y83QXex57Xm3EnleHep6yc3hEuunEiRMyatQo0dfXF1dXVxk8eLBYWlqKnp6eeHt7S2pqqtIR6V/Mnz9f7O3txcLCQkxNTaVPnz6aXbby8vJERCQhIUEGDhz4rzsQ1TavvvqqDBo0SDZs2CCbNm0SV1dXadeunVbuCmpDTe70lZOTIz/88IPO7rSVkJAgzs7OEh4eXuH4tWvXJD8//4FjuqqsrEzCw8OlRYsWMnnyZDl37pyIiPj7+9foLrxERE+CPU+3secpgz3v0djz6lbP4yfRiKrAx8cHzzzzDObOnQsHBweUlJSgoKAA0dHR+OSTT2BsbIyYmJgHdsuh2sHExATffvstfHx8sHbtWkyZMgUzZsyAnp4eTp8+jbi4OBgbG8Pb2xtLly5VOu5jEREYGhri0KFDcHFxAQCkp6fDxcUF3333HXx8fLS+SxMAnDx5Ejt37oS1tTXS0tKQnZ0NOzs7XLx4EQYGBjAyMkJaWhqysrKwatUqtGrVSqvj1xV+fn5o1qwZFi9eDFNTU4gIoqKiEBYWhuTkZAwYMAALFixAx44dlY6qFSkpKZg9ezbatm2LJUuWwNjYGN9//z0GDhyodDQiIvY8Hceepz3sedrBnle3eh4n0YieUE5ODlq3bo2UlBTY2tpWOKdWqxEbGwsfHx8sWbIE06dPVyglPcp3332Hzz//HCkpKQCAtLQ0PPfcc3jhhRfQu3dvmJmZoWvXrrhy5Qr69OkDKysrhRM/nrVr12LmzJnIysrSHCssLISRkREyMjJgaWlZI+P27dsX8fHxcHNzQ9euXZGRkYEGDRrg4sWLOHr0KDw8PGBlZYXc3Fz8+OOPNZJB14kImjVrhpiYGE0x3rJlC+bOnQs7Ozt4eXlhxYoV8PPzQ3BwsMJpq66goEDzsX4A2LdvH9555x0kJyfD0tISZ86c0ZzX9j8CiIgeF3uebmPP0y72vOpjz6t7PU9f6QBEuubHH39E9+7dYWNj88A5fX19vPjiixg3bhzOnDmDu3fvomHDhk8/JD3S6tWr0a1bN5SUlKBx48bYtm0bevXqhbVr16J169ZKx6uyQ4cOQaVS4b///S+cnJwwduxYbNmyBU5OTrC0tERpaSlUKpXW37QmTpwIR0dHjBo1Cn369NEc79GjBz799FPMnj1b872mhzt8+DBsbW3RsmVLAEB+fj7CwsLg7u6O5cuXA7j3j7r4+HhkZWXB3NxcybhVkpeXBxsbG8ybNw8TJkxA06ZN4e7ujqNHj2LGjBk4cuQIkpOTa3Q9FSKix8Gep9vY89jzahv2vLrX83R7CpBIAU2aNEFhYSHS0tIAAKWlpZpzZWVlAABHR0ekpKSwWNUyxcXFuHr1Kv78809MnjwZ3333HcLCwjBmzJgKxUqtVkPXPqQ7cuRIvPHGG8jIyNBsBz5z5kx07NgRt2/fhp6eXo3c9fHz84OFhQW8vb0RFBSE3Nxc3Lx5EydOnICHhwcAsFhVwsrKCnp6eoiJiYFarcasWbOQn5+PSZMmaV7j6uqKzMxMnSxWwL07jqNGjUJ4eDhmzpyJ1NRUAICBgQFmzJiB559/Hp6enpg5cyZu376tcFoiqs/Y83QXex57Xm3Enlf3eh4f5yR6QpmZmejYsSM+/fRTTJ06VXP8/nUIvLy84OjoiM8//1ypmPQIZ86cwa5duxATE4OMjAxcuHAB/v7+6N+/P3r27IkOHTooHbFaMjIycPjwYcTFxeH48eO4desWLCws4OLiAjc3N7i7u9fIuImJiZg7dy5eeuklFBcXY/PmzTh+/Dj09PRqZLy6Zvz48diyZQssLS1RWFioKcjlRo8eDT09PURERCiYsnpu3LiB9evXY8mSJTAwMMCCBQswcuRIzfng4GAcPnwY0dHRCqYkovqOPU+3seex59VG7Hl1q+dxEo3oCZQXqA8//BAhISGYNGkSXnnlFTg4OKB58+ZQq9VYuXIlFixYgLi4OFhbWysdmf7FkSNHEB0djYMHD6KgoACtWrWCvb09vL294eXlpXS8ajt37hz279+PxMREJCcnw8bGBlu3btXqGOWPD6hUKuzduxdBQUE4d+4cPvjgA3z22WeP3BadHrRnzx7Ex8fD19cXTk5OmuNJSUkYMWIEtm3bpllLQ5fl5eVh+vTp+PnnnzFo0CC89dZbcHZ2RlFRES5duoTnn39e6YhEVE+x59Ut7HnVx56nPex5dafncRKNqAquX7+OWbNmISIiAqampnB0dERZWRmuXbuGmzdvIigoCNOmTVM6Jj3ChQsXKiwWXFRUhOjoaMTExGDPnj346KOP8PrrryuYULvUajXi4uLQqFEj9OzZUytfU0QeWpiysrIwdepUpKWlISwsTGvj1VdJSUkIDAyEvb091q1bp3ScKsnLy9PsYJefnw8jIyMAwJo1axASEgJTU1PMmzcP/fr1UzAlEdH/x56n29jzqo897+lgz9NNnEQjqobffvsN4eHhOH78OJo0aQJbW1tMnjwZvXr1Ujoa/YOIICIiAhEREUhLS8OtW7fQv39/TJo0SbOmAwBcuXIFxsbGMDQ0VDBt7bd3717o6emhb9++aNSoUYVz6enpeO+997B9+3Z89dVXFdZ8oCeTm5uLAwcOoFOnTrC3t1c6TpX07t0bN27cgIeHB1q0aIHs7GxYWVnhhRdeQFJSEmbNmoWbN2/ik08+wccff6x0XCIiDfY83cGep13seU8He55u4iQaURXcvy5Guftn4an2mTZtGrZu3QonJydYWVnh7t27OHToEM6dO4dhw4YhNDRUp3dtepqOHj2Kt956CxMnTsSbb76pOZ6bmwsDAwM8++yzAIBx48ZhyJAhGD58uFJRSWGXLl1Cx44d0bhxY3Tv3h3dunWDoaEhDh06hEuXLqFXr14oKSnB9u3bsWzZMkyePFnpyERE7Hk6iD1Pe9jz6HHV157HSTSiJ1RWVqZZG6CsrAxlZWXQ19cHACxcuBBNmjSpsBAtKS82NhYBAQH45ptv4OPjAwAoLCzEhQsXEBUVhc8++wzvvvsugoODH1qcqSI/Pz80a9YMixcvhqmpKUQEUVFRCAsLQ3JyMtzd3RESEgJra+tHPg5A9cfff/+N1atXo6ioCD4+PnBzc9OcO3XqFFQqFYyMjGBlZcXfPSJSHHue7mHP0y72PHoS9bHn1Y2rIKph58+fx8mTJwHc28L3/jeL8l1pcnJysGjRIlhZWSkRkf5FaGgoXnrpJfj4+EBEICJ49tln0blzZ3z88cf47LPPsGzZMty4caPO/OVeU0QEe/bswaRJk2BqagoA+P777zFr1iwYGhpizpw5OHXqFJYvX655PdVfd+7cgbW1NUaNGgW1Wo3Bgwdj+PDhSExMBAB07twZDg4OsLa25u8eESmGPU+3sedpD3sePYn62vPqzpUQ1aClS5fitddeQ0BAANauXYv09HQAFYvWvn37oFar+ZHmWujSpUsV1sMo/5mVlZUBAAYPHgxra2scOHBAkXy65PDhw7C1tUXLli0B3FtANCwsDO7u7ti1axemT58Of39/JCYmIisrq069YdKTMzAwAAC0a9cOX375JU6dOoUWLVrg66+/RlRUlMLpiIjuYc/Tbex52sOeR0+ivvY8/qknegwDBw7Eyy+/jOvXr2P58uUYN24cgoKC8NNPPyE/Px8AsGXLFrz88ssKJ6V/un37Ntq3b4/Y2FgAFbfgLn/jt7GxQVFRkWaNB3o0Kysr6OnpISYmBmq1GrNmzUJ+fn6FRWVdXV2RmZkJc3NzBZOS0sLCwrBhwwbs2rULP/74I1JSUmBjY4NJkyahefPmWLJkCWbPno3r168rHZWI6jn2PN3Fnqdd7Hn0uOpzz+OaaERPICMjA0eOHMHhw4eRkpKCgoICmJiYwN7eHqGhoThy5AhcXV2Vjkn/MH/+fAQHB+OHH36Ap6cnGjduXOH8vn37MGTIEE1Rpn83fvx4bNmyBZaWligsLMSqVasq/MNi9OjR0NPTQ0REhIIpSUm3bt1C7969kZaWBn19fbRp0waXLl1CgwYN4OzsDDMzM/zyyy/Izs7GnDlzMG/ePKUjExGx5+ko9jztYs+jytT3nsdJNKIqSk1NxcGDB5GYmIikpCTo6enht99+UzoWPURxcTE8PDyQkZGB6dOnw8PDA6ampmjdujW2b9+OL774At27d8fXX3+tdFSdsWfPHsTHx8PX1xdOTk6a40lJSRgxYgS2bdsGFxcXBROSkkQE+fn5aNasGVJTU3Hu3Dno6+sjJycHR48eRUlJCZo2bYoTJ04gNDQUXbp0UToyEVEF7Hm6gz1P+9jz6N/U957HSTSialKr1Th69CgMDAz4ZlILle8alJqaig8//BC7d++GoaEh7OzskJmZiWvXrmHmzJmYPn26Zv0HqpqkpCQEBgbC3t4e69atUzoO1XLFxcV45plnlI5BRPSv2PNqN/a8p4c9j55EXe55nEQjonrl2LFjOHjwIOLj42FnZwdPT0+8+OKLSseqE3Jzc3HgwAF06tQJ9vb2SsehWqi8cty/Zg0REZG2sOfVHPY8qkx96XmcRCMiIiIiIiIiIqoEd+ckIiIiIiIiIiKqBCfRiIiIiIiIiIiIKsFJNCIiIiIiIiIiokpwEo2IiIiIiIiIiKgSnEQjIiIiIiIiIiKqBCfRiIiIiIiIiIiIKsFJNCIiIiIiIiIiokpwEo2I6hSVSoXt27crHYOIiIiIagC7HhEpiZNoRKRTrl69irfffht2dnZo1KgR2rRpA19fX8TExAAArly5Am9vbwDAxYsXoVKpcPLkSQUTExEREdHjYtcjotpMX+kARESP6+LFi+jTpw+MjY3xv//9D507d8bdu3exZ88eBAYGIjU1FS1btlQ6JhERERFVAbseEdV2KhERpUMQET2OQYMG4ffff8fZs2fRpEmTCufy8vJgbGwMlUqFqKgoDB06FCqVqsJr3NzcMH/+fHh4eCA9Pb1CCZs2bRp+++03HDp06KlcCxERERFVxK5HRLUdH+ckIp2Qm5uL6OhoBAYGPlCqAMDY2PiBY4mJiQCAX3/9FVeuXMEPP/yA/v37w87ODuvWrdO87u7du9iwYQMmTJhQY/mJiIiI6NHY9YhIF3ASjYh0wvnz5yEi6NChw2P/Py1atAAAmJqaomXLljAxMQEABAQEYPXq1ZrX7dixAyUlJfD399duaCIiIiJ6LOx6RKQLOIlGRDpBm0+ejx8/HufPn0dCQgIAYM2aNfD393/oXU8iIiIiqnnsekSkC7ixABHphHbt2kGlUiE1NbXaX8vc3By+vr5YvXo1bG1tsXv3buzfv7/6IYmIiIioStj1iEgX8JNoRKQTTExMMHDgQCxduhRFRUUPnM/Ly3vgmIGBAQCgtLT0gXNvvPEGtmzZgm+//RZt27ZFnz59tJ6ZiIiIiB4Pux4R6QJOohGRzli6dClKS0vRo0cPREZG4s8//0RKSgpCQ0Ph6ur6wOvNzc1haGiI6OhoXLt2DTdv3tScGzhwIIyMjBAcHIzXX3/9aV4GERERET0Eux4R1XacRCMinWFnZ4fjx4/D3d0dM2bMgIODA7y8vBATE4Ply5c/8Hp9fX2EhoYiPDwcrVq1wpAhQzTnGjRogPHjx6O0tBRjx459mpdBRERERA/BrkdEtZ1KtLmCIxGRDgkICMD169fx008/KR2FiIiIiLSMXY+ItI0bCxBRvXPz5k2cOnUKGzduZKkiIiIiqmPY9YiopnASjYjqnSFDhiAxMRGTJ0+Gl5eX0nGIiIiISIvY9YiopvBxTiIiIiIiIiIiokpwYwEiIiIiIiIiIqJKcBKNiIiIiIiIiIioEpxEIyIiIiIiIiIiqgQn0YiIiIiIiIiIiCrBSTQiIiIiIiIiIqJKcBKNiIiIiIiIiIioEpxEIyIiIiIiIiIiqgQn0YiIiIiIiIiIiCrx/wCwmoxrD1mtKQ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32" y="2124236"/>
            <a:ext cx="8721560" cy="473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97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1" y="0"/>
            <a:ext cx="4558353" cy="68580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155575" y="465138"/>
            <a:ext cx="4262201" cy="1395507"/>
          </a:xfrm>
        </p:spPr>
        <p:txBody>
          <a:bodyPr>
            <a:noAutofit/>
          </a:bodyPr>
          <a:lstStyle/>
          <a:p>
            <a:pPr lvl="1" algn="ctr"/>
            <a:r>
              <a:rPr lang="en-US" sz="4000" b="1" dirty="0" smtClean="0">
                <a:solidFill>
                  <a:srgbClr val="FF6600"/>
                </a:solidFill>
                <a:latin typeface="Angsana New" pitchFamily="18" charset="-34"/>
                <a:cs typeface="Angsana New" pitchFamily="18" charset="-34"/>
              </a:rPr>
              <a:t>Exploratory Data Analysis</a:t>
            </a:r>
            <a:r>
              <a:rPr lang="tr-TR" sz="4000" b="1" dirty="0" smtClean="0">
                <a:solidFill>
                  <a:srgbClr val="FF6600"/>
                </a:solidFill>
                <a:latin typeface="Angsana New" pitchFamily="18" charset="-34"/>
                <a:cs typeface="Angsana New" pitchFamily="18" charset="-34"/>
              </a:rPr>
              <a:t> </a:t>
            </a:r>
            <a:r>
              <a:rPr lang="tr-TR" sz="4000" b="1" dirty="0" smtClean="0">
                <a:solidFill>
                  <a:srgbClr val="FF6600"/>
                </a:solidFill>
                <a:latin typeface="Angsana New" pitchFamily="18" charset="-34"/>
                <a:cs typeface="Angsana New" pitchFamily="18" charset="-34"/>
              </a:rPr>
              <a:t/>
            </a:r>
            <a:br>
              <a:rPr lang="tr-TR" sz="4000" b="1" dirty="0" smtClean="0">
                <a:solidFill>
                  <a:srgbClr val="FF6600"/>
                </a:solidFill>
                <a:latin typeface="Angsana New" pitchFamily="18" charset="-34"/>
                <a:cs typeface="Angsana New" pitchFamily="18" charset="-34"/>
              </a:rPr>
            </a:br>
            <a:r>
              <a:rPr lang="tr-TR" sz="4000" b="1" dirty="0" smtClean="0">
                <a:solidFill>
                  <a:srgbClr val="FF6600"/>
                </a:solidFill>
                <a:latin typeface="Angsana New" pitchFamily="18" charset="-34"/>
                <a:cs typeface="Angsana New" pitchFamily="18" charset="-34"/>
              </a:rPr>
              <a:t>(</a:t>
            </a:r>
            <a:r>
              <a:rPr lang="en-US" sz="4000" b="1" dirty="0" smtClean="0">
                <a:solidFill>
                  <a:srgbClr val="FF6600"/>
                </a:solidFill>
                <a:latin typeface="Angsana New" pitchFamily="18" charset="-34"/>
                <a:cs typeface="Angsana New" pitchFamily="18" charset="-34"/>
              </a:rPr>
              <a:t>EDA</a:t>
            </a:r>
            <a:r>
              <a:rPr lang="tr-TR" sz="4000" b="1" dirty="0" smtClean="0">
                <a:solidFill>
                  <a:srgbClr val="FF6600"/>
                </a:solidFill>
                <a:latin typeface="Angsana New" pitchFamily="18" charset="-34"/>
                <a:cs typeface="Angsana New" pitchFamily="18" charset="-34"/>
              </a:rPr>
              <a:t>)</a:t>
            </a:r>
            <a:endParaRPr lang="en-US" sz="4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xoAAAGsCAYAAABaTNETAAAAOXRFWHRTb2Z0d2FyZQBNYXRwbG90bGliIHZlcnNpb24zLjcuMSwgaHR0cHM6Ly9tYXRwbG90bGliLm9yZy/bCgiHAAAACXBIWXMAAA9hAAAPYQGoP6dpAAB30ElEQVR4nO3dd3hUVcIG8PdOL8mk90oIofcmHQEBKSoWBAuia9f97OzqqqurrmLDtWN3VURRsNOLICC9BUJ6ISG9T5LJtPP9gWQdEpIAk9xJ8v6eJw/kzp0774RJmDf3nnMkIYQAERERERGRGynkDkBERERERJ0PiwYREREREbkdiwYREREREbkdiwYREREREbkdiwYREREREbkdiwYREREREbkdiwYREREREbkdiwYREREREbkdiwYREREREbkdiwZRFxUbG4uFCxfKHeOsJEnCU0891eaPs2XLFkiShC1btjRsmzhxIvr169fmjw0AWVlZkCQJn3zySbs83p+15/N0hzNfs03923UWp18XL7/8stxRiIjOG4sGURvLzMzEvffei4SEBBgMBhgMBvTp0wf33HMPDh8+LHe8dhEbGwtJkiBJEhQKBXx9fdG/f3/cfvvt2LVrl9seZ9myZXjttdfcdjx38uRsbWX58uWQJAlLly5t8va77roLarUahw4daudkbWPLli248sorERoaCo1Gg+DgYMyePRsrV66ULVNhYSEefvhh9OrVCwaDAUajEUOHDsWzzz6LiooK2XIRUdegkjsAUWf2008/4dprr4VKpcL111+PgQMHQqFQ4Pjx41i5ciXeeecdZGZmIiYmRu6obW7QoEF46KGHAADV1dVISkrCihUr8P777+OBBx7Aq6++6rJ/XV0dVKpz+xG1bNkyJCYm4v7772/1fcaPH4+6ujpoNJpzeqxzdbZsMTExqKurg1qtbtPHl8O8efPw6aef4u9//zuuuOIKhISENNy2e/duvPfee3jooYcwcOBAGVO6xz//+U/861//Qo8ePXDHHXcgJiYGpaWl+OWXX3DVVVfhiy++wHXXXdeumfbs2YMZM2bAbDbjhhtuwNChQwEAe/fuxQsvvICtW7di3bp17ZqJiLoWFg2iNpKeno558+YhJiYGGzduRFhYmMvtixcvxttvvw2FouOfWLTb7XA6nc2+WY+IiMANN9zgsm3x4sW47rrrsGTJEvTo0QN33XVXw206na7N8gKAxWKBRqOBQqFo88dqjiRJsj5+W3vnnXfQt29fPPDAA1i2bBkAwOFw4I477kB0dHS7XB7X1r755hv861//wtVXX41ly5a5lMZHHnkEa9euhc1ma9dMFRUVmDNnDpRKJQ4cOIBevXq53P7cc8/h/fffb9dMRNT1dPx3OEQe6sUXX0RNTQ0+/vjjRiUDAFQqFf7v//4PUVFRLtuPHz+Oq6++Gv7+/tDpdBg2bBh++OEHl30++eQTSJKE7du348EHH0RQUBCMRiPmzJmD4uJil32FEHj22WcRGRkJg8GAiy++GEePHm0yc0VFBe6//35ERUVBq9UiPj4eixcvhtPpbNjnz9eOv/baa+jevTu0Wi2OHTt2zl8jvV6Pzz77DP7+/njuuecghGi47cwxGtXV1bj//vsRGxsLrVaL4OBgXHLJJdi/fz+AU+MNfv75Z2RnZzdcphUbGwvgf9fyL1++HI8//jgiIiJgMBhQVVXV7HX++/btw+jRo6HX69GtWze8++67Lref/nfIyspy2X7mMZvLdrYxGps2bcK4ceNgNBrh6+uLyy+/HElJSS77PPXUU5AkCWlpaVi4cCF8fX3h4+ODm2++GbW1ta37R2jheZrNZhiNRtx3332N7pebmwulUonnn3/+rMeOjY3FU089hS+//BLr168HALz++us4ePAg3nnnHRgMBtTX1+Of//wn4uPjodVqERUVhUWLFqG+vr7Vz+HPVqxYgaFDh0Kv1yMwMBA33HAD8vLyGm7/4YcfIEmSy6WL3377LSRJwpVXXulyrN69e+Paa69t9vGeeOIJ+Pv746OPPmryzNS0adMwa9YsAIDVasWTTz6JoUOHwsfHB0ajEePGjcPmzZvPevwlS5YgJiYGer0eEyZMQGJiYotfg6VLlyIvLw+vvvpqo5IBACEhIXj88cddtr399tvo27cvtFotwsPDcc899zS6vOr0uJ7Dhw9jwoQJMBgMiI+PxzfffAMA+PXXXzFy5Ejo9Xr07NkTGzZscLn/6dfs8ePHMXfuXJhMJgQEBOC+++6DxWJx2ffjjz/GpEmTEBwcDK1Wiz59+uCdd95p9FxiY2Mxa9Ys/PbbbxgxYgR0Oh3i4uLw3//+t2GfjIwMSJKEJUuWNLr/jh07IEkSvvzyy+a/qER07gQRtYnw8HARHx9/TvdJTEwUPj4+ok+fPmLx4sXizTffFOPHjxeSJImVK1c27Pfxxx8LAGLw4MFi0qRJ4o033hAPPfSQUCqVYu7cuS7HfPzxxwUAMWPGDPHmm2+KW265RYSHh4vAwEBx0003NexXU1MjBgwYIAICAsRjjz0m3n33XbFgwQIhSZK47777GvbLzMwUAESfPn1EXFyceOGFF8SSJUtEdnb2WZ9XTEyMmDlz5llv/8tf/iIAiMTExIZtAMQ///nPhs+vu+46odFoxIMPPig++OADsXjxYjF79mzx+eefCyGEWLdunRg0aJAIDAwUn332mfjss8/EqlWrhBBCbN68uSHzoEGDxKuvviqef/55UVNT03Db5s2bGx5rwoQJIjw8XAQHB4t7771XvP7662Ls2LECgPjwww8b/TtkZma6PJ8zj9lcttNfz48//rjh/uvXrxcqlUokJCSIF198UTz99NMiMDBQ+Pn5uTzWP//5z4bXwZVXXinefvttceuttwoAYtGiRWf9ep/r87z++utFSEiIsNvtLvd/8cUXhSRJzf7bCyGEzWYTAwcOFN27dxepqanCy8tLzJs3TwghhMPhEFOnThUGg0Hcf//9YunSpeLee+8VKpVKXH755S7HiYmJcXnNNvVvd/rfZPjw4WLJkiXi73//u9Dr9SI2NlaUl5cLIYQoLS0VkiSJN954o+F+9913n1AoFCIoKKhhW1FRkQAg3nzzzbM+t5SUFAFA3HLLLc1+DU4rLi4WYWFh4sEHHxTvvPOOePHFF0XPnj2FWq0WBw4caNjv9Ouif//+IjY2VixevFg8/fTTwt/fXwQFBYmCgoJmH2f06NFCr9eL+vr6VuU6/VqaMmWKeOONN8S9994rlEqlGD58uLBarQ37nX7NREVFiUceeUS88cYbok+fPkKpVIrly5eL0NBQ8dRTT4nXXntNRERECB8fH1FVVdXocfr37y9mz54t3nzzTXHDDTcIAOLGG290yTR8+HCxcOFCsWTJEvHGG2+IqVOnNvnvERMTI3r27ClCQkLEY489Jt58800xZMgQIUmSy8+UMWPGiKFDhzZ67nfffbfw9vYWNTU1rfpaEVHrsWgQtYHKykoBQFxxxRWNbisvLxfFxcUNH7W1tQ23TZ48WfTv319YLJaGbU6nU4wePVr06NGjYdvpN1NTpkwRTqezYfsDDzwglEqlqKioEEKceqOk0WjEzJkzXfZ77LHHBACXN23PPPOMMBqNIiUlxSXv3//+d6FUKkVOTo4Q4n9vgEwmkygqKmrV16OlorFkyRIBQHz//fcN284sGj4+PuKee+5p9nFmzpwpYmJiGm0//YY0Li7O5ev959vOLBoAxCuvvNKwrb6+XgwaNEgEBwc3vPFqbdFoLltTReP045SWljZsO3TokFAoFGLBggUN206/aTvzTe6cOXNEQEBAo8c6U2uf59q1awUAsXr1apf7DxgwQEyYMKHFxxFCiF27dgmFQiH8/f2Fr69vwxvlzz77TCgUCrFt2zaX/d99910BQGzfvr1hW0tFw2q1iuDgYNGvXz9RV1fXsN9PP/0kAIgnn3yyYVvfvn1dSvmQIUPENddcIwCIpKQkIYQQK1euFADEoUOHzvq8vv/+ewFALFmypFVfB7vd3ujNf3l5uQgJCXH5dzz9utDr9SI3N7dh+65duwQA8cADDzT7OH5+fmLgwIGtynT658TUqVOFw+Fo2P7mm28KAOKjjz5q2Hb6NbNs2bKGbcePHxcAhEKhEL///nvD9tOvmz+/tk+/Zi+77DKXDHfffXejr/WZ36tCCDFt2jQRFxfnsi0mJkYAEFu3bnV5TlqtVjz00EMN25YuXery7yvEqdfMmb90ISL34aVTRG2gqqoKAODl5dXotokTJyIoKKjh46233gIAlJWVYdOmTZg7dy6qq6tRUlKCkpISlJaWYtq0aUhNTXW5/AMAbr/9dkiS1PD5uHHj4HA4kJ2dDQDYsGEDrFYr/vrXv7rs19Rg6RUrVmDcuHHw8/NreOySkhJMmTIFDocDW7duddn/qquuQlBQ0Pl9gc5w+utUXV191n18fX2xa9cunDx58rwf56abboJer2/VviqVCnfccUfD5xqNBnfccQeKioqwb9++887Qkvz8fBw8eBALFy6Ev79/w/YBAwbgkksuwS+//NLoPnfeeafL5+PGjUNpaWnD67A5rXmeU6ZMQXh4OL744ouG/RITE3H48OFG427OZsSIEbjzzjtRVlaG559/vmFg+IoVK9C7d2/06tXL5XU3adIkAGj2kqIz7d27F0VFRbj77rtdxr3MnDkTvXr1ws8//9ywbdy4cdi2bRuAU6+7Q4cO4fbbb0dgYGDD9m3btsHX17fZKYBPf429vb1blVGpVDaMZXI6nSgrK4PdbsewYcMaLgP8syuuuAIRERENn48YMQIjR45s8nVwZq7WZjr9c+L+++93GTN22223wWQyuXzdgFPfr/PmzWv4vGfPnvD19UXv3r0xcuTIhu2n/56RkdHoMe+55x6Xz//6178CgMvz+vP3amVlJUpKSjBhwgRkZGSgsrLS5f59+vTBuHHjGj4PCgpCz549XR577ty50Ol0Lq/jtWvXoqSkpNWvYyI6NywaRG3g9H/wZrO50W1Lly7F+vXr8fnnn7tsT0tLgxACTzzxhEsRCQoKwj//+U8AQFFRkct9oqOjXT738/MDAJSXlwNAQ+Ho0aOHy35BQUEN+56WmpqKNWvWNHrsKVOmNPnY3bp1a+Gr0Hqnv07NvTF68cUXkZiYiKioKIwYMQJPPfVUk29gmnMumcPDw2E0Gl22JSQkAECjMRnudPrfrGfPno1u6927N0pKSlBTU+OyvaXXQXNa8zwVCgWuv/56fPfddw1jP7744gvodDpcc801rXhWpwwfPhwAMGzYsIZtqampOHr0aKPX3ekMZ77umtPc165Xr14NtwOnikZ+fj7S0tIartEfNWqUSwHZtm0bxowZ0+yEDSaTCUDzJflMn376KQYMGACdToeAgAAEBQXh559/bvTmGWj8vQuc+vdp6TVoMplanelsXzeNRoO4uDiXrxsAREZGuvziAgB8fHwajTfz8fEB0PTr8Mzn1b17dygUCpfntX37dkyZMqVhnFJQUBAee+wxAGj0tTrzewA49X3w58f29fXF7NmzGyYlAE69jiMiIhqKLRG5F2edImoDPj4+CAsLa3LQ5unf8p35RuH0gOuHH34Y06ZNa/K48fHxLp8rlcom9xN/GlTdWk6nE5dccgkWLVrU5O2n3/id1tozA61x+ut05vP7s7lz52LcuHFYtWoV1q1bh5deegmLFy/GypUrcemll7bqcdyZGUCjN1unORwOtz5OS9z5OjibBQsW4KWXXsJ3332H+fPnY9myZZg1a1bDm8nz5XQ60b9//0bTG5925ptXdxk7diwAYOvWrcjIyMCQIUMaBma//vrrMJvNOHDgAJ577rlmj3N6oPWRI0da9biff/45Fi5ciCuuuAKPPPIIgoODGwbUp6enX9iTOiPXwYMHYbVa3T5189lebxfyOjzzeyk9PR2TJ09Gr1698OqrryIqKgoajQa//PILlixZ4jJBxbk89oIFC7BixQrs2LED/fv3xw8//IC77767U8z+R+SJWDSI2sjMmTPxwQcfYPfu3RgxYkSL+8fFxQEA1Gp1w1mEC3V6fY7U1NSG4wNAcXFxo98ydu/eHWaz2W2P3VpmsxmrVq1CVFQUevfu3ey+YWFhuPvuu3H33XejqKgIQ4YMwXPPPddQNM72xv98nDx5EjU1NS6/7U9JSQGAhhmjTp85OHNmnjN/A3wu2U7/myUnJze67fjx4wgMDGx0BuJCtOZ5AkC/fv0wePBgfPHFF4iMjEROTg7eeOONC3787t2749ChQ5g8efIF//v9+Wt35m+ok5OTXdariY6ORnR0NLZt24aMjIyGy27Gjx+PBx98ECtWrIDD4cD48eObfcyEhAT07NkT33//Pf7zn/80ebnkn33zzTeIi4vDypUrXZ7v6bOWZ0pNTW20LSUlxeXfpimzZ8/Gzp078e2332L+/PnN7vvnr9uff05YrVZkZma2yc+E1NRUlzOMaWlpcDqdDc/rxx9/RH19PX744QeXsxXncildU6ZPn46goCB88cUXGDlyJGpra3HjjTde0DGJ6OxY4YnayKJFi2AwGHDLLbegsLCw0e1n/qYtODgYEydOxNKlS5Gfn99o/zOnrW2NKVOmQK1W44033nB5vKZWqJ47dy527tyJtWvXNrqtoqICdrv9nB+/JXV1dbjxxhtRVlaGf/zjH82eITjzUong4GCEh4e7TIFqNBqbvPzkfNjtdpcVra1WK5YuXYqgoKCGhc+6d+8OAC7jVxwOB957771Gx2tttrCwMAwaNAiffvqpS4FJTEzEunXrMGPGjPN9Sk1qzfM87cYbb8S6devw2muvISAgoNVnkpozd+5c5OXlNbmmQ11dXaPLxJozbNgwBAcH491333V5XaxevRpJSUmYOXOmy/7jxo3Dpk2bsHv37oaiMWjQIHh7e+OFF16AXq9v9DVoytNPP43S0lLceuutTX6frFu3Dj/99BOA//3m/c/fj7t27cLOnTubPPZ3333nMjZr9+7d2LVrV4tf+zvvvBNhYWF46KGHGorjnxUVFeHZZ58FcOrnhEajweuvv+6S68MPP0RlZWWjr5s7nB6bdtrp0nr6eTX1daqsrMTHH398QY+rUqkwf/58fP311/jkk0/Qv39/DBgw4IKOSURnxzMaRG2kR48eWLZsGebPn4+ePXs2rAwuhEBmZiaWLVsGhUKByMjIhvu89dZbGDt2LPr374/bbrsNcXFxKCwsxM6dO5Gbm4tDhw6dU4agoCA8/PDDeP755zFr1izMmDEDBw4cwOrVqxEYGOiy7yOPPIIffvgBs2bNwsKFCzF06FDU1NTgyJEj+Oabb5CVldXoPuciLy+vYVyK2WzGsWPHsGLFChQUFOChhx5yGZB8purqakRGRuLqq6/GwIED4eXlhQ0bNmDPnj145ZVXGvYbOnQovvrqKzz44IMYPnw4vLy8MHv27PPKGx4ejsWLFyMrKwsJCQn46quvcPDgQbz33nsNayX07dsXF110ER599FGUlZXB398fy5cvb/LN5rlke+mll3DppZdi1KhR+Mtf/oK6ujq88cYb8PHxcfsCd615nqddd911WLRoEVatWoW77rrLLauZ33jjjfj6669x5513YvPmzRgzZgwcDgeOHz+Or7/+GmvXrnUZ09EctVqNxYsX4+abb8aECRMwf/58FBYW4j//+Q9iY2PxwAMPuOw/btw4fPHFF5AkqeFSKqVSidGjR2Pt2rWYOHFiqy47uvbaa3HkyBE899xzOHDgAObPn9+wMviaNWuwcePGhnEBs2bNwsqVKzFnzhzMnDkTmZmZePfdd9GnT58mx3TFx8dj7NixuOuuu1BfX99Q8s52ieNpfn5+WLVqFWbMmIFBgwa5rAy+f/9+fPnllxg1ahSAUz8nHn30UTz99NOYPn06LrvsMiQnJ+Ptt9/G8OHD22SgdGZmJi677DJMnz4dO3fuxOeff47rrruuYZX4qVOnQqPRYPbs2bjjjjtgNpvx/vvvIzg4uMlfxJyLBQsW4PXXX8fmzZuxePFidzwdIjobmWa7Iuoy0tLSxF133SXi4+OFTqcTer1e9OrVS9x5553i4MGDjfZPT08XCxYsEKGhoUKtVouIiAgxa9Ys8c033zTsc3pa1T179rjct6lpVR0Oh3j66adFWFiY0Ov1YuLEiSIxMbHRVKFCCFFdXS0effRRER8fLzQajQgMDBSjR48WL7/8csNUp6en3XzppZda/TU4Pf0kACFJkjCZTKJv377itttuE7t27WryPvjT9Lb19fXikUceEQMHDhTe3t7CaDSKgQMHirffftvlPmazWVx33XXC19dXAGiYTvb012XFihWNHuds09v27dtX7N27V4waNUrodDoRExPT5HoK6enpYsqUKUKr1TbM479+/fpGxzxbtqamtxVCiA0bNogxY8YIvV4vTCaTmD17tjh27JjLPqenCi0uLnbZfrZpd890Ls/ztBkzZggAYseOHc0euylne91arVaxePFi0bdvX6HVaoWfn58YOnSoePrpp0VlZWXDfq1ZR0MIIb766isxePBgodVqhb+/v7j++utdpog97ejRowKA6N27t8v2Z599VgAQTzzxxDk9v40bN4rLL79cBAcHC5VKJYKCgsTs2bNdpm12Op3i3//+t4iJiRFarVYMHjxY/PTTT+Kmm25ymf74z99nr7zyioiKihJarVaMGzeu2el2z3Ty5EnxwAMPiISEBKHT6YTBYBBDhw4Vzz33nMvXVohT09n26tVLqNVqERISIu66666GtUdOO/2aOdPZprAG4DIt9enX7LFjx8TVV18tvL29hZ+fn7j33ntdpiQWQogffvhBDBgwQOh0uoa1RD766KNGr+2zPfaECRPOOv1y3759hUKhaPJ1QUTuIwnhxtGCRETUqc2ZMwdHjhxBWlqa3FGoA3rqqafw9NNPo7i4+ILOkF6owYMHw9/fHxs3bpQtA1FXwDEaRETUKvn5+fj55585eJY6tL179+LgwYNYsGCB3FGIOj2O0SAiomZlZmZi+/bt+OCDD6BWq5sdT0PkqRITE7Fv3z688sorCAsLw7XXXit3JKJOj2c0iIioWb/++ituvPFGZGZm4tNPP0VoaKjckYjO2TfffIObb74ZNpsNX375pcvq8UTUNjhGg4iIiIiI3I5nNIiIiIiIyO1YNIiIiIiIyO1YNIiIiIiIyO1YNIiIiGQUGxuL1157Te4YRERux6JBRERdxsKFCyFJUqMPLkBIROR+XEeDiIi6lOnTp+Pjjz922RYUFCRTGiKizotnNIiIqEvRarUIDQ11+VAqlfj+++8xZMgQ6HQ6xMXF4emnn4bdbm+4nyRJWLp0KWbNmgWDwYDevXtj586dSEtLw8SJE2E0GjF69Gikp6c33Cc9PR2XX345QkJC4OXlheHDh2PDhg3N5quoqMCtt96KoKAgmEwmTJo0CYcOHWqzrwcRUVth0SAioi5v27ZtWLBgAe677z4cO3YMS5cuxSeffILnnnvOZb9nnnkGCxYswMGDB9GrVy9cd911uOOOO/Doo49i7969EELg3nvvbdjfbDZjxowZ2LhxIw4cOIDp06dj9uzZyMnJOWuWa665BkVFRVi9ejX27duHIUOGYPLkySgrK2uz509E1Ba4YB8REXUZCxcuxOeff+6yKvSll16K8vJyTJ48GY8++mjD9s8//xyLFi3CyZMnAZw6o/H444/jmWeeAQD8/vvvGDVqFD788EPccsstAIDly5fj5ptvRl1d3Vkz9OvXD3feeWdDIYmNjcX999+P+++/H7/99htmzpyJoqIiaLXahvvEx8dj0aJFuP322933xSAiamMco0FERF3KxRdfjHfeeafhc6PRiAEDBmD79u0uZzAcDgcsFgtqa2thMBgAAAMGDGi4PSQkBADQv39/l20WiwVVVVUwmUwwm8146qmn8PPPPyM/Px92ux11dXVnPaNx6NAhmM1mBAQEuGyvq6tzuSSLiKgjYNEgIqIuxWg0Ij4+3mWb2WzG008/jSuvvLLR/n8++6FWqxv+LknSWbc5nU4AwMMPP4z169fj5ZdfRnx8PPR6Pa6++mpYrdYms5nNZoSFhWHLli2NbvP19W3dEyQi8hAsGkRE1OUNGTIEycnJjQrIhdq+fTsWLlyIOXPmADhVJLKysprNUVBQAJVKhdjYWLdmISJqbywaRETU5T355JOYNWsWoqOjcfXVV0OhUODQoUNITEzEs88+e97H7dGjB1auXInZs2dDkiQ88cQTDWc7mjJlyhSMGjUKV1xxBV588UUkJCTg5MmT+PnnnzFnzhwMGzbsvLMQEbU3zjpFRERd3rRp0/DTTz9h3bp1GD58OC666CIsWbIEMTExF3TcV199FX5+fhg9ejRmz56NadOmYciQIWfdX5Ik/PLLLxg/fjxuvvlmJCQkYN68ecjOzm4YE0JE1FFw1ikiIiIiInI7ntEgIiIiIiK3Y9EgIiIiIiK3Y9EgIiIiIiK3Y9EgIiIiIiK3Y9EgIiIiIiK34zoaRETUiM1qQ12t5dSaD0LAKQTE6Q/nGX/H//4OAEYvA0x+JigU/F0WEVFXxqJBRNRFmKvMKCupQFlxGcpLK1BWUo6y4nKUl5Sf+vvpz0vLUV1pvqDHUigU8Pbxhq+/D3z9feDzx58Nn/uZ/rTdFwHB/jB6Gdz0TImIyBNwHQ0iok7EUmtBRkom0o9nIj351J856SdQVlKGeotV7njNCgwJQGyPGHQ7/ZEQi9geMQgI8pc7GhERnQcWDSKiDshusyMrLbuhUGT88efJnHx0th/rJj8TusXHILZHNLolxP5RRGIREhEMSZLkjkdERGfBokFE5OGcTieOH0nBvu0HkHQoGenJmTiRmQu7zS53NFnpDXok9IvHwOH9MXBEfwwc3h8mX2+5YxER0R9YNIiIPFB6cib2btuHPdsP4MDvBy94zERXIEkSuiXEYuCI/hg8cgCGjBqE4LAguWMREXVZLBpERB4gL/sk9vy2D3t/24+9Ow6irLhM7kidQmx8NIaPHYrh44Zi6OhB8PbhGQ8iovbCokFEJIOSolLs2Xa6WBxA/okCuSN1ekqlEr0GJGDE+GGYPHMCEvr1kDsSEVGnxqJBRNROKsursPGnLVj33UYc3HX41BoVJJvouChcctnFmHL5JHTv2U3uOEREnQ6LBhFRG6qtqcXWtdux9ruN2PXrni4/gNtTxfXsdqp0XDYJMd2j5I5DRNQpsGgQEbmZzWrDjk27sO67jdi2fgcsdRa5I9E5SOgbj0sum4Qpl09CRHSY3HGIiDosFg0iIjdwOp3Yu/0A1n23EZt/+ZWzRHUSfQb1OlU6Zl+MkIhgueMQEXUoLBpERBcgJyMX3/73O6z/fhNKCkvljkNtRKFQYOyUUZh329UYNmaI3HGIiDoEFg0ionMkhMDvW3bjqw+/xc7NuzvdStzUvPg+3THvL1dh2pwp0Oq0cschIvJYLBpERK1UW1OLn75agxUfr0J2eo7ccUhmfgG+mHPjZbj6pisQGBIgdxwiIo/DokFE1IKi/GIsf/8brPriR9RU18gdhzyMSq3ClNkXY96tV6HPoN5yxyEi8hgsGkREZ5GZmoXP3voSa7/bCJvVJncc6gAGDOuHa2+9ChfPGA+VSiV3HCIiWbFoEBGd4dDuI/jvW8vw24adHH9B5yUkPBjX3TEXVy24HBqtRu44RESyYNEgIvpD0uFkvP7MO9i3/YDcUaiTCIsMxe2P3IxLr5oKhUIhdxwionbFokFEXV5+bgHefv59rPtuI89gUJuI7x2Hux+9HWOnjJI7ChFRu2HRIKIuq6qiGh//5zOs+GQVrPVWueNQFzD4ooG49x93oP/QvnJHISJqcywaRNTl2Kw2fP3xSnz8+ueoKq+SOw51QRMvHYd7Hr0dMfHRckchImozLBpE1GUIIbDuu414Z/EHOJmTL3cc6uKUSiVmXTsdtz98C4JCA+WOQ0TkdiwaRNQl7N95EK8/8w6OHTwudxQiF1qdFvNuvRo33XsdvExecschInIbFg0i6tSy00/g9X+9jW3rd8gdhahZ/kH+WPTv+zFp5gS5oxARuQWLBhF1Sg6HA5+/8xXef+VjDvSmDuXiGePxyL/vR2BwgNxRiIguCIsGEXU6GSlZeOaBF3D0QJLcUYjOi8nXG/c9eTdmz5shdxQiovPGokFEnYbD4cB/31qGD179FDarTe44RBds5PhhePSlhxEeFSZ3FCKic8aiQUSdQvrxDPzzr88h5Wia3FGI3Epv0OOuv9+KubdcydXFiahDYdEgog7Nbrfj0ze+wIdLPoXd7pA7DlGb6T+0Lx5/dRG69YiVOwoRUauwaBBRh5WWlI4n//os0o5lyB2FqF1otBrcfN+NuOme66BSq+SOQ0TULBYNIupw7DY7Pn79M3z0n8/g4FkM6oJ69InHc+88idgeMXJHISI6KxYNIupQTmTmYtFfHkf68Uy5oxDJymDU4x+vLMIll02SOwoRUZNYNIiow9i2fjsev/sZ1NXUyR2FyGPMu/Vq/N8Td/FSKiLyOCwaROTxhBB4/Zm38cW7X8sdhcgjDRzeH/9e+hSCQgPljkJE1IBFg4g8WmV5Fe6/8REc3X9c7ihEHs0/0A/PvvMkho0ZIncUIiIALBpE5MEO7jmMh29+DFVl1XJHIeoQlEol7lz0Fyy49zpIkiR3HCLq4lg0iMgjffHecrz57HucVYroPIyfNhZP/edReJm85I5CRF0YiwYReRS73Y7H7n4KW37aJncUog4tMjYCL7z/LyT0jZc7ChF1USwaROQxCk4W4t55DyInLVfuKESdglanxd8XP4iZ10yXOwoRdUEsGkTkEXZs+R2P3fEUaqs5dS2Ru93+8M249cGFcscgoi6GRYOIZLfivyvx6uNvwGF3yh2FqNO65uY5ePjZ+zhInIjaDYsGEcnG6XTizRfewRdvrQB/FBG1vamXT8JTr/+Di/sRUbtg0SAiWdTW1uKZRc9j48qtckch6lIumjgCiz/4F/QGvdxRiKiTY9EgonZXWFCIx//vaRz67ajcUYi6pL6De2PJZ4vh6+8jdxQi6sRYNIioXWVlZOFvdz6BzMQcuaMQdWndesTg9WUvIyQiWO4oRNRJKeQOQERdR9Kx43hg4SKWDCIPkJmajVsvvwdZqdlyRyGiTopFg4jaxYF9B/HwzY8iL61Q7ihE9IfCk0W47Yq/4uiBJLmjEFEnxKJBRG1u+9ad+NutT6D4RJncUYjoDJXllbj7mgfw+5Y9ckchok6GYzSIqM0IIbBh9QY8v+hVmMtq5Y5DRM1Qa9R4+ZN/Y9TEEXJHIaJOgkWDiNqEEAI//7AaL//tP6itssgdh4haQW/Q443lL2PAsH5yRyGiToBFg4jczul04vtvf8AbTy/lmQyiDsbk642lK19H915xckchog6ORYOI3Mput+Pbr1fi/Rc/RVWRWe44RHQeAkMC8P73byEiOkzuKETUgbFoEJHb1NfX4+tlK/D5W1+h/GSV3HGI6AJExkbgve/eQGBwgNxRiKiD4qxTROQW9fX1+PzTL/DleytYMog6gdysPPzfdY+gurJa7ihE1EGxaBDRBXM4HPjmq2/x/Rc/oyS7Qu44ROQmacfS8eCCR2Gp5YQORHTuWDSI6IIIIfDj9z9h5effozCtRO44RORmh/Ycwd9vfxJ2m13uKETUwbBoENF5E0Jg4/pNWP7JCuQlFYEjvog6px2bduGp+/4Np9MpdxQi6kBYNIjovP2+Yxc+e/8LZB86CaeDb0CIOrN1323Ey//4j9wxiKgDYdEgovNy+OBhfLz0U6TtzYbD5pA7DhG1g28+/Q6fvPG53DGIqINg0SCic5aakooPl36CpJ1psNXzum2iruTdxR9i+8bf5Y5BRB0AiwYRnZMTObn45P1PcXTHcdTXWOWOQ0TtzOl04ol7nkF2+gm5oxCRh2PRIKJWKy4qxkfvf4xDO4+iqrhG7jhEJBNzlRmLbvkHasy1ckchIg/GokFErVJZUYmP3/8Eh/ccQXFmudxxiEhmmanZeOr/noPgdHNEdBaS4E8IImpBXV0dPnj3Q2zfuhMnjxTDUlsvdyTycPnmHORWZyHEEIFon+6wO23Iq85GVX056h31UCvU8NUFIMI7FiqFqsljOIUTedVZqKwvQ73DAqWkgknri0jvbtAotQ37ZFWmoNxSCrVCgxifePho/f6U4wSsjnrE+MS3y/Puim5/+Gbc+uBCuWMQkQfiGQ0iapYQAj9+9xN27dyNypwalgxqkdlajaLafOhVxoZtVocVNqcVUaY49Asaim6+CaisL0dWZcpZj+MUTtTazAj3ikGfwCGI9+sDi70OqeVHG/Yprs1Hjc2MPgGDEGQIRUbF8YbfsNfb61BcW4BI79g2e64EfPDqp9j16x65YxCRB2LRIKJm/b5jF9atWY/6UjtK83nJFDXP4XQgo+I4Yn0SXM5UGNRGxPv1ga8uADqVHiatHyK9Y1FhKT3rpTcqhQo9AwbAXx8EvcoAL40J0aZ41NrMqHdYAAB19lr4agOgVxsRYgyH3WmD3WkDAGRVpSHK1A3Ks5wxIfdwOp148t5nUZRfLHcUIvIwLBpEdFY5WTn45qtvUVNWh+ykPLnjUAeQXZUKX52/y+VLZ+MQdigVKkiS1OrjO8Sp6ZRV0qnyYFAZYbZWwikcqKwvh1qhgUqhRmldIRRQwE8XeH5PhM5JeWkF/nHn07DbOd01Ef0PiwYRNam6uhrLPvsSJ0/kIycxX+441AGU1hWh1mZGpHe3Fve1OW04ac5BkD601cd3CidyqzLhrwtqOEsRaAiFQW3EkeK9OGnOQXe/3nAIO/KqsxHt0x251Zk4XLQbyaVHYHXwsr+2dGjPEbz97/fljkFEHoRFg4gacTqdWLliFY4cSkRJeiVs9Ta5I5GHq3dYkFOVjjjfXlBIzf/X4nDakVqWCL3KgHDvmFYd3ymcSC8/BgCI9enRsF0hKRDj0wMDg0eib+AQeGt8cKIqA8HGCNTaalBhKUXfwKHw0ngjpyr9/J8gtcoXS7/C1rXb5Y5BRB6CRYOIGvl101b8umkraoutqCypkjsOdQC1NjPsThuOluzHnvyt2JO/FdXWShTW5mFP/taGcRgOpx3JZYlQSkrE+/VtsZQAp0tGEuod9egZ0L/ZMRdV9RWos9cixBCOamsFfLT+UCqU8NcFoaq+wl1Pl85CCIF/PfA8SopK5Y5CRB6AI+SIyEVKcipWffsdLFVW5KUWyB2HOgiTxhd9A4e6bMusTIZeZUCoMQqSJP1RMo5AISkQ73+uJaMOPf0HQKVQN7tvdlUa4nx7QZKkU+Xmj+EfAgIAZ3NvD1UV1Xjx0SV48cNn5Y5CRDLjGQ0ialBeVo4vP1uOitIKnDjKcRnUekqFCga10eVDKSmhktQwqI0NJcMpnIj1SYDT6YDNYYXNYXWZdepI0R6UW0oA/K9k1NiqEefbCwAa7uMUzkYZTlZnw0frD6PaCwDgrfFBuaUEtTYzCmtOwkvj0w5fCQKALau3Yf0Pm+SOQUQy4xkNIgIA2Gw2fPXl10hNSYWlyI76OqvckagTqbGZUWOrBgAcKXZdc2FA0AhoVToAgMVRB4fz1MxFNocVFfWnLsE5WrLf5T49/QfApPVt+LzWVoMyS7HLWRU/XSCqrBU4XnoIOpWhoaxQ+3jl8dcxfMwQ+Ab4yh2FiGTClcGJCADwy4+r8dWyr2FQG7FvwxG54xBRJzBtzhQ889YTcscgIpnw0ikiQuKRo/jp+5/h4+OD47s5Mw8RucfaVRuwbR1noSLqqlg0iLo4s9mMVStWwWKxoDS7AjVVtXJHIqJO5IW/vwpzlVnuGEQkAxYNoi5u/ZoNSE5OgZ/JH2mHs+SOQ0SdTHFBCV57+m25YxCRDFg0iLqwlORUbFi7EcGBQTi87Rg4ZIuI2sIPX/6M3Vv3yh2DiNoZiwZRF2WxWLDqm+9QYzajLK8KlaXVckciok7suUdeQm0NL80k6kpYNIi6qC0bf8XRw0cRFBCC4/vS5I5DRJ1c/okCvPXv9+SOQUTtiEWDqAvKyT6B1T+vgY+vD47uTIbT0XjxMyIid/vmk+9wcNdhuWMQUTth0SDqYux2O1Z9+x3KSstQX2lDSX6Z3JGIqIsQQmDJU29yPBhRF8GiQdTFbN+6Awf2HkBkRASO7UqROw4RdTFJh5Kx4YfNcscgonbAokHUhRQWFOKnH36GwWBAzvF8WOttckcioi7oncUfwG6zyx2DiNoYiwZRF+F0OvHDqh+RfzIf/r7+SD+SJXckIuqicrPysPKzH+SOQURtjEWDqIvYs2svft+xC9Ex0Ujak8oB4EQkqw+XfIoaM6e7JerMWDSIuoCqqmr8+N1PUCqVcNQ7cSL1pNyRiKiLKy+twOdvfyl3DCJqQywaRF3Ati3bkJWVheiYKCTuPC53HCIiAMCy91agpKhU7hhE1EZYNIg6uaLCImxcvwn+fv5QqVSIHxALk7+33LGIiFBXW4f3X/lE7hhE1EZYNIg6uU0bNqOosAihYSEAgLDYEEyeOxbDJg+EwVsvczoi6up++PJnZKflyB2DiNoAiwZRJ5aVkYVtv/6G0NAQKBT/+3aXJAnRCRGYOn8CBo7tA61eI2NKIurKHHYH3n7hfbljEFEbYNEg6qSEEFi7Zh2qKqsREBjQ5D4KpQLd+8di2vUT0WdEAlQaVTunJCICNv+yFYf3Jsodg4jcjEWDqJMqKy1DUmISFAoJdnvzC2Op1Cr0GhqPaddPRI+B3aBQ8kcDEbWvN59bKncEInIzSQgh5A5BRO4nhMCObTuwbs0GZGZkwsvLCxGR4VAqlS3et9Zch+N705B9PBf8EUFE7eW9VW9g0MgBcscgIjdh0SDq5Gpra7Fz++9Yv2YDcnNz4e/nh9CwUJcxG2dTXW7Gsd0pyMsoaIekRNTVTZo5AS+8/y+5YxCRm7BoEHURlZVV+O3X37Bpw2YUFhQiODgIQcFBkCSpxfuWF1Xg6K5kFOVyvnsiajtKpRLf7vgC4VFhckchIjdg0SDqYkqKS7Bl06/YumUbykvLEBoeBn9/v1YVjqLcEhzdlYzyosp2SEpEXdH826/BA0/dK3cMInIDFg2iLiov9yQ2rd+EnTt+R3VVNSKjIuDj49O6+6bn49juFFRX1LRxSiLqaozeRvy07xsYvQxyRyGiC8SiQdSFCSGQlZGFdWvXY/+eA6i3WBAZHQkvL6+W7+sUyE7ORdLeVNSZLe2Qloi6igf/9VfMu/VquWMQ0QVi0SAiCCFwPCkZ69asx+EDhyGEQFR0JPT6llcOd9gdyEjMRvKBdFgttnZIS0SdXURMOL7d/kWrJq0gIs/FokFEDRwOB44cOoK1q9fj+LHjUCmViIyOglbb8srhNqsNKQczkXYoEw67ox3SElFn9uKHz2LipePkjkFEF4BFg4gasdls2LdnP9avWY+0lHToDXpERkVApWp55XBLbT2O70tD1rETcDqd7ZCWiDqjwRcNxNKVr8sdg4guAIsGEZ2VxWLB7p27sW71emRn58DHx4Sw8LBWLfpXU1WLY3tScCL1JMCfMkR0Hj5b+z569k+QOwYRnScWDSJqkdlsxo7fdmL9mg3IP5mPwMAABIcEt+r66crSKhzdlYKC7KJ2SEpEncmlV0/F06//Q+4YRHSeWDSIqNXKy8qxdcs2bNn0K0qKSxAcEozAwIBWrcFRWlCOxN+PozS/vB2SElFnoNao8f2urxAYEiB3FCI6DywaRJ1YTYUZRt+Wp6o9V4UFhdiy6Vds+/U3VFZUIjwiDL6+vq0qHAXZRTi6KxmVpdVuz0VEnc9tD92M2x5aKHcMIjoPLBpEnZQQAi9f+jcYfL0wc9F8xA7p4fbHyMk+gY3rN2H3zl2oqa1DZGQETCbvVmXLTT2JY3tSUVNV6/ZcRNR5xHSPxoptn8kdg4jOA4sGUSe1/4cd+Oz//jdjS79LhmHmonkI7RHp1scRQiA9LR3rVq/HgX0HYbfbERUVCYOx5VV9nQ4nMpNO4Pi+NNTX1rs1FxF1HhwUTtQxsWgQdUJOhxMvXPIQijPyXbZLCgnD5ozDpQ/OhV9EoHsf0+nEsaNJWPfLOiQeOQpJkhAVHQmdTtfife02B9IOZyL1YAZsVrtbcxFRx3fj3fPx18fvlDsGEZ0jFg2iTsJqtaK+zgJvHxN2fb0ZyxctPeu+Ko0ao6+fgkvunQOvAJNbczgcDhzcfwhrf1mLlORUaDQaREZFQKNpedE/q8WK5AMZyEjMgsPONTiI6JSwyFB8v/sruWMQ0Tli0SDqBOx2O5a+8haK8gsxbspE7Fz8I8pOFLd4P62XHhP/MgMTb5sFnZferZmsViv27NqL9Ws2ICMtA17eRoRHhLdq0b86swVJe1ORnZwL4eSPKCICPvjhLQwY1k/uGER0Dlg0iDqBg7v346M33oNGo0VdTiU0qZZzur/R3xtT7r4CY2+cCpVW7dZstbW1+H37LqxftwEnck7Az88PYWGhrVqDw1xRg6O7U5CXnt/ivkTUuc295Uo8/Ox9cscgonPAokHUwVmtVrz94hvITElDXEI88lYdha30/GZy8osIxLT7rsbwq8ZDoWy5CJyLysoqbN+6HRvXb0JhQSGCggIRHBLcqilxy4srcXRXMopOlLg1ExF1HAHB/vh5/7et+iUFEXkGFg2iDm7vjt349O0PERkTDVFuReEvyRd8zJAekZjx0FwMmD7CDQldlZaUYsumX7F181aUlpYhLCwU/gH+rSocxXmlSPw9GeVFFW7PRUSe762vl2D42CFyxyCiVmLRIOrArFYr3vj3EpzIzEG3HnEoXJOCutxKtx0/ZlA8Zv1tPuJH9XXbMU87mZePTRs2Yedvv6OqqhqRkeHw8fVp1X3zMgpwbHcKqsvNbs9FRJ7riutn4bGXHpE7BhG1EosGUQd2cPd+fPjGe4iKiYJU68TJlUfb5HF6jhuAmX+bj6h+3dx+7KyMLKxfuwF7d++DxVKPqKgIeHm3vJq5cApkp+QiaU8q6sznNiaFiDomHz8frD64Eip1y5NKEJH8WDSIOiiHw4F3X34TyYnH0b1nPIp/zUBNammbPZ4kSRg4YyRmPHwtgrqFufXYQggkH0/BujXrcejAIQiHE1ExUdDrW54Jy+FwICMxB8n702G1WN2ai4g8z5LPFmPM5IvkjkFErcCiQdRBJScm4Z2X30RwaAi0khq5Xx0G2mEqWIVKiZHXTMS0+6+CT4i/W4/tdDpx5NARrFu9HseOJkGlUiIyKgpabctrcNisdqQezEDa4UzYbQ635iIiz3Hp1VPx9Ov/kDsGEbUCiwZRBySEwKdvf4Q923choU9PlO06gaojBe2aQa3TYNxN0zD57sth8Gn5UqdzYbPZsH/vAaxbsx5pKWnQ63WIiIyAWt3y1Lv1dfU4vi8dmUdz4HRy0T+izsbobcT6oz+0ak0eIpIXiwZRB5SdkYU3nl8Ck8kEk8mEE18egtNilyWL3mTExXfMwoRbZkCj17r12BaLBbt37sa6NRuQnZUNHx8TwsLDoFQqW7xvbXUdju1JQU5KHsCfckSdyoc/vo3+Q90/SQURuReLBlEHtOK/y7Hplw3o2bcXajPLUbwpXe5I8A7yxdT/uxKj5k2C0s0DNc1mM3b8thMb121CXt5JBPj7IyQ0uFXz6VeVVePorhTkZxW6NRMRyefuR2/Dwr/eIHcMImoBiwZRB1OUX4gl/3oJarUaAcGBKPglGZaTVXLHahAYE4LpD16DIZeNadXaGOeiorwCv27eil83/YqiomKEhAQjMCiwVY9TVlCOxF3JKDlZ5tZMRNT+Ro4fhjeWvyJ3DCJqAYsGUQfz87c/4sevV6FXvz6wm63I++qw3JGaFNEnFjMeuRZ9Lh7s9mMXFRZh88Yt+O3X7SgvL0dERDh8/XxbVTgKcopxdFcyKks8p5wR0bnR6XXYmPQT1JqWx20RkXxYNIg6kBpzDV568nlY6uoQFhGO8r25qDyYL3esZnUf0Rsz/zYP3Yb2dPuxT+TkYsO6jdi9czdqamoQGRUBk8nU4v2EEMhNy8exPSmoqax1ey4ianvvrXoDg0YOkDsGETWDRYOoA9m7cw8+efN9dIuPg1KpQu7yQ3DU2uSO1Sp9pwzFzEfmIaxnlFuPK4RARnoG1q1ej/37DsBmtSEqOhJGo7HF+zqdTmQlncDxvWmw1Na7NRcRta07HrkFf3ngJrljEFEzWDSIOgghBN5f8g4SDxxB957xqM2uQNH6VLljnRNJIWHoFWNx6QPXwD8q2K3HFkLg2NEkrFu9DkcOJUKSJERFR0Kn07V4X7vNgfQjWUg5kA6bVZ7Zu4jo3AwdMxjvrHhN7hhE1AwWDaIOIjf7BP7z7Csw+Zhg8vVB4bpU1OVUyB3rvCg1Koy+bgouuXcOvAN93Hpsh8OBQwcOYd3q9TielAyNRoPIqAhoNC0v+mettyHlQDrSj2TBYecaHESeTKvTYGPSz9C0YkFPIpIHiwZRB7Hmu5/x/fKV6Nm3N5wWO04sO9jh14fQGnWY8JcZuPi2WdB5G9x6bKvVir2792Hd6vXISMuA0cuIiMjwVi3yVVdjwfG9qcg6ngvRDqutE9H5eXvFEgwbM0TuGER0FiwaRB2Apa4OL/3zBZgrqxEeFYGqpCKUbc+WO5bbGP28MfnuyzFuwTSotO6dRaa2tha7duzG+rXrcSInF76+PggLD2vVGhzmyhoc252C3DTPHnBP1FX95f4FuGPRX+SOQURnwaJB1AEc3L0fH7y+FDFxsdBoNB63doa7+IYHYNp9V2HE1ROhULZcBM5FVVU1tm/djo3rN6EgvwBBQYEIDglu1ZS4FSVVOPp7MgpPFLs1ExFdmIEj+uP9796UOwYRnQWLBpGHE0Lg4zc/wP5de9GjVwIcFhtOfHEI6MTfusHdwzHj4Wsx8NKRbj92WWkZft28FVs2/Yqy0lKEhIYiIMC/VYWj+GQpjv6ejLLCCrfnIqJzp9aosfHYT9AZWp70gYjaH4sGkYcryMvHkmdegsFggK+/H6qPF6P0tyy5Y7WL6IHdMetv89FjdD+3Hzv/ZD42bdiMHb/tRFVlFSIiw+Hr69uq+57MLMSxXcmoKje7PRcRnZs3l7+CEeOHyR2DiJrAokHk4bau34IvP/wcPfv2giRJKFidDEte57tsqjkJY/tj1t/mI6p/nNuPnZ2ZjfVrN2Dv7n2oq6tDZFQkvL29WryfEAI5yXlI2puK2uo6t+ciota578m7cf2d18odg4iawKJB5MGEEHhr8X+QdjwV3eLj4LDYceKLg536sqmzkSQJAy4dgRkPX4vguHC3HlsIgZTkVKxbvQ6HDhyGw+FAdHQU9AZ9i/d1OpzIOJqN5H3pqLdY3ZqLiFo2+9pL8cSSv8sdg4iawKJB5MEK8vLx6r9ehJe3N3x8fVCdUozSrVlyx5KVQqXEiKsnYNr9V8M31N+tx3Y6nUg8nIh1azbgWOIxKBQKREVHQqvVtnhfu82O1IOZSD2UCbuNi/4RtZe+g3vj45/flTsGETWBRYPIg/22cSuWvf9fJPxx2VTh2hTUnaiUO5ZHUGvVGHvTNEy++woYfVu+1Olc2O127N97AOtWr0dqSip0Oh0ioyKgVrc89W59nRXJ+9OQcTQHTgcX/SNqawajHptTVrdqQgcial8sGkQeSgiBd156AylHk9GtRxycNgdyPjsAcAE5FzpvAybdMRvjb7kUWjfPPFNfX4/dO3dj/ZoNyMzMgslkQnhEGJRKZYv3ra2uw7E9KTiRchL8MUvUtr7btRzhUWFyxyCiM7BoEHmoovxCvPLUYhi9jPDx80XtiQoUrU2VO5bH8g7yxdS/zsGo+ZOhVLe8+ve5qKmpwY7fdmLD2o3Iy81DQIA/QkJDWrXoX1VZNY7uTkF+ZqFbMxHR/7z63xcwdsoouWMQ0RncuyIWEblNalIyqquq4O1jAoAuN9PUuaoursC3T36M5yc/iL2rtsHpdN9lS0ajEZdMm4LHnvw7rr1uLpQqFY4dTUJxUXGLZytM/t4YNX0oJl45GoHh7h1TQkSnZCRnyh2BiJrAokHkgYQQOLL/MNRqTcNvzetYNFqlNKcIXzzwFl6Z8Xcc3bjPrcf28fXB7Ctm4dEn/obLrpgNq82GY0eTUFZW3mLh8A/xxfjLL8KYmcPhG2hyay6iri4jJUvuCETUBF46ReSBSgqL8dI/n29YpM9ea0PusoNyx+qQug3viVmL5iNueC+3Hzv3RB42rNuI3Tt3wWyuQWRkBEw+LZcIIQTy0gtwbHcKzJU1bs9F1NX0GtAT/13zntwxiOgMLBpEHmjvzj346PX30KN3AhQKBcypJSj5lZcGXIg+kwZj5qL5CO8V7dbjCiGQmZGJdWvWY/+eA7BZrYiMioTRy9jifZ1OJ7KP5yJpbxosNRa35iLqSnR6HX5NW8OZp4g8DIsGkQf65rOvsHnNRiT07gkAKP41AzWppTKn6vgkhYQhl43BpQ/NRUBUsFuPLYRA0rHjWLd6PY4cOgIIgajoKOj0Lc+E5bA7kH4kC8kHMmCrt7k1F1FXsWrnl4iIce9inkR0YVg0iDyM3W7HC/94FubKaoRFnvpP88Syg3DU8g2ouyjVSoyaPxlT/3olvIN83Xpsh8OBwwcPY+0v63A8KRlqtRpR0ZHQaDQt3tdab0PKgQykH8mCw+5way6izu6VT/6NcVPHyB2DiP6ERYPIw+RkZuO1Z15GUHAQDF5GWMvrcPLbRLljdUoagxYTbpmBi2+fDb3J4NZjW61W7NuzH+tWr0d6WjqMRgMiIiOgUrU89a6lth5Je1ORlXQCguumELXKPY/ejpv+er3cMYjoTzjrFJGHOZGZDUttHfTGU298LfnVMifqvKy19Vj/5io8N+E+bH7vR9gsVrcdW6PRYNSYi7DoHw/jlttuhp+/H44nJSM3N6/FqXd1Bi0Gj++HS+aNR2Q8FyEjao2czFy5IxDRGVg0iDxMWnIalGpVw6DG+mKzzIk6v5ryavzw7y/w74vvx84vN8LpcN8aHHq9HhMnT8Dfn/g7brjpeuh0Ohw7moSC/MIWp8T18jFixCWDMemasQiJDnJbJqLOqLykXO4IRHQGXjpF5EHqauvw/GPPwOlwICjk1GDlvG+OwFbBGYnaU3BcOC59aC4Gzhjp9llsykrLsHXLNmzeuAWlJaUIDQ1BQGBAqx6n5GQZEnclo6yAb6iIztRvSB989NM7cscgoj9h0SDyICnHkvHWC/9BREwktFotnDYHcv67H+B3qSyiBsRh5iPz0HPcALcfuyC/AJs2bMaObTtRWVmFiIgw+Pr5tuq+JzMLcWx3MqrKeLaL6LSImHCs2vml3DGI6E9YNIg8yMaf1+Hbz79Gz769AQCW/CoU/JwscyrqMaYfZi2aj+iB3d1+7OzMbGxYvxF7ft+L2to6REVHwtvbq8X7CSFwIuUkju1JQW11ndtzEXU0BqMeW1LXyB2DiP6ERYPIg3z4+ns4vO8g4nqcekNbeTgf5bs5wNFTDJg+AjMevhYh8RFuPa4QAqkpaVi3Zj0O7j8Ih92BqOhIGAwtz4TldDiReSwHx/elob7OfYPZiTqibRnroNVp5Y5BRH9g0SDyEFarFf/+29Ow2WwIDg0BABRtTENtJq/H9yQKpQLDrxqPafdfDb/wQLce2+l04uiRo1i7ej2OJR6DQiEhKjoKWm3Lb5zsNjtSD2Ui9VAm7Fa7W3MRdRQ/7P4aoZEhcscgoj+waBB5iLycXLz6rxcREBgIo5cRAJD71WHYq+tlTkZNUWvVGHPjVEy55woY/bzdemy73Y4D+w5i3ep1SElOhU6nRWRUJNRqdYv3rbdYkbw/HRmJ2W6dPYuoI/h0zXvoPaCn3DGI6A8trxxFRO2iML8Alto6GP5YP8NhsbFkeDBbvQ1bPvgZv3+1CRffNgsTbp0JrUHnlmOrVCoMHzkMAwb1x57f92Ddmg1ISU6FyeSN8IhwKJXKs95Xq9NgwOjeiB8Qi6Q9qchJzmtxGl2izoJT3BJ5Fq6jQeQhCvLyIQQapjm1ltTKnIhaw1Jdh9WvrsCz4+/D1k/WuPWyJa1Wi7ETxuJvjz+Cm/6yAN4mbyQdO46TefktLvpn8NJj6MUDMOXacQjvxktJqGsoL62QOwIR/QmLBpGHyE7PchnEaKvgTEIdibmkEque+gTPT3oAe77d2mIROBdGoxFTpk7Go0/8HfOuvxYqtQrHjiahqLCoxbMV3n5euGj6UEy8ajSCIgLclonIE1WUVsodgYj+hEWDyAPU1dbh5Ik8eP1pWlNbJS+b6ojKcoux7KG38fKlf0Pi+r1uPbaPrw9mXT4Tjz7xN1x+5WWw2x04mngMZaVlLRYO/2BfjLtsJMbMGg7fIB+35iLyFGW8dIrIo7BoEHmAwvwCmKvNMHr9uWhwNfCOLD/5BD687WX856onkb47ya3HDgoOwjXzrsbfHl+EqZdeArO5BknHjqOqsqrF+4ZEBeHiq0Zj5NTB8PI1ujUXkdwqeOkUkUdh0SDyAEX5hai31EOn/99gYhaNziFrXwrenPs03lv4AvKOZbv12BGR4bhx4Q14+NEHMWb8aJSUluJ4UjJqzDXN3k+SJER0D8Ml147H4An9oTe6ZxA7kdzKWDSIPApnnSLyAMWFxQD+NxDcaXfCUcPF1zqTpC0HcfzXQxg8exQufWguAmNC3XJcSZIQ1z0Ot991G5ImHMe61etx5PARwCkQFR3lUl4b3VchoVufKEQnhCM9MRsp+9Nhrbe5JReRHOpqOLaNyJOwaBB5gMKTBdBoNA2f23k2o1MSQmD/DztwaPUuXHTtJEz9v6tgCvZ1y7ElSUKfvr3Rs1cCDh88jHVrNiDpaBLUajWioiNdXl9nUqqUSBgUh269o5ByMANph7PgsDvckouoPfF1S+RZWDSIZCaEQEFevutlU1UsGp2Zw+bA9s/XY8+3WzH+5umYdOfl0JsMbjm2UqnE4KGD0W9AP+zbsx9rV69DWmo6jEYDIiIjoFKd/ce+WqtG35E90b1/LI7vS0PmsRwIJ9fgoI7D4WTRIPIkXBmcSGbVVdV4/tF/QaPRwi/ADwBQceAkKvblyZyM2ovB1wuT7rwM4xZOh0Z39jMP56Ourg67d+7BujXrkZOdAx8fE8LCw5pd9O+0mqpaHNudghNpJwH+T0EdQO+BPfHp6vfkjkFEf2DRIJLZiawcLPnXSwgODYHeoAcAFP+agZrUUpmTUXvzCfXH1P+7EiPnXgylquUicC6qq6uxY9sObFi3Cfkn8xEYGICQ0JCGcUHNqSytwtFdySjILnZrJiJ3S+gbj8/Xfyh3DCL6A2edIpJZeWk56i31Lov1cSB411RZUIYVj32AxZc8hAM/7mhxbYxz4e3tjWkzpuGxJ/+Oq+ddBQA4mngMxcUlLT6OT4AJo2cMx/grLkJAqJ/bMhG5mzsXyiSiC8czGkQy27p+C776eBkS+vRs2Jb3bSJs5Zw9pauL7NcNMx+Zh14TBrr92AX5Bdiy6Vf8tnU7KisqER4RBl9f31ad4cjPLkLS7hTUVNW6PRdRazmdTigUSpdf0sTGR+Ojn96RMRUR/RmLBpHMVi37Bht+WudSNHI+OwBnvV3GVORJ4kf1xaxF8xAzuIfbj52TlYMN6zZiz649qKmtQ1RkBLxN3m5/HCJ3y8rMQnyPeDz86ENyRyGis+ClU0Qyy8/Nd/mNnHAKlgxykbbzKF6b8wQ+uv0VFKTmuvXY0bHRuPm2hXjwbw9g5KgRKCoqRvLxFNTW8GwFeTZJknipFJGH4/S2RDJyOp0oKSqCTve/qW0ddVwwjZp2ZN0eHN24D8PmjMP0B66BX0SgW44rSRJ6JPRA9/juOJp4DOtXr0fikaOQJAnR0VEuRZjIU7BoEHk+Fg0iGdXV1qHeUg/1nxZTY9Gg5jgdTuz+5lfs/2EHRt8wBZfcOwde/ia3HFuhUKD/gH7o3acXDu4/hHWr1yElORUajQahrZyhiqi92O0OOBwsGkSejEWDSEZ1NbWwWW3QG/63WBuLBrWG3WrD1o9WY9fXWzDx1pm4+LZZ0Bp1Ld+xFVQqFYaNGIr+A/th7669WLdmAwryCyC4mAZ5Egnw8fWROwURNYODwYlklJ2RhdeeeRlhEWHQ/nH5VHVKMUq3ZskbjDocrwATptxzBcbcMBUqjXt/h1RbW4uSohK3HpPIHQKCAmA0GuWOQURnwTMaRDKqNdfAZrVCpVY3bHPUcSA4nTtzaRW++9d/8euHv2D6/Vdj2FXjoVC4Z74Pg8GA6NhotxyLiIi6Ds46RSSj2tpaCCGgVP5vFWinhUWDzl95Xgm+fORdvDR9EY6s3SN3HCIi6sJYNIhkVGuuBeA6wFbYHPKEoU6lICUXH93xCl6b8wTSfj8mdxwiIuqCWDSIZFRrrgHOGGDrtHMWFXKf7AOpeGvev7B0wfPITcyUOw4REXUhHKNBJKPqajN4RoPaw/Gth5C87TAGzbwIlz58LYJiQ+WOREREnRzPaBDJqKKsHBqN2mUbz2hQWxFC4MBPO/HClIfw9WMfoLKoXO5IRETUibFoEMmo1lwDpcr1xKLgAlTUxpx2B3Yu24Dnxt+HH19YhtpKs9yRiIioE2LRIJJRvbW+0RSkwsGlbah92CxWbHr3Bzw77j5seOs7WOvq5Y5ERESdCIsGkYzqLfUuU9sCAJwsGtS+6qpq8PNLy/HchPux/bN1cNg5ToiIiC4ciwaRTJxOJ2xWGxRnFA1eOkVyqSoqxzdPfIQXpjyE/d9vhxAsvUREdP5YNIhkYrPZ4HQ4oDzz0ime0SCZlWQV4LP73sArMx9F0uYDcschIqIOitPbEsnEYXfA6RRQqc64dEqSmr4DUTvLO5aF925ejO4je2PUdZMbTVxAJLeIvrGcqpnIg/F/DSKZOBwOCKcTCoVrsZAULBrkWdJ3JSF9V5LcMYgaueqZW1g0iDwYL50ikonT4YBTOCFJLBpEROfjzJ+fRORZWDSIZOJwOCGEgHTGGA1Jyf84iYhag7+YIfJsLBpEMnE6nYBo4jdyCn5bEhG1hkLJn5dEnozfoUQyUSoVgAQIp+t0tvwNHRFR65w5PTgReRYWDSKZKJVKKCRFo7UKWDSIiFpH56WXOwIRNYNFg0gmCqUSkkJqvCgax2gQEbWK3mSQOwIRNYNFg0gmSqUSkqSA08kzGkRE50PLMxpEHo1Fg0gmCqUCkgQI4TpGQ6HmNcdERK2h9+YZDSJPxqJBJBOFQgFJ0XiMhkLLdTSJiFpDx6JB5NFYNIhkcmowuNTo0imljkWDiKg1OBicyLOxaBDJRKFQQKFUNL50ikWDiKhFSo0Kap1G7hhE1AwWDSIZKVUqCJ7RICI6ZxyfQeT5WDSIZGQwGGC32122KXRqmdIQEXUcHJ9B5PlYNIhkZPL1aVQ0eEaDiKhl3kE+ckcgohawaBDJyORjgs1qc9nGMRpERC3zCwuQOwIRtYBFg0hGXiYvOJ0Ol20KjRKQuGgfEVFzfFk0iDweiwaRjPR6PaQzSoUkSVDqeVaDiKg5vuEsGkSejkWDSEY6Q9NzwKu8tO2chIioY/ELD5Q7AhG1gEWDSEZ6vR5CoNHq4CoTiwYRUXN46RSR52PRIJKR3qCHUqmA0+m6aJ+aRYOIqFm8dIrI87FoEMlIZ9BDpVY3mnlK5c2iQUR0NmqdBl7+JrljEFELWDSIZGT08oJGo4HNanXZrjLpZEpEROT5fMP85Y5ARK3AokEkIx8/H2h1WlgsFpftvHSKiOjsAqJC5I5ARK3AokEkI7VaDf/AAFjqXIuGUq+GpOa3JxFRU0J7RsodgYhage9kiGQWHBaC+jPOaAAcp0FEdDZhCVFyRyCiVmDRIJJZYHAQHGfMOgUAao7TICJqUmhPFg2ijoBFg0hmPn4+gGi8Xe3X9GJ+RERdmaSQENqDl04RdQQsGkQy8/XzhVKpgN1ud9muDTTIlIiIyHMFRAVDo+elpUQdAYsGkcxMvj7Q6nSot9S7bNcEGmVKRETkuUI5PoOow2DRIJKZj58vdHpdo5mnVEYNFDqVTKmIiDxTGMdnEHUYLBpEMtMb9DD5+sBSV9foNk0AL58iIvozntEg6jhYNIhkJkkSYuJiUVdb2+g2jtMgInIV3jta7ghE1EosGkQeICwyHE5n46mnNAEcp0FEdJrBx4iQ+Ai5YxBRK7FoEHmA4NBgSAqp0cxTGp7RICJqEDMkAZIkyR2DiFqJRYPIAwSFhsDoZUStucZlu9qkg0KjlCkVEZFn6TYsQe4IRHQOWDSIPIBfgB98fH1Qc0bRAABtsJcMiYiIPE+3oT3ljkBE54BFg8gDKBQKxHSPbbJo6MK8ZUhERORZlGologfFyx2DiM4BiwaRhwiPioTT6Wi0XRfOokFEFNm3GzQ6jdwxiOgcsGgQeYjg0BBAkuBwuJYNTYARkprjNIioa+s2jJdNEXU0LBpEHiI4NBhGL2Ojy6ckhQRdKMdpEFHXxqJB1PGwaBB5iIDgQAQEBaK6sqrRbbpwkwyJiIg8R7ehnHGKqKNh0SDyEAqFAj379oK52tzoNg4IJ6KuLKJvLLyDfOWOQUTniEWDyINEx8VAkgCn0+myXRNggELLcRpE1DX1uXiw3BGI6DywaBB5kMjoKBi9vWCuqnbZLkkSdKE8q0FEXROLBlHHxKJB5EGCQoMRFBKMqqbGaUT6yJCIiEheRj9vRA/m+hlEHRGLBpEHkSQJPfv2Qk1N44X7DNG+7R+IiEhmvSYMhELBtytEHRG/c4k8THS3GEhovJ6GyqiBNtgoUyoiInnwsimijotFg8jDRMZEwcvUeJwGABhi/GRIREQkD4VSgZ4TBsodg4jOE4sGkYcJCA5ESFgoqioaj9MwxLJoEFHXETO4B4y+XLCUqKNi0SDyMJIkoe+gfk2O01D76KD21cmQioio/fWZNETuCER0AVg0iDxQ9549oNVpUVdb1+g2ntUgoq5i0KyL5I5ARBeARYPIA8V0j0VQSDDKS8sa3caiQURdQczgHgiMDpE7BhFdABYNIg+kVqvRb8gAVDcxIFwbaITSSyNDKiKi9jP0ijFyRyCiC8SiQeShevTqAZVKCWu9tdFtxm7+MiQiImofCpUSg2eNljsGEV0gFg0iDxWX0B3+gQEoL2t8+ZRXQqAMiYiI2kfCmH7wCjDJHYOILhCLBpGH0un16DOwHyrLKxrdpvHTQxPExfuIqHMaesVYuSMQkRuwaBB5sIQ+PSFJCtjt9ka38awGEXVGGr0W/acOlzsGEbkBiwaRB+veMx6+/r6oKCtvdJsxzh+SUpIhFRFR2+k7ZSi0Rq4XRNQZsGgQeTBvHxP6DOqHspLG4zSUWhWnuiWiTmfoHF42RdRZsGgQebiBQwdDqVSg3lLf6DavHrx8iog6D//IIPSeOEjuGETkJiwaRB4uvncPhEaEo6SouNFtuggTlEauqUFEncPoGy6BQsG3JkSdBb+biTycVqvFsNHDUV1VBSGEy22SJMGrR4BMyYiI3EetVeOiay+WOwYRuRGLBlEH0GdgP3h5eze5Urh3ryCAY8KJqIMbNGsUjH7ecscgIjdi0SDqACKiI9G9ZzxKCosa3aby0sIQw0HhRNSxjb1pmtwRiMjNWDSIOgBJkjDkomGw2+1wOByNbjf1C5EhFRGRe0QP7I7oAd3ljkFEbsaiQdRB9O7fBwFBgSgtLm10my7UG5oAgwypiIgu3NgFPJtB1BmxaBB1EN4+JgwYNgjlpY3X1AB4VoOIOiavABMGzxoldwwiagMsGkQdyOARQ6HT62CuNje6zdjdH0qjWoZURETnb9R1k6HS8mcXUWfEokHUgXTrEYcevRNQeLKg0W2SQgFT31AZUhERnR+NXovxN18qdwwiaiMsGkQdiEKhwMjxo+AUTljrrY1u9+4VBEmjlCEZEdG5u2jeJHj5m+SOQURthEWDqIPpO7AfIqIjUZjf+KyGQqOEqXeQDKmIiM6NUqPCxbfPkjsGEbUhFg2iDkar02HUhDGoMdc0PdVt/zBIan5rE5FnG37lePiGBcgdg4jaEN+NEHVAQ0YORXBoMIqbWMBPqVPB1I9jNYjIcynVSky55wq5YxBRG2PRIOqATL4+GDFuFCrKyiGEaHS7T/8QKLQcq0FEnmnYleMREBUsdwwiamMsGkQd1LBRw+Hr54eyksYL+Ck0Kpj686wGEXkepVqJS+6dI3cMImoHLBpEHVRIeCgGXzQUxYXFTZ7VMPUNgUKnkiEZEdHZDb9qAs9mEHURLBpEHdjYyePh4+eDsuImzmqolfAZGCZDKiKipmn0Wkx/4Gq5YxBRO2HRIOrAwiMjMGLsRSguKmryrIZ372AoDVxxl4g8w8TbZsEnxF/uGETUTlg0iDq4MRePg5+/P0qKihvdplAp4DMoXIZURESuTMF+mHTnbLljEFE7YtEg6uBCwkNx0cTRKC0ugdPpbHS7d69AqH10MiQjIvqfGQ/PhdbAn0VEXQmLBlEnMHriOAQEBTW5roakUMB/VLQMqYiITgnvHYPhV0+QOwYRtTMWDaJOIDA4EKMvHouy0rImz2roI31giPFt/2BERAAuf/wGKBR8y0HU1fC7nqiTGDVhNEJCQ1CYX9Dk7X4XRUNS8lueiNpXn0mDkTCmv9wxiEgGfNdB1En4BfhjzOTxqCyvgN1ub3S72lsL0wAu4kdE7UehUuKyx26QOwYRyYRFg6gTGTVhDKLjYpGbfaLJ230GhkHppWnnVETUVU34ywyExEfIHYOIZMKiQdSJeJu8ccmsabDb7aitqW10u0KlgP/IKBmSEVFXExAdjOkPXCN3DCKSEYsGUSczaMQQ9B88ACeycppcxM/YzR+6cJMMyYioK7nm37dBo+MZVKKujEWDqJNRqVS45LLp8PL2QllJWZP7BIyJ4cBwImozw64cj55jOQCcqKvjOw2iTqhbfBxGTRyDosJCOByORrerfXTwHcbrponI/Qx+XrjiiRvljkFEHkAldwAiahsXT5+MI/sP4eSJPETFNl6wz9QvBLVZ5agvNMuQrmvbWZGIXZVHXbb5qbxxU8QMVNpr8HHeT03eb0bgaCQYmx5jY3XasL3iMNJr81DntMJHZcQg7x4Y4B3fsM+vZQdwrCYLakmJsb4D0MsrtuG2lJoTSKrJwuXB4y78CVKXduVTC2H085Y7BhF5ABYNok7K198PU2ZNw7L3/wtLnQU6vc7ldkmSEDi+G06uOgphb7zIH7WtALUJV4ZMbPhc8ccJZm+lHrdFXuay75HqDOyrOo5Y/dmnJ95afhAnLEWYFngRTCojcuoKsKlsH4xKPbobIpBRm4fkmhxcGTwB5fZqrC/dgxh9GPRKLeqdVuyoOOySh+h89Bw/AEMvHyt3DCLyELx0iqgTGzZ6BHr174MTWdlNDgxX++jgx0uoZCFBAaNS3/ChV2oBAArJdbtRqUd6bS4SDFHQKNRnPV5+fQn6GGMRpQuGj8qI/t7dEaTxRWH9qXE6ZbYqROqCEKL1Ry9jDLSSCpX2U2eztpUfwgDveJhUxrZ/4tRpqfUazP33bXLHICIPwqJB1IlpNBrMuHIWjF5eKCkqaXIf774h0IZ6tXMyqrBX4/3c7/FR3k9YXbwTVfaaJvcrrC9Dsa0Cfb3imj1emDYQGXV5MNtrIYTACUshym3ViNaHAAACNb4otJbD4rCisL4MduGAr8obeZZiFFvLMci7h9ufI3UtV/5zIfwjg+SOQUQeRBJN/ZqTiDqV1at+xo9fr0JsfBy0Wm2j221VFpxcyUuo2ktmXT5sTjv81N6ocdRhV+VRmO11uDF8eqOzFptK9yK3vhgLwi9t9ph24cDG0r1IqsmCAhIkSJgcMAx9vLo17LOzIhHHa7KhkpQY5dsP3fRhWJa/HlMDRiC/vhSHqlOhU2owxX84AjQ+bfLcqXPqP20Ybln6sNwxiMjDcIwGURdw8fRJSDl6HClJyejRKwGSJLncrjbp4Dc8EmU7c2RK2LV004c1/D0IvgjVBuCj3J+QUnMC/bz/d+bC7rTjeE0ORvr2afGYh6pSUVBfisuCxsJbZUSepRiby/bDS6lH9B9jO0b59sMo334N9/m9IhHRuhAoJAV2Vx7DDeHTkFl3EmtLd+G6sKlufMbUmXkF+WDei3fKHYOIPBAvnSLqAnR6PWbPvRxe3l4oKSpuch/vPsHQR/G32HLQKTTwU3uhwu46A1hqbS7swoHexthm72932rG94gjG+w1CnCECQRpfDDL1QIIxCvuqkpu8T5mtCsdrsjHKtx9yLUWI0AXBoNQhwRCNIms5rE6bu54edWaShIVv3g+DDy+/JKLGWDSIuoi4hHhcPH0yykpKUV9f3+h2SZIQOCEOSi+u5NverE4bKuw1MCpdZwZLNGcgzhAOwxnbz+SAgBNO4IwzVRIkCDS+OlYIgY2lezHebxA0CjUEBJzC+cexTv3pbOJ+RGeacNsMdB/ZW+4YROShWDSIupCJ0yahV/++yM7IanIWKqVOhaBJ3QGF1MS9yV22lh9ErqUIlfYanLSU4Kfi7VBAQk/j/9Y7qbBVI6++GP3OMgj807xfkFabCwDQKtSI0Abhtz+muK20mXHUnImkmmx0N0Q2um+iOQN6pRZxhlMzjoVrA3HCUoT8+hIcqEqBv9oEnYKFk5oX0isSsxddJ3cMIvJgHKNB1IXo9HrMvuYy5OWcQHFhMYJDgxvvE+wFv+GRKN91QoaEXYPZXovVJTthcVihV2oRrg3EtaFTXM5cHDVnwltpQIyu6bUzyu3VqP/T5U0zgkZhe/lhrCn5HRanFSalAWN8+2OAV3eX+9U4LNhdeQzXhk5p2BaqDcAQU098X7QNeoUW0wJHuvkZU2ej0qlx2/uLoFQp5Y5CRB6Ms04RdUHrfliN775ciZi4GOj0+ib3KVyfirrsivYNRkQdwvxX78KIKyfIHYOIPBwvnSLqgiZMm4RBwwcjMz0TTmfTU9oGju8GFcdrENEZhs+byJJBRK3CokHUBWm1Wsy57mpEREciOyOryX2UWhWCJnO8BhH9T2j/GMx77na5YxBRB8GiQdRFBYUG44p5V0GpVJ51ylttkBf8L4pu8jYi6lq0fgbc899/QKHkWwciah3+tCDqwvoN7o/JM6eitLgUdbV1Te5j6hMM7z6NB40TUdchqRW47cNF8PIzyR2FiDoQFg2iLkySJEyZNRWDRw5FdkYWHA5Hk/v5XxQNfSQX8yPqqqY/Ng/dh/SSOwYRdTAsGkRdnEajwZz5VyEyJgo5ZxmvISkkBE3qDrVf0zNUEVHn1eeKEZh682VyxyCiDohFg4gQGBKEK+ZfBZVajeLCpsdrKDRKBE/tAYWOy+8QdRWBfSPwl1fvlzsGEXVQLBpEBADoM7Avpl5+KSrKylBdVd3kPmpvLYKn9oCk5ExURJ2dPsyE+5Y9BYWCbxWI6PzwpwcRATg1XmPSpVMwdvIE5OWcgKXO0uR+umAvBIzv1s7piKg9qXy0uPeLJ+Dl4y13FCLqwFg0iKiBSqXC5fOuxKDhQ5CZlgG73d7kfl7dA+A7NKKd0xFRe5B0SixY+gDC46LkjkJEHRyLBhG50Bv0uOam+ejeMx4ZKekQQjS5n+/gcJj6hbRzOiJqUyoJM5+5Af0vGiR3EiLqBFg0iKgR/0B/zLvlegSFBCE7PeusZcP/omh49Qxq53RE1BaEAhh+91RMunq63FGIqJNg0SCiJkXFRuPqBfOg1qpRcDL/rPsFjI2Bsbt/OyYjIncTEtDr2hGY+383QpI42QMRuQeLBhGdVb/B/TH7mitQW1OL8tLyJveRJAmBE+Kgj/Ft33BE5BYCQPT0Prj5n3dDpeL01UTkPiwaRNSsMZPGYfLMqSguLERVZVWT+0gKCcGTukMXbmrndER0IQSAkIndcfuLD0Kr08kdh4g6GRYNImqWQqHAzKtmY8K0ScjPPQlzddNrbEhKBYKnxkMb4tXOCYnofAicuvTxzlcegpc3v2+JyP1YNIioRSqVClfMvwpjJ49DbnYuas01Te6nUCkRMq0HNEHGdk5IROdCAPAZFYHbFt8PvwCOsSKitsGiQUStotFocNUNczFy3CjkZGWjrrauyf0UGhVCZ/SELpwLfRF5IiEBxhGhuOW5vyI0IkzuOETUibFoEFGraXU6zF04H0MuGo6sjEzUW5pePVyhViJkWgL00b7tG5CImiUkQDs4EAuevAMxcbFyxyGiTo5Fg4jOicFowLxbrsegYYORkZoOa721yf0kpQLBU+I59S2RhxASoBsahAVP3ome/XrLHYeIugAWDSI6Z94mb8z/yw3oO6g/0lPSYLPamtxPUkgInBgH795c1I9ITkIB6EcE46Yn70TfQf3kjkNEXYQkzrbkLxFRC8pKyvDZux8j6cgxxPXoDq1Oe/Z9d59A1eGCdkxHRAAg1BKMo8KwYNFtPJNBRO2KRYOILkhFWTmWffAZDu87iNjucdAb9Gff91A+KvbktmM6oq5N6BXwHhuBGx+4FQl9esodh4i6GBYNIrpg1VXVWP7RF9j/+x5Ex8bA4HX26W3NqSUo2ZYFOPmjh6gtCW8lTOOicONfb0GP3glyxyGiLohFg4jcoramFis+XY6dv25HZEwUvE1nn97Wkl+Fog1pcNY72jEhUdfhDFDBb1wMbrzrZnTvGS93HCLqolg0iMht6i0WfPvFCvy2YStCI8Lg4+tz1n1tlRYUrk2Bvaq+HRMSdX72UDVCxnfH9bfdiG49ussdh4i6MBYNInIrm82GH75ahc2rNyIgKBD+gWef3tZhsaN4UxosJ6vbMSFRJyUB1mgN4if3x7xbrkdYZLjciYioi2PRICK3s9vtWL3qJ2z4cS2MXl4ICQ89677CKVD2ew6qjxW1Y0KizkXSKFHfXY2Bl4zA3IXz4evvJ3ckIiIWDSJqG06nE1vXb8FP33wPp8OJ6G4xkCTprPtXHy9C6Y4cDhInOkcKHw0s3dUYc+kEzLn+mmZnfiMiak8sGkTUpg7u3o9vP/8aZaVl6J4QD6VSedZ9LUVmFG9Kh8Pc9GrjRORKGW6ANVaDKVdMw6VzZkGtVssdiYioAYsGEbW5zNR0fPXxl8jKyERcfPML+znq7SjZmom67Ir2C0jU0SglSPFeUEQZMHvuFRg3ZQIUCoXcqYiIXLBoEFG7KCksxteffonD+w4hMjoS3j6mZvevTCxA+e5cXkpFdAal16lLpfxignDlDddg8IihckciImoSiwYRtZvamlp8/9VKbN+4DT5+vggODW52//piM4o3ZcBezSlwiQBAG+mNylAHuvdNwNULrkVs925yRyIiOisWDSJqVw6HA5vXbMSaVT/DbrMjOi6m2XEbTqsdJVuzUJtV3o4piTyLpFZC288Plbp6DB8zAnOuu5ozSxGRx2PRIKJ2J4RA4oEj+H75t8jLyUNMXGyLM+VUHStE+a5cCIeznVISeQZtqBfqu6kh6VWYPHMqLpk9DRqNRu5YREQtYtEgItmUFBZj1Zff4sCufQgICkBgcFCz+9sqLSjZlon6AnM7JSSSkVKC98BQlGiqEBIRjsuvnYOBwwc3O000EZEnYdEgIllZrVZs+mU9Nvy8DnarDdFxsc1eSiWEQPWxIpTvyYWw8+wGdU5qfz10gwNRXFOGfoMH4Mrrr+FK30TU4bBoEJHshBA4dugovl/+LU5knUB0txgYjIZm72OrsqB0WxYs+dXtlJKoHUiAd98QVPnbICkVGDdlAi6dM4uL8BFRh8SiQUQeo6SoBN9/+S32/b4XfgH+CAoJavYyESEEqpOKUb7nBISNZzeoY9MEGaEfFITC6mJExUZj1jVXoP+QAbxUiog6LBYNIvIoVqsVW9Zuwsaf18FcbUZMXCy02rMv8AcA9up6lPyWBUteVTulJHIfhVYJn6ERqNRbYLNaMXLcKMy4ajb8AvzljkZEdEFYNIjII2WkpOGnb35E0uGj8A/0R1BIcIu/2a3JLEPZrhNwmK3tlJLowhh7BEDfLxC5+XkIDgvBjCtnYfiYkVzlm4g6BRYNIvJYlro6bF2/BRt/WQ9z1R9nN3TNn91w2p2oOlKAykP5HCxOHkvtq4P/6BhUihpUVVZh0IghuGzuFQgJD5U7GhGR27BoEJHHy0zLwE8rvkfS4WPw9fdFcGhIi2c37OZ6lO3ORW1GWTulJGqZpFbAZ1A4VN28kXfiBHz9/TD1sksxZtI4qNVqueMREbkViwYRdQj1Fgu2bvgVm35ej8qKSsTExUKn17V4P0t+Ncp+z4G1tLYdUhKdhUKCd68gePUPRn5RARx2OwYOG4zpc2YiIjpS7nRERG2CRYOIOpTsjCz8tOJ7HDt0FHqDHuFREc2uuwGcmp3KfLwYFQdOwlFra6ekRKcY4/zhMzQc1dYaFBUUIbpbDKZefikGjxjS4muXiKgjY9Egog7HarViz/Zd2PTzeuSdyEVwSAj8gwJavJzKaXeiOqkIlYfz4ayzt1Na6qp04Sb4jYiEMCqQk5UDo9GIMZPH4+Jpk2Dy9ZE7HhFRm2PRIKIOq7K8AlvWbcaOzdtQXVWNyOgoGL2MLd7PaXeg+lgRKg8XwGlh4SD30gQa4Dc8EppQL+TnnkRdbS36DOyH6VfMQFxCvNzxiIjaDYsGEXV42RlZWP/jWhzedxAKhQKRMVGtGljrtDlQdbQQVUcK4Kx3tENS6sw0QUb4DAiFPsYXJUXFKCspQ2hEGKbMmooRYy/iYG8i6nJYNIioU3A4HDi87yDW/7gWmakZ8PH1QUh4aKvWI3BaHahKLEDV0UIWDjpnukgTfAaEQRfmjfLSMhTmF8I/MABjJ4/H6Ilj4OvvJ3dEIiJZsGgQUadSW1OLHVt+w7b1W1BUUAQ/fz8EhQa3rnDYHDCnlqLqaCHslZZ2SEsdlgQYu/nDNDAM2gADqiqrkJ+bBy+TN0aMvQjjp0xEcFiI3CmJiGTFokFEnVJ5aRl+37oTOzZvQ3FRMQICAhAYEtSqwiGEQN2JSlQlFsJysqod0lJHISkleCUEwtQ/FGqTDrXmGuSdyIVGq8WgEUMwcdokRHeLkTsmEZFHYNEgok6ttLgUv2/dgZ1btqO0uBj+gYEICglqcYaq06xltahKLERNeimEgz8uuyqVSQuvnkHwTgiEUq9GjbkGBXknAUlC34H9cPGlU9Cjd0KrX1dERF0BiwYRdQklhcXY8etv+P3XHSgvLUNAUBACgwNb/cbQUWdD9fFiVCcXw2G2tnFa8ggKCYYYX3j3CoIu3AQAqKqsQmF+AdRqNRL69MTYyRPQd1A/rodBRNQEFg0i6lKK8guxY8tv2L3td5SXlcPkY0JwaDBUrZwRSAgBS341zKklqM0sh7A72zgxtTeVSQvvnkHw+uPshRAC5aVlKC4sgsFoRN9B/TB64lj06NOzVZfiERF1VSwaRNQlFRcU4cDuffh96w4UniyARqNBSHgY9AZ9q4/htDlQk1kGc0op6guq2zAttTVJpYA+2hfePQOhCzdBkiQ4nU6UFBWjtLgUvv6+GDxiKEaOH4WYuFheIkVE1AosGkTUpdWYa3Bk/yHs3LIdmWkZcDocCA4LhcnHdE5vJm3V9ahJLYE5tRT26vo2TEzuIqkU0Ef5wNjNH/poHyhUpy5/qrdYUFRQhBpzDfwDAzBi3EUYMWYkwiLDZU5MRNSxsGgQEQGw2+1ITjyOXdt2IunwUZirzfAP9Id/YABUKtU5Hau+tBZ12eWoza6AtbS2jRLT+ZCUp8uFH/TRvlCoT5ULp9OJirIKlBQXQ6lQICI6EsPHjMTA4UMQEBQgc2oioo6JRYOI6E+EEMjNPoG9O3bjwK59KC0ugVKpQmBwIEy+Pud8yYy9uh61ORWozS6HJd8M8Eduu1NolNBFmGCI9YPhT+UCcD174ePng76D+mHwiGFI6NsTGo1GxtRERB0fiwYR0VlUV1UjOTEJB3btQ+rxFFRXVsNoNCIwJOicxnKc5qi3oy6nArU5FbCcrIaz3t4GqQmSBG2wEfoIE3SRPtAGGiEp/lcQHQ4HKsoqUFpcDKVShYiYSIwYMxL9Bg9AUGiwjMGJiDoXFg0iohYIIVCQl4+kw0exd+ce5OXkwma1wc/fD/6B/q2eserMY1pLa2E5WQ3LySpYCqshbJzB6nypTFroI3ygjzRBF2aCQuM63azD4UBleQXKS8vgcDjg4+eL3gP6YMjI4ejRJ4FnL4iI2gCLBhHRObDb7UhPTkPigcM4tPcgSotLAeGEyccHfgH+0Oq053Vc4RSwltXCUlCN+gIzLAXVcFp4xqNJkgRNgB7aYK9THyFeUHs3/rqfLhdlJafKha+fL3r06Yl+g/sjvlcP+AX4yxCeiKjrYNEgIjpP5mozMpLTkJKUjGOHElFSVAK7zQajlxf8AvxhMBouaBpUu7ke1tJaWEtrUf/Hn11xsUCVjw7aQAM0QUZoA43QBBoaZog6k91mQ2VFFcrLyuCwnyoX8b0T0G9wf/ToncByQUTUjlg0iIjcoN5iQVZ6FtKTU3Fk/2EUnixAXW0tdHo9fP394G3ydsvq0Y56e0P5sJbWwlZRB3t1PZz1Djc8CxkpJKhNWqh99VD76KD21f3xp77RZVB/5nQ6UVNtRkV5BWpraqFQKuDj64O4hPg/ykVP+AeyXBARyYFFg4jIzRwOB3KzTyAjOQ1HDhxBXs4JmKvMAAQMRiN8fH1g9PZy66rSTqsdtqp62KtPf1hhr66HrboeDnM9hEPeH/WSUoLSoIFSr4bScOpD5aVtKBQqb63LgO2zEULAUmdBZUUFqiurIYQTRi8vBIcGo/fAfoiJi0VMXAy8fUzt8KyIiKg5LBpERG1ICIHS4lLkZuUgJzMbxxOTUFJYjBqzGUIABqMB3j4meHl7nfN6HefCaXPAWW+Hw2KHs/7Pf7c3/F04nIBTQDgFIE6NGxFOcWqbOPUncGqhO0mlgOKPPyWV0vVzteJUofijVKgMaig05/fcnE4nasw1MFdXo6baDIfDCY1WA78AP/Ts1xtxPbojulsMgsNC3FrciIjowrFoEBG1I6fTieKCIuSdyEVedi5SjiWjuLAI5qpqOIWAQlLAYDTA6GWEwWiERtt1ZkMSQqCutg41ZjNqqs2or7dCknDqLJCfD+J6dEdUtxhEREcgIiYKWu35DbwnIqL2waJBRCQjIQTKS8tRkHcSxYXFKMjLR3ZGFspLy1BrroXdbgMA6PR6GIwG6PQ6aHU6qFSqCxpoLieHw4G62jpY6ur++NMCIZwQAtAb9DB6GRERE4nYuG4IDg9BaHgYgsNC3DLGhYiI2g+LBhGRhxFCoKqiEsWFxSguLEJRfiGy07NQXFgEi8WC+rp6OBynp76VoNVpT31oddDqtNBo1FDKVESEELDb7LBZrbDabLBZrbBZbaivr4fNemrGLEmhgE6vg16vh39gAMKjIhAYHAi/QH8Eh4YgKCQIWp2u3bMTEZF7sWgQEXUQ9RYLKssrUVlx6qO6ohLlZeUozC9ASWEJ6mpq/3hDb4PdbncpGkIIqFQqqNQqqFQqKFVKSJLU7AckCcLphNPhhMPpgNPhhNPphMPhgNN56u9Oh/OP0nPqsQROPY5ao4ZGo4Fao4G3txf8Av0RGhEOvwA/+Af4wy/AH34BfiwURESdGIsGEZEbZGVloVu3bjhw4AAGDRrU7o9/eprXqsoq1NbUoq62DvUWCyx1lobLlKqrqlBdVQ1zlRkWiwVOhwMOhxNC/DHY+48/nc4//g4BhUJx6kOphFqjhlajgUarhUargVarhUanhZfJC15e3jB6G2E0GmHwMsL4x4fBy9img9yJiMhz8ac/EXVZCxcuxKeffoo77rgD7777rstt99xzD95++23cdNNN+OSTT+QJeA4UCgW8fUznPK3rqWLhbPgQTiccjv/9XaVWN5wF4axORER0Lvi/BhF1aVFRUVi+fDnq6uoatlksFixbtgzR0dEyJmsfkiRBqVRCrVZDq9VCpz81GNvb5A2Trw8MRgM0Gg1LBhERnTP+z0FEXdqQIUMQFRWFlStXNmxbuXIloqOjMXjw4IZta9aswdixY+Hr64uAgADMmjUL6enpzR47MTERl156Kby8vBASEoIbb7wRJSUlbfZciIiIPAmLBhF1ebfccgs+/vjjhs8/+ugj3HzzzS771NTU4MEHH8TevXuxceNGKBQKzJkzB06ns8ljVlRUYNKkSRg8eDD27t2LNWvWoLCwEHPnzm3T50JEROQpOEaDiLq8G264AY8++iiys7MBANu3b8fy5cuxZcuWhn2uuuoql/t89NFHCAoKwrFjx9CvX79Gx3zzzTcxePBg/Pvf/3a5T1RUFFJSUpCQkNA2T4aIiMhDsGgQUZcXFBSEmTNn4pNPPoEQAjNnzkRgYKDLPqmpqXjyySexa9culJSUNJzJyMnJabJoHDp0CJs3b4aXl1ej29LT01k0iIio02PRICLCqcun7r33XgDAW2+91ej22bNnIyYmBu+//z7Cw8PhdDrRr18/WP9YhO5MZrMZs2fPxuLFixvdFhYW5t7wREREHohFg4gIwPTp02G1WiFJEqZNm+ZyW2lpKZKTk/H+++9j3LhxAIDffvut2eMNGTIE3377LWJjY7mOBBERdUkcDE5EBECpVCIpKQnHjh2DUql0uc3Pzw8BAQF47733kJaWhk2bNuHBBx9s9nj33HMPysrKMH/+fOzZswfp6elYu3Ytbr75ZjgcjrZ8KkRERB6BRYOI6A8mkwkmU+MF7xQKBZYvX459+/ahX79+eOCBB/DSSy81e6zw8HBs374dDocDU6dORf/+/XH//ffD19eXa1IQEVGXIAkhhNwhiIiIiIioc+Gv1YiIiIiIyO1YNIiIiIiIyO1YNIiIiIiIyO1YNIiIiIiIyO1YNIiIiIiIyO1YNIiIiIiIyO1YNIiIiIiIyO1YNIiIiIiIyO1YNIiIiIiIyO1YNIiIiIiIyO1YNIiIiIiIyO1YNIiIiIiIyO3+HwfXB2lj/qud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63" y="679533"/>
            <a:ext cx="7108642" cy="566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433080" y="2933075"/>
            <a:ext cx="2597186" cy="523220"/>
          </a:xfrm>
          <a:prstGeom prst="rect">
            <a:avLst/>
          </a:prstGeom>
        </p:spPr>
        <p:txBody>
          <a:bodyPr wrap="none">
            <a:spAutoFit/>
          </a:bodyPr>
          <a:lstStyle/>
          <a:p>
            <a:r>
              <a:rPr lang="en-US" sz="2800" dirty="0">
                <a:solidFill>
                  <a:schemeClr val="bg1"/>
                </a:solidFill>
                <a:latin typeface="Angsana New" pitchFamily="18" charset="-34"/>
                <a:cs typeface="Angsana New" pitchFamily="18" charset="-34"/>
              </a:rPr>
              <a:t>gross income distribution</a:t>
            </a:r>
          </a:p>
        </p:txBody>
      </p:sp>
    </p:spTree>
    <p:extLst>
      <p:ext uri="{BB962C8B-B14F-4D97-AF65-F5344CB8AC3E}">
        <p14:creationId xmlns:p14="http://schemas.microsoft.com/office/powerpoint/2010/main" val="1656799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61115" y="1061114"/>
            <a:ext cx="6858002" cy="4735773"/>
          </a:xfrm>
          <a:solidFill>
            <a:srgbClr val="3B3B3B"/>
          </a:solidFill>
        </p:spPr>
        <p:txBody>
          <a:bodyPr vert="vert270" anchor="t" anchorCtr="0"/>
          <a:lstStyle/>
          <a:p>
            <a:r>
              <a:rPr lang="tr-TR" sz="4400" b="1" dirty="0" smtClean="0">
                <a:solidFill>
                  <a:srgbClr val="FF6600"/>
                </a:solidFill>
                <a:latin typeface="Angsana New" pitchFamily="18" charset="-34"/>
                <a:cs typeface="Angsana New" pitchFamily="18" charset="-34"/>
              </a:rPr>
              <a:t/>
            </a:r>
            <a:br>
              <a:rPr lang="tr-TR" sz="4400" b="1" dirty="0" smtClean="0">
                <a:solidFill>
                  <a:srgbClr val="FF6600"/>
                </a:solidFill>
                <a:latin typeface="Angsana New" pitchFamily="18" charset="-34"/>
                <a:cs typeface="Angsana New" pitchFamily="18" charset="-34"/>
              </a:rPr>
            </a:br>
            <a:r>
              <a:rPr lang="tr-TR" sz="4400" b="1" dirty="0">
                <a:solidFill>
                  <a:srgbClr val="FF6600"/>
                </a:solidFill>
                <a:latin typeface="Angsana New" pitchFamily="18" charset="-34"/>
                <a:cs typeface="Angsana New" pitchFamily="18" charset="-34"/>
              </a:rPr>
              <a:t/>
            </a:r>
            <a:br>
              <a:rPr lang="tr-TR" sz="4400" b="1" dirty="0">
                <a:solidFill>
                  <a:srgbClr val="FF6600"/>
                </a:solidFill>
                <a:latin typeface="Angsana New" pitchFamily="18" charset="-34"/>
                <a:cs typeface="Angsana New" pitchFamily="18" charset="-34"/>
              </a:rPr>
            </a:br>
            <a:r>
              <a:rPr lang="tr-TR" sz="4400" b="1" dirty="0" smtClean="0">
                <a:solidFill>
                  <a:srgbClr val="FF6600"/>
                </a:solidFill>
                <a:latin typeface="Angsana New" pitchFamily="18" charset="-34"/>
                <a:cs typeface="Angsana New" pitchFamily="18" charset="-34"/>
              </a:rPr>
              <a:t/>
            </a:r>
            <a:br>
              <a:rPr lang="tr-TR" sz="4400" b="1" dirty="0" smtClean="0">
                <a:solidFill>
                  <a:srgbClr val="FF6600"/>
                </a:solidFill>
                <a:latin typeface="Angsana New" pitchFamily="18" charset="-34"/>
                <a:cs typeface="Angsana New" pitchFamily="18" charset="-34"/>
              </a:rPr>
            </a:br>
            <a:r>
              <a:rPr lang="tr-TR" sz="4400" b="1" dirty="0">
                <a:solidFill>
                  <a:srgbClr val="FF6600"/>
                </a:solidFill>
                <a:latin typeface="Angsana New" pitchFamily="18" charset="-34"/>
                <a:cs typeface="Angsana New" pitchFamily="18" charset="-34"/>
              </a:rPr>
              <a:t/>
            </a:r>
            <a:br>
              <a:rPr lang="tr-TR" sz="4400" b="1" dirty="0">
                <a:solidFill>
                  <a:srgbClr val="FF6600"/>
                </a:solidFill>
                <a:latin typeface="Angsana New" pitchFamily="18" charset="-34"/>
                <a:cs typeface="Angsana New" pitchFamily="18" charset="-34"/>
              </a:rPr>
            </a:br>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AutoShape 2" descr="data:image/png;base64,iVBORw0KGgoAAAANSUhEUgAAAxoAAAGrCAYAAABHSeGrAAAAOXRFWHRTb2Z0d2FyZQBNYXRwbG90bGliIHZlcnNpb24zLjcuMSwgaHR0cHM6Ly9tYXRwbG90bGliLm9yZy/bCgiHAAAACXBIWXMAAA9hAAAPYQGoP6dpAABZDklEQVR4nO3dd3xb9b3/8beGLdmS93ac2M4ehEwyCSQkTRgtUKCMlgK9peX2ltLxowVaWkoZ5UIvvS2FS8ejl5ZxWyilaSkNhOGEkEBCdkjsDNtJnOHYjqdsWev8/jAWMRlkyDqS/Ho+Hn44Ojo65yPZis9b32UxDMMQAAAAAESQ1ewCAAAAACQeggYAAACAiCNoAAAAAIg4ggYAAACAiCNoAAAAAIg4ggYAAACAiCNoAAAAAIg4ggYAAACAiCNoAAAAAIg4ggYAU910000qKyszuwwkqLlz52ru3LlROZfFYtGPf/zj8O0f//jHslgsamxsjMr5y8rKdNNNN0XlXABwMggaAE7bU089JYvFEv5yOp0aOXKkbr31VtXX15tdnukqKip0xRVXqLCwUMnJycrPz9dnPvMZ/fWvf+23cz744IP629/+1m/HN9NNN93U5/fN7XZr6NChuuqqq/Tiiy8qFApF5DwrV67Uj3/8Y7W0tETkeJEUy7UBwMfZzS4AQPz7yU9+ovLycnm9Xq1YsUL/8z//o1deeUVbtmxRamrqCR/729/+NmIXiLHknnvu0U9+8hONGDFCt9xyi0pLS9XU1KRXXnlFV155pZ599ll9/vOfj/h5H3zwQV111VW6/PLLI37sWOBwOPS73/1OktTV1aXdu3frH//4h6666irNnTtXixcvVnp6enj/11577ZTPsXLlSt1777266aablJmZedKP6+rqkt3ev39WT1RbVVWVrFY+PwQQOwgaAM7YRRddpKlTp0qSbr75ZuXk5OjRRx/V4sWLdd111x3zMR6PRy6XS0lJSdEs9RN1dnZ+Yjj6JH/5y1/0k5/8RFdddZWee+65Ps/xu9/9rl599VX5/f4zLTXhGIYhr9erlJSU4+5jt9t1/fXX99l2//3366GHHtJdd92lr3zlK/rzn/8cvi85Obnf6pWkUCgkn88np9Mpp9PZr+f6JA6Hw9TzA8DH8dEHgIi74IILJEk1NTWSerq8uN1u7dq1SxdffLHS0tL0hS98IXzfkWM0amtrZbFY9LOf/UyPP/64hg4dqtTUVC1cuFB79+6VYRi67777VFJSopSUFF122WU6fPhwn/MvXrxYl1xyiYqLi+VwODRs2DDdd999CgaDffabO3euzjrrLK1du1bnnXeeUlNT9f3vf1833nijcnNzjxkGFi5cqFGjRp3w+f/whz9Udna2fv/73x8zSC1atEif/vSnJX3U/ay2trbPPhUVFbJYLKqoqAhv27Fjh6688koVFhbK6XSqpKRE1157rVpbWyX1jBHweDz6wx/+EO5edGSf/fXr1+uiiy5Senq63G635s+fr3fffbfPeXvrWbFihW677Tbl5eUpMzNTt9xyi3w+n1paWnTDDTcoKytLWVlZ+t73vifDMPocIxQK6b//+781btw4OZ1OFRQU6JZbblFzc3Of/crKyvTpT39ar776qqZOnaqUlBT9+te/PuFrezx33nmnFi5cqBdeeEHbt28Pbz/WGI3HHntM48aNU2pqqrKysjR16lQ999xzknrGVXz3u9+VJJWXl4dfx96fj8Vi0a233qpnn31W48aNk8Ph0JIlS8L3HTlGo1djY6OuvvpqpaenKycnR9/85jfl9XrD9/f+zj/11FNHPfbIY35Sbccao1FdXa3Pfe5zys7OVmpqqmbMmKF//vOfffbp/V17/vnn9cADD6ikpEROp1Pz58/Xzp07j/uaA8AnoUUDQMTt2rVLkpSTkxPeFggEtGjRIp177rn62c9+9omtBs8++6x8Pp++8Y1v6PDhw3r44Yd19dVX64ILLlBFRYXuuOMO7dy5U4899phuv/12/f73vw8/9qmnnpLb7dZ3vvMdud1uvfnmm/rRj36ktrY2PfLII33O09TUpIsuukjXXnutrr/+ehUUFMjlcumPf/yjXn311XAgkKSDBw/qzTff1D333HPcunfs2KHKykr927/9m9LS0k7pdTsRn8+nRYsWqbu7W9/4xjdUWFioffv26eWXX1ZLS4syMjL09NNP6+abb9a0adP01a9+VZI0bNgwSdIHH3ygOXPmKD09Xd/73veUlJSkX//615o7d66WLVum6dOn9zlf7znuvfdevfvuu/rNb36jzMxMrVy5UkOGDNGDDz6oV155RY888ojOOuss3XDDDeHH3nLLLXrqqaf0pS99Sbfddptqamr0q1/9SuvXr9c777zTJ3xVVVXpuuuu0y233KKvfOUrnxjiTuSLX/yiXnvtNS1dulQjR4485j6//e1vddttt+mqq64KX/Bv2rRJ7733nj7/+c/riiuu0Pbt2/V///d/+vnPf67c3FxJUl5eXvgYb775pp5//nndeuutys3N/cTJDK6++mqVlZXppz/9qd5991398pe/VHNzs/74xz+e0vM7mdqOVF9fr1mzZqmzs1O33XabcnJy9Ic//EGXXnqp/vKXv+izn/1sn/0feughWa1W3X777WptbdXDDz+sL3zhC3rvvfdOqU4ACDMA4DT97//+ryHJeP31142GhgZj7969xp/+9CcjJyfHSElJMerq6gzDMIwbb7zRkGTceeedRx3jxhtvNEpLS8O3a2pqDElGXl6e0dLSEt5+1113GZKMCRMmGH6/P7z9uuuuM5KTkw2v1xve1tnZedR5brnlFiM1NbXPfueff74hyXjyySf77BsMBo2SkhLjmmuu6bP90UcfNSwWi1FdXX3c12Tx4sWGJOPnP//5cfc5Uu9rWFNT02f7W2+9ZUgy3nrrLcMwDGP9+vWGJOOFF1444fFcLpdx4403HrX98ssvN5KTk41du3aFt+3fv99IS0szzjvvvKPqWbRokREKhcLbZ86caVgsFuPf//3fw9sCgYBRUlJinH/++eFtb7/9tiHJePbZZ/ucf8mSJUdtLy0tNSQZS5YsOeFz6nXjjTcaLpfruPf3vkbf/va3w9vOP//8PvVddtllxrhx4054nkceeeSYPxPDMAxJhtVqNT744INj3nfPPfeEb99zzz2GJOPSSy/ts99//Md/GJKMjRs3Gobx0e/8//7v/37iMU9UW2lpaZ+f/be+9S1DkvH222+Ht7W3txvl5eVGWVmZEQwGDcP46HdtzJgxRnd3d3jfX/ziF4YkY/PmzUedCwBOBl2nAJyxBQsWKC8vT4MHD9a1114rt9utl156SYMGDeqz39e+9rWTPubnPvc5ZWRkhG/3fuJ+/fXX9xlwO336dPl8Pu3bty+87cg+/u3t7WpsbNScOXPU2dmpysrKPudxOBz60pe+1Geb1WrVF77wBf39739Xe3t7ePuzzz6rWbNmqby8/Lh1t7W1SVJEWzMkhV+LV199VZ2dnaf02GAwqNdee02XX365hg4dGt5eVFSkz3/+81qxYkW47l5f/vKXZbFYwrenT58uwzD05S9/ObzNZrNp6tSpqq6uDm974YUXlJGRoU996lNqbGwMf02ZMkVut1tvvfVWn/OUl5dr0aJFp/R8jsftdktSn5/Zx2VmZqqurk5r1qw57fOcf/75Gjt27Env//Wvf73P7W984xuSpFdeeeW0azgZr7zyiqZNm6Zzzz03vM3tduurX/2qamtrtXXr1j77f+lLX+ozpmXOnDmS1OfnCwCngqAB4Iw9/vjjWrp0qd566y1t3bpV1dXVR1082u12lZSUnPQxhwwZ0ud274X24MGDj7n9yP7/H3zwgT772c8qIyND6enpysvLCw8g7h3P0GvQoEHHHDB8ww03qKurSy+99JKkni4+a9eu1Re/+MUT1t0749GJLnZPR3l5ub7zne/od7/7nXJzc7Vo0SI9/vjjRz2fY2loaFBnZ+cxuyWNGTNGoVBIe/fu7bP9VF7/I1/7HTt2qLW1Vfn5+crLy+vz1dHRoUOHDh31vCKlo6ND0olD3h133CG3261p06ZpxIgR+vrXv6533nnnlM5zqjWPGDGiz+1hw4bJarUeNS4n0nbv3n3cn3nv/Uf6+M88KytLko4aWwMAJ4sxGgDO2LRp08KzTh2Pw+E4pak3bTbbKW03PhyQ3NLSovPPP1/p6en6yU9+omHDhsnpdGrdunW64447jppK93gzHI0dO1ZTpkzRM888oxtuuEHPPPOMkpOTdfXVV5+w7tGjR0uSNm/efML9eh3ZanCkjw9cl6T/+q//0k033aTFixfrtdde02233Rbu938qIe5knMrrbxwxGDwUCik/P1/PPvvsMR//8fEEJ5ph6lRt2bJFkjR8+PDj7jNmzBhVVVXp5Zdf1pIlS/Tiiy/qiSee0I9+9CPde++9J3WeM6354z/zU/kd6E+f9N4CgFNF0ACQUCoqKtTU1KS//vWvOu+888Lbe2fAOhU33HCDvvOd7+jAgQN67rnndMkll4Q/5T2ekSNHatSoUVq8eLF+8YtfhLvzHE/v8T6+ANvHP23uNX78eI0fP1533323Vq5cqdmzZ+vJJ5/U/fffL+nYF615eXlKTU1VVVXVUfdVVlbKarUe1VJxuoYNG6bXX39ds2fPjmiIOBlPP/20LBaLPvWpT51wP5fLpWuuuUbXXHONfD6frrjiCj3wwAO666675HQ6j3vhf7p27NjRpxVk586dCoVC4UHkp/I7cCq1lZaWHvdn3ns/APQnuk4BSCi9n8oe+Smsz+fTE088ccrHuu6662SxWPTNb35T1dXVR63fcDz33nuvmpqadPPNNysQCBx1/2uvvaaXX35Z0kezQi1fvjx8fzAY1G9+85s+j2lrazvqWOPHj5fValV3d3d4m8vlOuqC1WazaeHChVq8eHGf7jr19fV67rnndO655/ZZ5O5MXH311QoGg7rvvvuOui8QCPTbitYPPfSQXnvtNV1zzTVHdVU6UlNTU5/bycnJGjt2rAzDCE9n7HK5JB194X+6Hn/88T63H3vsMUk9689IPd3tcnNz+/wOSDrm7+yp1HbxxRdr9erVWrVqVXibx+PRb37zG5WVlZ3SOBMAOB20aABIKLNmzVJWVpZuvPFG3XbbbbJYLHr66adPq/tHXl6eLrzwQr3wwgvKzMzUJZdcclKPu+aaa7R582Y98MADWr9+va677rrwyuBLlizRG2+8EV63Ydy4cZoxY4buuusuHT58WNnZ2frTn/50VKh48803deutt+pzn/ucRo4cqUAgoKefflo2m01XXnlleL8pU6bo9ddf16OPPqri4mKVl5dr+vTpuv/++7V06VKde+65+o//+A/Z7Xb9+te/Vnd3tx5++OFTfm2O5/zzz9ctt9yin/70p9qwYYMWLlyopKQk7dixQy+88IJ+8Ytf6Kqrrjrt4wcCAT3zzDOSJK/Xq927d+vvf/+7Nm3apHnz5h0V0D5u4cKFKiws1OzZs1VQUKBt27bpV7/6lS655JLw2I4pU6ZIkn7wgx/o2muvVVJSkj7zmc+EL/JPVU1NjS699FJdeOGFWrVqlZ555hl9/vOf14QJE8L73HzzzXrooYd08803a+rUqVq+fHmf9UB6nUptd955p/7v//5PF110kW677TZlZ2frD3/4g2pqavTiiy+yijiAfkfQAJBQcnJy9PLLL+v//b//p7vvvltZWVm6/vrrNX/+/NOa3eiGG27Qyy+/rKuvvvqUVl6+//77dcEFF+iXv/yl/ud//keHDx9WVlaWZsyYocWLF+vSSy8N7/vss8/qlltu0UMPPaTMzEx9+ctf1rx58/p0AZowYYIWLVqkf/zjH9q3b59SU1M1YcIE/etf/9KMGTPC+z366KP66le/qrvvvltdXV268cYbNX36dI0bN05vv/227rrrLv30pz9VKBTS9OnT9cwzzxy1hsaZevLJJzVlyhT9+te/1ve//33Z7XaVlZXp+uuv1+zZs8/o2N3d3eEB+ampqcrPz9eUKVP0ox/9SJ/97Gc/8eL5lltu0bPPPqtHH31UHR0dKikp0W233aa77747vM8555yj++67T08++aSWLFmiUCikmpqa0w4af/7zn/WjH/1Id955p+x2u2699daj1nP50Y9+pIaGBv3lL3/R888/r4suukj/+te/lJ+f32e/U6mtoKBAK1eu1B133KHHHntMXq9XZ599tv7xj3+cdGgGgDNhMRjlBQDHtXjxYl1++eVavnx5eLpPAADwyQgaAHACn/70p7Vt2zbt3Lkz4oOEAQBIZHSdAoBj+NOf/qRNmzbpn//8p37xi18QMgAAOEW0aADAMVgsFrndbl1zzTV68skn+6xGDgAAPhl/OQHgGPgMBgCAM8PcdgAAAAAijqABAAAAIOIIGgAAAAAijqABAAAAIOIIGgAAAAAijqABAAAAIOIIGgAAAAAijqABAAAAIOIIGgAAAAAijqABAAAAIOIIGgAAAAAijqABAAAAIOIIGgAAAAAijqABAAAAIOIIGgAAAAAijqABAAAAIOIIGgAAAAAijqABAAAAIOIIGgAAAAAijqABAAAAIOLsZhcAADCHYRgffklSz3ej50b4vp5/H/8YFkvvd4ssH97o+bc+vH3kvwEAAwlBAwASTG9ICIUMhUKh8L+P/G4YoRMGiP5gtVpksVg//G454vtH2wgkAJA4LIYR7T81AIBI6A0SvV/BYCi8LV71hg6bzfrhv63hbQCA+ELQAIA40BskgsFg+PtA+t/bYpFsNptsNmv4u9XKMEMAiGUEDQCIMb2hIhAIfthKMbBCxckifABAbCNoAIDJQqGeUNETLIIKhfhv+XT1dLuyyW7v+SJ4AIB5CBoAEGUEi+ixWi2y223h8EHwAIDoIWgAQBQEg0H5/UEFAgEFg/E7WDve2WxW2e12JSX1hA8AQP8haABAPzAMIxwu/P6A+K829lgsFiUlfRQ6mFoXACKLoAEAEWIYhgKBnmDh9wfMLgenqCd02GW3EzoAIBIIGgBwhnrDhc/nN7sURMBHLR09oQMAcHoIGgBwGoLBkPx+v3w+P1PPJjCrtTd0JMlmYyA5AJwKggYAnCTDMOT3B9Td7WOmqAHIZrMqOTlJSUl2ulYBwEkgaADAJwgGQ/L5fOru9nOBCUlScnKSkpNp5QCAEyFoAMAx9A7s7ury0jUKx2Wz2eRwJDGAHACOgaABAEcwDEPd3T55vd2yWPi0GifHYrHI4ehp5SBwAEAPggYAqGe17q6ubvl8flaPxhnpCRzJsloJHAAGNoIGgAEtFArJ4+lSIBAkYCCikpOT5HAk8XsFYMAiaAAYkILBoDo6OmUYoqsL+lVSkl0ORzIDxwEMOAQNAANKMBhSW1u7LBYrAQNRReAAMNAQNAAMCKFQSC0trbJYbHRlgamSk3sCB7+HABIdQQNAQjMMQy0tbTKMnqlIgVjhcCTJ4UimZQ1AwiJoAEhIhmGovb1Dfn9Qdrvd7HKAY7JYJIcjmWlxASQkggaAhNPR4ZHX61NSUpLZpQAnxWKxyOnsCRwAkCgIGgAShtfbrZaWVqWkpJpdCnBabDabUlIcDBgHkBAIGgDiXigUUn19g5zOFAbYIiEkJyfJ6WT8BoD4RtAAENeam1vk9wflcDjMLgWIKLpTAYh3fPQHIC51dXm1f3+9rFY7IQMJyTAMdXV1q6OjS8FgyOxyIqq9vV3f+ta3VFpaqpSUFM2aNUtr1qwJ319fX6+bbrpJxcXFSk1N1YUXXqgdO3Z84nFfeOEFjR49Wk6nU+PHj9crr7zSn08DwCcgaACIK6FQSPv27Vdnp1cul8vscoB+17uKfXe3T4nSCeHmm2/W0qVL9fTTT2vz5s1auHChFixYoH379skwDF1++eWqrq7W4sWLtX79epWWlmrBggXyeDzHPebKlSt13XXX6ctf/rLWr1+vyy+/XJdffrm2bNkSxWcG4Eh0nQIQN1paWtTe7lF6eobZpQCmsNmsSklxxvVg8a6uLqWlpWnx4sW65JJLwtunTJmiiy66SDfccINGjRqlLVu2aNy4cZJ6PmAoLCzUgw8+qJtvvvmYx73mmmvk8Xj08ssvh7fNmDFDEydO1JNPPtm/TwrAMcXv/1QABoxgMKjdu/coGBQhAwNaMBiK+9aNQCCgYDAop9PZZ3tKSopWrFih7u5uSepzv9VqlcPh0IoVK4573FWrVmnBggV9ti1atEirVq2KYPUATgVBA0BMa2lp0b59B5WZmc3Ce8CHvF6fPJ74HLuRlpammTNn6r777tP+/fsVDAb1zDPPaNWqVTpw4IBGjx6tIUOG6K677lJzc7N8Pp/+8z//U3V1dTpw4MBxj3vw4EEVFBT02VZQUKCDBw/291MCcBwEDQAxKRQKqbZ2t4JBKSODVgzg445s3Yg3Tz/9tAzD0KBBg+RwOPTLX/5S1113naxWq5KSkvTXv/5V27dvV3Z2tlJTU/XWW2/poosuYvpqIM7wjgUQc1paWlRdvVtZWTm0YgCfoLd1I566Ug0bNkzLli1TR0eH9u7dq9WrV8vv92vo0KGSesZrbNiwQS0tLTpw4ICWLFmipqam8P3HUlhYqPr6+j7b6uvrVVhY2K/PBcDxETQAxAzDMLRzZ7U8Hq/y8vLMLgeIG4FAUO3tnQoEgmaXckpcLpeKiorU3NysV199VZdddlmf+zMyMpSXl6cdO3bo/fffP+r+I82cOVNvvPFGn21Lly7VzJkz+6V2AJ+MWacAxISuri5VV9eqqKhYNpvN7HKAuNW7yF8sryr+6quvyjAMjRo1Sjt37tR3v/tdOZ1Ovf3220pKStILL7ygvLw8DRkyRJs3b9Y3v/lNTZkyRS+++GL4GDfccIMGDRqkn/70p5J6prc9//zz9dBDD+mSSy7Rn/70Jz344INat26dzjrrLLOeKjCg0ScBgOkOHTqktrYOlZQMNrsUIO55vT4FAkGlpDhltcZm2GhtbdVdd92luro6ZWdn68orr9QDDzygpKSeVdAPHDig73znO6qvr1dRUZFuuOEG/fCHP+xzjD179vQZszFr1iw999xzuvvuu/X9739fI0aM0N/+9jdCBmAiWjQAmCYUCmnHjp1KT89Uamqq2eUACcVisSg11Sm7nRZCAOYgaAAwRVdXlyorq1RaWk5XKaAfpaQ4lJycZHYZAAYgggaAqDt06JD27Tt4whlkAEROcnKSnM7kmB63ASDxEDQARNWuXbsUCIRUWFhkdinAgGK325Sa6iRsAIgaggaAqAiFQtq0abOys3NZgA8widVqUWpqimw2ZrcH0P8IGgD6ndfr1aZNm1VePkzJyclmlwMMeKmpTiUlMfEkgP5F0ADQr1paWrR16zaNGTOuz1SUAMzldDrkcDBIHED/IWgA6Dd1dXXas6dO48Yxjz0QixyOJDmdDrPLAJCgCBoA+sXOnTvV3NyqkSNHmV0KgBNITrbL6XSc0iDxvXv96u42NHw4XSEBHB/9GABElGEY2rRpizyeLkIGEAd8voA6O706mc8dvV6v9uzxqabGr6ws1r8BcGK0aACImFAopLVr18rtzlBxcbHZ5QA4BTabVS5XynFbNrZs2aYNGw6ppGSKxo9PUU4OQQPAidGiASAigsGgVq5cqezsPEIGEIeCwZA6OroUCoWOum/Llm16//0DKiqaqJqaCkIGgJNC0ABwxnw+nyoqlqmkZIhyc3PNLgfAaQqFQvJ4+oaN3pAxePBk1dYu04IFk0ysEEA8oesUgDPi9Xr11ltvaezYs5SZmWV2OQAiwGq1yOVK0datVX1CxqJF01RSUmR2eQDiBKv1ADhtnZ2devPNtzR+/ARlZmaaXQ6ACAmFDB0+3Kr16w+ppGSSamuX6cILp2nQIEIGgJNHiwaA0+LxdOqNN97UhAkTCRlAAnr//X0yjHwdPPiuLrhgkoqLC80uCUCcIWgAOGUeT6def/11TZw4ie5SQAJas2avpAIVFHSopCRTGRluWa0M6wRwavhfA8Ap8Xg6tXTp0g9bMggZQKKpqKiSYeSroKBdQ4Zky2q1fjhAnM8lAZwaggaAk9bZ2alXX31V48aNV1ZWttnlAIiwiooqpaSUKiOjUUOG5IS3h0IGYQPAKSNoADgpXq9X//rXEo0cOVr5+flmlwMgwioqquR0DlFWVpNGjRp01P2hUEidnV0ntYI4AEgEDQAnwefz67XXlqqsrFyDBw82uxwAEdYbMnJzmzVy5NEho1cwGFJnp5ewAeCkEDQAnFAwGFRFxVvKzs7R8OEjzC4HQIRVVFTJ4RisvLwWDR9e/In7BwJBeb3dUagMQLwjaAA4rlAopBUr3pHFYtP48WebXQ6ACOsJGSUqKGjTsGEnv0aGzxeQ1+vrx8oAJAKCBoBjMgxD77//vlpb2zRt2nSzywEQYRUVVUpOHqTCwnYNHXrqa2R0d/vk8/n7oTIAiYKgAeCYtmzZol27ajRnznlmlwIgwnpDxqBBnSovP/2F+Lq6uuX3ByJYGYBEQtAAcJQdO3ZozZo1mj9/AYt0AQmmoqJKSUnFKinpUmnpmc8g19npVTAYjEBlABINVxAA+ti//4DeeustLViwUA6Hw+xyAERQT8go0pAhXg0Zkhex43o8XtbYAHAUggaAsLa2Nr322quaOfNcZWRkml0OgAiqqKiS3V6o0lKfBg+OXMiQesZ0Me0tgI8jaACQJPl8Pr322lKVlw/TkCFDzC4HQAT1hIwClZcHVFKS2y/nCAaDzEQFoA+CBgCFQiEtX75cVqtNEydOMrscABFUUVElm61AQ4cGNWhQTr+ey+fzMxMVgDCCBgCtX79ee/fWae7ceWaXAiCCekJGvkaMCKm4uH9DRq+urm4FAgwOB0DQAAa8Xbt26d1339OiRRfJZrOZXQ6ACKmoqJLVmqeRIy0qLMyO6rk7O70KhUJRPSeA2EPQAAawhoZGLV26VHPmnCeXy2V2OQAipCdk5Gr0aIsKCjKjfn7DMNTV1c3gcGCAI2gAA1R3d7def/11DR5cqtLSMrPLARAhFRVVslhyNHasTfn5WabVEQgE1d3NeA1gICNoAAOQYRh655131NHh0axZs80uB0CE9ISMbJ11VpJyczPNLkfd3T7GawADGEEDGIAqK6u0ceNmXXzxJaz8DSSIiooqSVk66yyHcnIyzC4njPU1gIGLKwxggGlsbFRFxVuaN2+e3G632eUAiIDekDFhQopyctLNLqeP3vEaAAYeggYwgPh8Pr3xxpsqLi5ReflQs8sBEAEVFVUyjExNnJiqrKw0s8s5Jr8/wPoawABE0AAGCMMwtHLlStXX1+vcc+eYXQ6ACOgJGRmaNMmlzMzYbqHs6upWMMiUt8BAQtAABogdO3Zo9eo1uuiii2W3280uB8AZqqioUiiUrsmT02I+ZPTq6mK8BjCQEDSAAaC9vV3Lli3T+PHjlZ9fYHY5AM5QT8hI09Sp6crIiJ81cILBEF2ogAGEoAEkuN6pbLu6ujVt2gyzywFwhnpChlvTpmUqPT1+QkYvr9dHFypggCBoAAmuqqpKGzZs1MUXX0KXKSDOVVRUKRh0a/r0bLndqWaXc9roQgUMDAQNIIG1t7dr+fK3NWnSJOXl5ZldDoAz0BMyXJoxI0cuV4rZ5ZwRulABAwNBA0hQhmHo7bdXyOvt1jnnTDe7HABnoCdkpGrmzFy5XE6zy4kIr9enUIguVEAiI2gACaqyskqbNm3SokWLZLPZzC4HwGmqqKhSIJCiWbPylZqaGCGjV2dnN12ogARG0AASUFtbm5YvX64RI0aosLDI7HIAnKbekDF7doFSUhxmlxNxwWBQfn/A7DIA9BOCBpBgDMPQu+++p8OHD2v2bBbmA+JVT8hw6txzCxMyZPTyen20agAJiqABJJg9e/Zq06aNmjt3nlJS4nvAKDBQ9YQMh+bMKZLTmWx2Of3KMAx5vT6zywDQDwgaQALx+/1aufIduVxujR49xuxyAJyGiooq+f3JOu+8QXI4Ejtk9PL5/KytASQgggaQQLZs2aLq6motWLBQVitvbyDe9IaM888vUXJyktnlRJXX2212CQAijCsRIEG0trbq3Xff1dix45Sfn292OQBOUU/ISNLcuYMHXMiQpECAgeFAoiFoAAnAMAy99957am5u1owZs8wuBxgQfvvb32j8+HEqKMjV/PnztHbt+8fdd9u2bfriF7+g8ePHKTMzTU888Xif+ysqqvTmm6/qm9+8SMOHl+v737+zz/27d+/WlCkT1dbW1i/PJVZ0dTHdLZBICBpAAtizZ482btykGTNmKTU11exygIT317++qB/84C7dccedWrZshc466yxdccVn1dDQcMz9u7o6VVZWph//+F4VFBT0ua+iokpNTe36zW/u0/33P6iXXvqbnn/+z1qy5F/hfW6//Tu65557lZ6e3q/Py2yGYai7mxXDgURB0ADiXDAY1MqVqyQZGj/+bLPLAQaExx//lW688SZdf/0XNXr0aP38579QamqKnnnmj8fcf/LkKbrvvgd05ZVXKTn5o6lqe7pL2TR4cEjp6em64oorNXnyFM2Zc562b6+SJP3lLy/Ibrfr0ksvi8pzM1t3N9PdAomCoAHEue3bt6u2tkZz5pyv5OSBMUMNYCafz6cNG9br/PPnhrdZrVadf/5crV69+qSP0xsy5s0r18iRI9TV1aWNGzequfmw1q1bp3HjzlJLS7MeeOB+PfLIf/XDM4ld3d1MdwskAoIGEMd8Pp9Wr14tt9utkSNHml0OMCA0NTUpGAweNelCfn6+Dh06dFLH2LnzkPx+q+bNK5fdblNmZpaeeOJJfe1rX9UFF8zTtddep/nzF+juu3+gr3zlq9q9u1Zz5szWzJnTtHjx3/rhWcWW7m6/QiGmuwXind3sAgCcvq1bt6qurk6XXPIZ2Wy8nYF44PX6FQpZdMEFw2SzffR532c+c6k+85lLw7dXrFihDz74QA8//DNNnjxBv/vd/6qgIF/z58/TrFmzlZeXZ0b5UdPd7VNKitPsMgCcAVo0gDjV2dmp1avXKD8/X6WlZWaXAwwYOTk5stlsR7VeHDp06BOnlq6o6Bl3MWJEbp+Q8XHd3d26/fZv6+c//4Wqq6sVCAR07rnnasSIkRo2bLjef3/NmT+RGOfzBWjVAOIcQQOIU5s2bVZ9fb1mz57D4nxAFCUnJ2vixElatmxZeFsoFNLy5cs0bdq04z6uoqJKgYBFTmeSLBbLCc/xyCMPa/78BZo4caKCwaACgWD4Pr/fr2AweIJHJw6vl7EaQDyjrwUQh9ra2rRu3VoNGlSs4uJBZpcDDDhf//qt+trXbtGkSZM0ZcoU/c//PCGPp1Nf+MIXJUm33PJVFRcX6Z577pUkLV26RbW11Zo+vVR+v08HDuzXpk2b5Ha7NHTosD7Hrqys1Esvvajly9+RJI0cOVJWq0V//OMfVFBQoB07tmvy5CnRfcIm8fsDCgaDstlsZpcC4DQQNIA4tH79BjU2Numzn73iEz8ZBRB5V1xxpRobG/Xggw/o0KF6jR9/tl588a/hrlN1dXtltfa8NysqqtTY2KDvfvcL4cc/9tgv9dhjv9Ts2efqn//8aL0MwzD0rW99Qw888FO5XC5JUkpKip544kndfvv/k8/XrUce+ZmKi4uj+GzN1d3tV2oqQQOIRxaDyaqBuNLa2qo//vGPSklJ1ZVXfo5uU0AMq6ioUjAozZ8/yuxS4lpaWir/1wFxiHctEGe2bPlAzc0tmjJlKn94gRhGyIgcVgsH4hNXKUAc8Xg82rhxo/LyclVaWmp2OQCOo6KiSqGQQciIEJ/Pr1CIDhhAvCFoAHFk69atampq1NSp57BuBhCjKiqqZBjSBReMNruUhOLzMQMVEG8IGkCc8Hq9WrduvTIyMlVePuyTHwAg6npChqF582jJiDSfzy+GlQLxhaABxIlt2yrV0HBIU6ZMUVJSktnlAPiY3sX45s2jJaM/GEZP2AAQPwgaQBzw+Xxat26dnE6nhg4dbnY5AD6mN2TMnUtLRn/q7qZVA4gnBA0gDmzfvkMHDx7U+PHjlZqaanY5AI5QUVElq5WQEQ2GYfRZJR1AbCNoADEuFApp8+ZNstmsGj58pNnlADhCRUWVbDbpvPMIGdHCVLdA/CBoADFu79467d27V+Xl5crNzTO7HAAf6g0Zc+YQMqIpGAwqGAyZXQaAk0DQAGLctm1b5fP5NGrUGLNLAfChiooq2e0WQoZJGBQOxAeCBhDDWlpaVFlZpZycHJWUDDa7HACSKioqlZRk0bnn0pXRLEx1C8QHggYQw7Zv36H29jaNGTOWKW2BGFBRUSmHw6rZswkZZvP7A2aXAOATEDSAGOX3+7V582alpKSotLTc7HKAAa+iolJOp1UzZxIyYgHdp4DYR9AAYlRtba0OHarX4MFDlJ2dbXY5wIBWUVGplBSbZswgZMSKYDDEoHAgxhE0gBi1bVulQiFD5eVDzS4FGNAqKiqVmmrX9OkjzC4FH+P306oBxDKCBhCDWltbVV1drczMDA0aVGJ2OcCAtWxZpVwuu6ZNG252KTgGn49xGkAsI2gAMaimpkYdHe0aMmSI3G632eUAA9KyZZVyu5N0zjmEjFjFSuFAbCNoADHGMAxVVlbKbrdr8OBSs8sBBqTekDFlyjCzS8EnYPYpIHYRNIAY09DQoH379isrK1vFxYPMLgcYcJYtq1R6ejIhI074/QHW1ABiFEEDiDE1NTXyeDwqLy+Xw+EwuxxgQFm+vFIZGcmaNIlJGOIF3aeA2EXQAGJIMBjU1q3blJqawiBwIMqWLatSRoZTEycSMuIN3aeA2ETQAGLIvn37dOjQIWVlZSk/v8DscoABY/nySmVlOTVhQpnZpeA00H0KiE0EDSCG1NTUyOfzqbh4kJKTk80uBxgQli+vVHZ2is4+m8kX4hndp4DYQ9AAYkQwGNSOHTvlcqWqsLDI7HKAAWH58krl5KTqrLMIGfGOoAHEHoIGECMOHjyow4cPKz09XQUFhWaXAyS85csrlZubqnHjhphdCiKAcRpA7CFoADGirq5O3d3dys3Nk8vlMrscIKG9/Xal8vJcGjuWkJEoDMNQMEirBhBLCBpADDAMQzt27JTDkayiIrpNAf2pJ2S4NWbMYLNLQYTRfQqILQQNIAYcPnxYhw7V020K6Gdvv12lgoI0jR7N9NGJiO5TQGwhaAAxoK6uTp2dncrMzFJmZpbZ5QAJacWKShUWujVy5CCzS0E/CQZDCoWY5haIFQQNIAbU1NTIZrMpPz9fFovF7HKAhLNiRaWKitI1YgQhI9EFArRqALGCoAGYzOPxaM+ePUpLS1NOTq7Z5QAJZ8WKShUXZ2jYsGKzS0EUME4DiB0EDcBkBw4cVEdHh9xut3JzCRpAJL3zTpUGDcrQ0KFMsjBQMPMUEDsIGoDJ6uvrFQqF5HK55XanmV0OkDB6QkamyssJGQNJKGQoFAqZXQYAETQAUxmGodraGjkcDlozgAhaubJKJSVZKisrMLsUmIDuU0BsIGgAJuro6FBDQ6NcLhfjM4AI6Q0ZpaX5ZpcCk9B9CogNBA3ARPX19fJ4OuRyuWjRACJg1aoqDRmSrSFDCBkDGS0aQGwgaAAmOnDgoAzDkMvlksvlNrscIK6tWlWlwYNzVFKSZ3YpMFnPOA3W0wDMRtAATGIYhnbvrpXD4VBWVrbZ5QBx7d13q1RamqOSEloG0YPuU4D5CBqASdrb29XQ0Ci3262MjEyzywHi1nvvbVdZWZ6KiwkZ+AjdpwDzETQAkxw61KDOzk6lpqYqMzPT7HKAuPTeeztUVpanwkJaBdFXMMgUt4DZ7GYXAAxUhw8flmEYstlstGgAp2H16u0qL89Tfn6W2aUgBtF1CjAfLRqASerrD8pmsyo1NVXJyclmlwPElTVrCBn4ZCzcB5iLoAGYIBgMav/+A0pJSaE1AzhFa9bsUHl5vvLyCBk4MbpPAeYiaAAmaG1tlcfToZSUFMZnAKfg/fd3qrw8X7m5mWaXgjhA9ynAXAQNwASHDx9WV1eXnE6nMjL4VBY4GWvX7tTQofnKzc0wuxTECVo0AHMxGBwwQVNTkwxDstlsSk9PN7scIOatXbtDQ4cWKisrzexSEEcIGoC5aNEATFBff0g2m1VJSUlyOBxmlwPEtPXrdxEycFoMw2BAOGAiWjSAKAuFQjpwoGcguNvtNrscIKZt2LBLQ4cWKCOD9wpOTyhkyMrHqoApeOsBUebxeNTZ2SmHwymXi4sn4Hh6QkYhIQNnhBYNwDwEDSDKWltb5fN1y+FIpkUDOI5Nm6o1bFih0tNdZpeCOEfQAMxD1ykgytrb2+X3B5SUlCS3mz7nwMdt3lyjoUML5Xanml0KEgADwgHzEDSAKGtra5MkWSwWuVx8WgscacuWnpDhcqWYXQoSRChkmF0CMGDRdQqIsubmZlmtFklijAZwhA8+qFV5OSEDkUXXKcA8BA0gyhoaGpWcnKyUlBTZbDazywFiwtatuwkZ6DeEDcAcBA0ginw+v1pbW+RwOJSSwgUVIEmVlbtVVlao1FSn2aUgQdF9CjAHQQOIovb2NnV3++RwOORwcFEFVFX1hgwWrkT/oUUDMAeDwYEo8ng88vl8Sk5OltNJiwYGth079qqsrEgOR7LZpSDBGQYtGoAZaNEAoqirq0vBYEA2m01OJy0aGLh27tyrIUMKCBmICrpOAeagRQOIos7OLlksFlksFoIGBqzq6n0aMqRQyclJZpeCAYIWDcActGgAUdTV1anev3cEDQxEtbX7VVKST8hAVBE0AHPQogFEkcfjkaVnCQ0Gg2PA2b17vwYNyldSEn96EF10nQLMQYsGEEVtbW2y23s+yaVFAwPJ3r0HVVxMyIA5aNEAzEHQAKKora1dSUl2WSwWJSXRdQQDw7599SoqyiNkwDSGYRA2ABMQNIAoCQQC8ng8SkpKImRgwDhw4JAKCnJlt9vMLgUDHEEDiD6CBhAlXV1dCgQCstvtstn4ZBeJ7+DBRuXl5RAyEBPIGUD0cbUDRInf71cwGJTNZqMLCRJeQ0OT8vOzZbXyeRZiBUkDiDb+AgBR4vf7FQoFZbVaZbcTNJC4mpoOKycni5CBmEKLBhB9/BUAoiQQCCgYDMlmsxE0kLCam1uUlZVJyEDMYYwGEH38JQCipKdFIySr1coYDSSk1tY2ZWSkEzIAAJIYowFEzZFdp5h1Commo6NDGRnpZpcBHBctGkD08bETECWBQECSRRaLhRYNJBSPp1Nut9vsMoATImcA0UfQAKLE7/eH/221WkysBIic7u5uuVypZpcBnASSBhBtBA0gSvz+QPjfFgtBA/HP7/fL4XCYXQZwUmjRAKKPoAFESTBI0EDiCAQCjDUCAJwQQQOIklDICAcMggbiWSgUYopmAMAnImgAUWMw6wkSAtPXAgBOBn8tgCg5MmSQNwAAQKIjaABRQmsGAAAYSAgagCkIHQAQTQyNA6KPoAFEyZEDwEMhggYAAEhsBA0ginqzRjAYNLcQAACAfkbQAKLEYrGEB4EfuaYGAKD/Ma04EH0EDSBKbDZb+A9dIEDQAAAAiY2gAUSJ3Z6k3kHgtGgAQHTRogFEH0EDiJKkpI9WUg4EGKMBANFE0ACij6ABRIndbg+P0aDrFABEFzkDiD6CBhAlPV2nehbuo+sUAEQXLRpA9BE0gChJSrLLarUqFArRogEAUUbQAKKPoAFEid3+UdDw+XxmlwMAANCvCBpAlBwZNAzDIGwAQBTRogFEH0EDiJKkpCTZbLbwquBer9fkigBgYLBaCRmAGQgaQJQ4nU7Z7fbw+IzuboIGAESDxcLlDmAG3nlAlDidTiUlJcnv7w0a3SZXBAADAy0agDkIGkCUWK1WuVwuBQJ+SXSdAoBoIWgA5iBoAFGUlpZG1ykAiDIGggPmIGgAUZSefmTQoOsUAESD1crlDmAG3nlAFLlcLhlGz7+93i5ziwGAAYIWDcAcBA0gipzOlPAfPI/HY3I1ADAwMEYDMAdBA4iilBSnDMOQYRjyer3hblQAgP5DiwZgDoIGEEVut7vPWhq0agBA/7JarQQNwCQEDSCK3O40ORzJ4YHgHk+HyRUBQGKj2xRgHoIGEEVpaW45HA75fD5JBA0A6G82G5c6gFl49wFRZLPZlJWVfUSLBl2nAKA/MbUtYB7efUCU5ebm0KIBAFFC0ADMw7sPiLKMjMzwWhodHQQNAOhPdJ0CzMO7D4iy9PQ0SZJhGPL5fKwQDgD9xGKxMOMUYCKCBhBlaWlpSkqyy+/3S5JaW1vMLQgAEhTdpgBz8Q4Eoiw9PV0OhzPckkHQAID+QbcpwFy8A4Eoc7vdSk9PU1dXlySptbXV5IoAIDERNABz8Q4Eosxisai4uFher1cSLRoA0F/sdpvZJQADGkEDMEFeXp5CoZ6ppzo7O8PT3QIAIsNiYYwGYDbegYAJsrOzZbVaFAgEJNF9CgAizWajNQMwG0EDMEF2drZSUlLoPgUA/YTxGYD5eBcCJkhLS1Na2kcDwltamk2uCAASCy0agPkIGoAJrFZrnwHhTU1NJlcEAImFFg3AfLwLAZPk5eUpGAxJkny+bnV0tJtcEQAkBovFwkBwIAbwLgRMkpubK6vVGl4hvKmp0eSKACAxMK0tEBsIGoBJCgoK5Ha75fF4JEmNjQQNAIgEggYQGwgagElSU1NVWFgQDhqM0wCAyCBoALGBoAGYaMiQIeGuU93dXnV0dJhcEQDEN6uV8RlArOCdCJiooKBAVqstvHAf4zQA4MzY7XazSwDwIYIGYKL8/AK53a4juk8RNADgTNBtCogdBA3ARC5XqvLz89XR0RM0GhoOyTAMk6sCgPjFQn1A7CBoACYrLS2Vz+eTJPl8PjU3Hza5IgCITzabVVarxewyAHyIoAGYrLCwUDabLTwovL7+oMkVAUB8YnwGEFsIGoDJiouLlZGRoba2npXBDx4kaADA6UhKotsUEEsIGoDJHA6HysvL1dHREzQ6OtrDg8MBACfHYrEwPgOIMQQNIAaUlg6RYUihUEgS3acA4FQlJdFtCog1BA0gBpSUlMjtdoUX7CNoAMCpIWgAsYegAcSA9PR0FRUVq62tTVLPehq9g8MBAJ/MZuOSBog1vCuBGGCxWDRs2FD5/X4ZhiHDMGjVAICTlJRkl8XCtLZArCFoADGipKRETmeKvF6vJKmubq/JFQFAfKDbFBCbCBpAjMjLy1NOTo5aW1slSY2NDeru9ppcFQDEPrud2aaAWETQAGKEzWbT2LFj1NXVFe4+tX//frPLAoCYlpycRLcpIEYRNIAYUl5erpSUFHV2dkqi+xQAfBK6TQGxi6ABxJD8/HwVFxerpaVFktTS0iyPp8PcogAgRlksdJsCYhlBA4ghFotFo0aNls/nDy/et29fnclVAUBsSk5ONrsEACdA0ABiTHl5mdxud3jxvro6ggYAfJxhGEpOptsUEMsIGkCMycrK0pAhg8OzT3k8HTp8+LDJVQFAbLHZbLJauYwBYhnvUCDGWCwWjRw5UsFgSMFgUJK0e3etuUUBQIxxOJLMLgHAJyBoADGorKxM6enpam1tkyTt318nn89nclUAEBsMw2C2KSAOEDSAGJSWlqbRo0epra2n+1QoFGKqWwD4kMPB2hlAPCBoADFq1KjRSkpKltfbszo43acAoAezTQHxgaABxKiSkkEqKipSU1PPQPCOjnY1NjaYXBUAmMtikWw2Ll+AeMA7FYhRNptN48efJb/fFx4UXlNTbXJVsaO9vV133nmHzjprrAoL87Rw4XytW7c2fP+hQ4f0ta/dotGjR6ioKF9XXvlZ7dq184TH9Pv9+s//fEgTJ56tgoJczZ49U6+/vrTPPs8//2eNGzdapaWD9f3v39nnvt27d2vKlIlqa2uL3BMF0EdKitPsEgCcJIIGEMNGjBihzMxMtbT0jNU4ePCAuro6Ta4qNtx2262qqHhTv/71b7Ry5buaN2++Lr/8Uu3fv1+GYegLX7hWtbW1eu65P2n58hUaPHiwLrvsUnk8nuMe8/77f6Knnvq9Hn74Eb333hr92799Wddf/3lt3LhRktTU1KjbbrtV9933gF566W96/vk/a8mSf4Uff/vt39E999yr9PT0fn/+wEAUCoVYCRyIIwQNIIa53W6NHTtObW2tMgxDklRdTatGV1eX/v73xbr33vs0e/a5Gjp0mO666/sqLx+q3//+d9q1a6fWrFmjRx/9b02ePEUjRozUo4/+t7zeLr344gvHPe6f//wnfec7t2vhwkUqKyvXl798sz71qYV6/PHHJEm1tbVKT0/XFVdcqcmTp2jOnPO0fXuVJOkvf3lBdrtdl156WVReA2AgSklxMggciCMEDSDGjR49WikpKfJ4eloydu+uHfBT3QYCAQWDQTmdfbtQpKQ4tWrVKnV397w+TqcjfJ/VapXD4dCqVauOe9zu7m45HI4+21JSUsKPGTZsmLq6urRx40Y1Nx/WunXrNG7cWWppadYDD9yvRx75r0g9RQAfEwqFWDsDiDMEDSDGFRUVqqysXE1NTZKkYDCg2toak6syV1pamqZNm6aHH/5PHThwQMFgUH/+85+0evVq1dcf1MiRI1VSMlj33vtjtbQ0y+fz6b//+1Ht27dP9fX1xz3u/PkL9MQTv9KuXTsVCoX01ltv6h//+Lvq6w9KkjIzs/TEE0/qa1/7qi64YJ6uvfY6zZ+/QHff/QN95Stf1e7dtZozZ7ZmzpymxYv/FqVXAxgYmNIWiD8Wo7c/BoCYtXPnTr3wwgvKy8uT0+lUcnKyFixYKJtt4C5YVVNTra9//T+0cuU7stlsmjBhooYPH64NG9Zr9eq12rBhvW699evasmWzbDab5s6dJ6vVKsMw9Je//PWYx2xsbNBtt31DS5b8SxaLReXl5Zo7d56eeeZpHTx47Bm/VqxYoR/+8Af65z//pcmTJ+h3v/tfFRTka/78eVq7doPy8vL682UABoRQKKSMDLesVj4fBeIJ71ggDpSXl2vIkCFqbGyUJPl8Pu3Zs8fkqsxVXj5Ur7yyRPv2HdQHH1TqzTcr5Pf7VVZWJkmaOHGSVqxYqd2761RVtUMvvviSDh8+HL7/WHJz8/Tcc3/S/v312rx5q9asWSeXy3Xcx3R3d+v227+tn//8F6qurlYgENC5556rESNGatiw4Xr//TWRf+LAAGSzWQkZQBziXQvEAZvNpsmTJysUCoXHZ/R27xnoXC6XCgsL1dLSrDfeeEMXX3xJn/szMjKUm5unXbt2av36dUfdfyxOp1PFxcUKBAL6+9//ftzHPPLIw5o/f4EmTpyoYDCoQCAYvs/v94enJQZw+gwjJLc71ewyAJyGgdvvAogzw4YNV3FxsQ4dOqTi4mJ1dXVq//59KikZbHZppnjjjddlGIaGDx+hmppq/fCHd2vkyBH6whe+KEn6299eUk5OrgYPLtEHH3ygO++8Q5dc8mldcMH88DFuueWrKi4u0j333CtJev/9Ndq/f7/OPvts7d+/Xw899FOFQiHddtu3jjp/ZWWlXnrpRS1f/o4kaeTIkbJaLfrjH/+ggoIC7dixXZMnT+n/FwJIcBaLhdYMIE4RNIA4kZycpEmTJukf/3hZgUBAdrtdO3du16BBJQNygGRbW5vuvffH2r9/n7KysnTppZfp7rt/pKSknllpDh48qB/84C4dOnRIBQWFuvba6/S9793R5xh1dXtltX702nm93XrggftUW1srl8ulT31qkX79698qMzOzz+MMw9C3vvUNPfDAT+VyuST1zE71xBNP6vbb/598vm498sjPVFxc3L8vApDgDMNQWprL7DIAnCYGgwNxxOv16o9/fFrt7W0qKCiQJE2ePFWDBpWYXBkARJ5hhJSZyQKYQLyiLRKII06nU5MmTVRnZ2e4/39l5TbGagBIOD2tGW6zywBwBggaQJwZO3ascnPzwutqdHZ6tGfPbpOrAoDIMoygbDYuU4B4xjsYiDMul0tTp06Rx9OpQCAgSdq+vVLBYMDkygAgMoLBoDIy6DIFxDuCBhCHxo8fr6KiIjU09Cwi193drerqapOrAoBIMZhpCkgAvIuBOOR0OnXOOVPl8/nk9/slSbt27QivsQEA8SoQCCgrK8PsMgBEAEEDiFNjxoxRSclgHTp0SFLPAnG7du0wuSoAODNJSbYBOWU3kIgIGkCcSk5O1rRp5ygYDKm7u1uSVF29S11dnSZXBgCnx+fzMdMUkEAIGkAcGzlypMrKylRf39OqEQqF9MEHW0yuCgBOT2qqk9YMIIEQNIA4ZrPZNG3aObJarers7GnJOHBgvxoaDplcGQCcGq+3Sy5XqtllAIggggYQ54YOHarRo0ervv6QDMOQJG3ZsolF/ADEjVCIFcCBRETQAOKc1WrVrFkzlZaWpubmZklSR0eHqqt3mVwZAJycrq5OORwOs8sAEGEEDSAB5Ofna8qUKWptbT1iEb8qdXV1mVwZAJxYd7dXBQV5ZpcBoB8QNIAEMWXKZBUXD1J9fb0kKRgMaNu2D0yuCgBOzG63yWazmV0GgH5A0AASRGpqqmbNmqlQKBRuydi3r06NjY0mVwYAx+bxdCg7O8vsMgD0E4IGkEBGjhypUaNGqb6+PjwwfOPG9QoGAyZXBgB9BYNBQgaQ4AgaQAKx2WyaNWuWXC63WlpaJEmdnR5VVm4ztzAA+Bivt0tOJwPAgURG0AASTGFhoaZMmayWllb5/X5JPSuGHz7cZHJlANCjvb1NhYX5ZpcBoJ8RNIAENG3aNJWWlurAgQPhLlQbNqxTMBg0uTIAA10gEJDbnSqrlUsQINHxLgcSkNPp1PnnnyeHw6HW1lZJksdDFyoA5mtra1VmZqbZZQCIAoIGkKBKS0s1ZcoUNTc3h9fWqK7eqcOHD5tcGYCBqqWlRYMHDzK7DABRQtAAEtiMGTM0ZEhPF6peGzfShQpA9Pn9fmVkuGW3280uBUCUEDSABNbbhSopKTk8C1VHR4c++GCLuYUBGHA6OtroMgUMMAQNIMH1dqE6fPijLlS7d9fowIH9JlcGYKBoamrS4MElZpcBIMoIGkCCs1gsmjFjukpLS7Vv3/4jZqFar87OTpOrA5DoPB6PcnIyZbPZzC4FQJQRNIABICUlRfPnXyCXy6XGxkZJUiDg17p1axQKhUyuDkCiCgaD6uz0KCMjw+xSAJiAoAEMECUlJZoz51x1dnaFWzKam5tVVcWUtwD6x/79dRo2rNzsMgCYhKABDCATJ07U+PHjVV9fH555aufOHTp0qN7kygAkmvr6gxo2bKgsFovZpQAwCUEDGEBsNpvmzZurQYMG9RmvsX79Wnm9XabWBiBxdHR0KDMzXSkpKWaXAsBEBA1ggElLS9MFF1wgp9Oh5uZmSZLP59P7769mfQ0AZywYDMrjaVd+fr7ZpQAwGUEDGIDKyso0c+ZMtbW1y+v1SuoZr7F580aTKwMQ7/bu3aMRI4abXQaAGEDQAAaoc845R+PGjdWBAwfC62vs3btH1dW7TK4MQLyqra3RqFEjGJcBQBJBAxiw7Ha7FixYoCFDhqiubl94vMbWrVvU0HDI5OoAxJsDB/arqKhATqfT7FIAxAiCBjCApaWlaeHChcrKytSBAwckSYZhaO3aNfJ4PCZXByBetLS0yGq1MC4DQB8EDWCAKyoq0vz582WxWMODw/1+v9aseVeBgN/k6gDEOq/Xq8OHGzVy5AizSwEQYwgaADRq1CjNnj1LbW3t4cX82tvbtW7dWlYOB3BcoVBINTW7dPbZ480uBUAMImgAkMVi0fTp0zVx4kQdPFgvv7+nJaO+/iAzUQE4rsrKbZo0aaJsNpvZpQCIQQQNAJI+Wsxv+PDhqqvbF15TY8+e3aqs3GZqbQBiz7ZtWzV27Gg5HA6zSwEQowgaAMJSU1N14YWLVFRUpLq6unC3qR07qlRbW2NydQBiRVVVpYYMGayMjAyzSwEQwwgaAPrIzs7WxRdfrKysbO3fvz887e3mzRt14MB+k6sDYLaammplZKSpuLjI7FIAxDiCBoCjFBcX6aKLLpTTmaL6+vrw9nXr3ldTU6OJlQEwU13dXlkshkaNGmV2KQDiAEEDwDGVl5dr0aKFkqTGxp5wEQqFtHr1e2prazWzNAAmOHSoXh5Ph84++2yzSwEQJwgaAI5rzJgxmjfvAnm93WppaZEkBQJ+rVq1Uu3t7eYWByBqmpubVV9/UFOnTpHFYjG7HABxgqAB4IQmT56k2bNnq7W1TR0dHZIkn69bq1atCN8GkLhaWppVU7NLM2fOkNXKZQOAk8f/GABOyGKxaNasmZo27Rw1Njapo8MjSeru7gkbHo/H5AoB9JeWlhZt27ZNs2fPZq0MAKeMoAHgE/WssTFPU6dOVUNDQzhceL1erVxJ2AASUUtLizZt2qi5c89TcnKS2eUAiEMEDQAnxW63a/78CzRlyhQdOnRInZ2dkiSvt0srV75NNyoggTQ3N2vjxvWaP3+enE6n2eUAiFMEDQAnLSkpSQsWLNDkyZNVX39k2PB+OGaDAeJAvGtqatLGjRs0f/58paamml0OgDhmMXpX4wKAk+Tz+bV06VKtW7dWBQUF4YuR5ORkzZgxSxkZmeYWCOC0NDY2aPPmTfrUpz4ll4uQAeDMEDQAnBafz6/XX39da9euVX5+nlwul6SeLlbnnDNdubl5JlcI4FTs21en7durCBkAIoagAeC09YaNdevWKScnW2lpaZIkq9WqSZOmqLh4kMkVAjgZO3fu0N69u7Vo0SKlpKSYXQ6ABMEYDSCOLV++XJ/5zGdUXFwsi8Wiv/3tb5/4mIqKCk2ePFkOh0PDhw/XU089ddrnT05O0sKFn9LMmTPU3Nys5uYWST0riK9du0a1tTWnfWwA0bFp00bt3btHF154ISEDQEQRNIA45vF4NGHCBD3++OMntX9NTY0uueQSzZs3Txs2bNC3vvUt3XzzzXr11VdPuwa73a558+bp/PPnyuPxqLGxMXzf5s0btX175WkfG0D/evfdlfJ42nXxxRcxuxSAiKPrFJAgLBaLXnrpJV1++eXH3eeOO+7QP//5T23ZsiW87dprr1VLS4uWLFlyRuc3DEPr16/Xm2++JclQQUGBLBaLJKmsrFzjxo1nVWEgRoRCIS1b9paysrJ07rksxgegf/BXHxhAVq1apQULFvTZtmjRIq1ateqMj22xWDR58mRdfPFFstuTtG/ffvV+jlFbW6PVq9+V3+8/4/MAODM+n0+vvrpEgwYV67zz5hAyAPQbggYwgBw8eFAFBQV9thUUFKitrU1dXV0ROcfYsWN16aWfUVpamvbs2atgMChJamg4pBUrlrGwH2Ci1tZW/fOf/9D48eM0derUcKsjAPQHggaAiBs6dKguu+xSFRQUaM+ePfL5fJKkjo4OrVixTA0Nh0yuEBh49uzZo9de+5fOO2+Oxo0bR8gA0O8IGsAAUlhYqPr6+j7b6uvrlZ6eHvHZZkpKSnTllVdoxIgR2rdvnzwejyTJ7/frvfdWqaamOqLnA3B869ev0+rV7+niiy/W0KFDzS4HwABB0AAGkJkzZ+qNN97os23p0qWaOXNmv5wvKytLl19+uaZMmarGxiYdPtwsqWfg+JYtm7Rp0waFQqF+OTcAKRgM6rXXXlVDwyFdeeUVKi4uNrskAAMIQQOIYx0dHdqwYYM2bNggqWf62g0bNmjPnj2SpLvuuks33HBDeP9///d/V3V1tb73ve+psrJSTzzxhJ5//nl9+9vf7rcanU6nFi1aqAsumKfu7m4dOHAgPEh89+5arVy5Ql1dnf12fmCg8ng8eumlF5WVlaHLLrtUmZkZZpcEYIBhelsgjlVUVGjevHlHbb/xxhv11FNP6aabblJtba0qKir6PObb3/62tm7dqpKSEv3whz/UTTfd1O+1GoahysoqvfHG62ptbVVJSUl4tpukpCRNmjRFBQWF/V4HMBDs3btHb7+9XNOnT9PEiROZWhqAKQgaAKJq//79WrLkVdXV1amoqLDP2JChQ4drzJixXBQBpykUCmnVqpXau3ePFi78lMrLy80uCcAARtAAEHVtbW1688239MEHH8jtdik7Ozs8A05WVpYmTz5HqampJlcJxJeOjna98srLcrvdWrhwoXJycswuCcAAR9AAYIpgMKj3339f77yzUl6vV4MGFffpSjVx4mQVFhaZXCUQH3bt2qllyyo0fvx4nXvubDmdTrNLAgCCBgBz7d69W2+88Yb27dunwsK+XanKyso1Zsw42e12EysEYlcgENCyZRWqrz+guXPnavTo0ayPASBmEDQAmK69vV1vvfWWNm/eLJfLpZycnPDFUmpqqiZOnKycnFyTqwRiS0PDIS1Z8i/l5+dr/vwL6CoFIOYQNADEhGAwqLVr1+mdd95RV1enioqKlJSUFL5/6NBhGj16jGw2WjcwsAUCAa1e/a4++GCLpk+frunTZyg5OemTHwgAUUbQABBT9u7dq4qKCtXW7lZmZqYyMzPCrRsul1sTJ05Wdna2yVUC5jh06JD+9a9/KiXFqQsuuEBDhw6lqxSAmEXQABBzvF6vVq9erTVr3ld3d7eKi4v6jNMYNmy4Ro0aEx48DiS6QCCg995bpU2bNunss8/WuefOVnp6utllAcAJETQAxKzdu3eromKZ9uzZrezsbGVkfLSyscvl0vjxE5SXl29ihUD/q6+v/7AVI0Vz5szRqFEjWWsGQFwgaACIaV6vV6tWvau1a9+X3x9QUVFhn9aNoqJijRt3llJSWHcDiaWrq0srV67Qjh3bNWHCBM2ePVtpaWlmlwUAJ42gASDmGYah2tpaLVu2XHv37lVGRrqysrLCfdNtNptGjhytoUOH8Ukv4l4oFFJl5TZVVLylvLw8zZkzRyNHjmAsBoC4Q9AAEDe8Xq/Wrl2nNWvWqKOjXQUFBX3W3XC70zR+/NnKzc0zsUrg9NXXH9TSpUvV2enRhAlna+bMmbRiAIhbBA0Acae+vl6rVq3Stm2VslotKigo6NOdqrh4kMaMGafUVLpTIT50dnq0cuU7qqzcpvLyoZo1a6ZKS0tpxQAQ1wgaAOJSMBjU9u3b9c47K7V//35lZmYqKyszfGFmtVpVVlauESNGKjnZYXK1wLH5fD598MFmvfPOO8rOztaMGdN11lln9VlDBgDiFUEDQFzr7OzU2rVr9f77a9XR0aH8/Dy5XK7w/Xa7XcOHj1B5+bA+rR6AmQKBgHbs2K4VK96WxSJNmDBB06ZNY8paAAmFoAEgIRw8eFDvvvueqqqqFAgEVFCQL6fTGb7f4XBq1KjRGjx4CAPGYZpQKKSammqtWPG2OjraNWzYcM2ePUuDBg2imxSAhEPQAJAwemeneu+991RdXSObzar8/Pw+3VDcbrdGjhyt4mIu7BA9hmFo7949euedFWpsbFRJySBNnXqORo8eRUsbgIRF0ACQcHrGb+zQ6tWrVVe3Vw6HQ3l5eX1WEne5XBo+fKRKSgbTwoF+EwqFtG9fndaseU91dftUWFigqVPP0bhxY5WcnGx2eQDQrwgaABKWz+fT1q1btXr1GtXX18vlSlVOTk6fwJGSkqJhw0ZoyJAhstn4ZBmREQwGtHv3bq1d+77279+vvLw8TZkyRePHn9VnSmYASGQEDQAJr7OzU1u2bNG6devU0NColBSncnNz+3RZSU5O1tChw1VWVs6MPzhtPp9P1dW7tG7dWjU0NCgrK1OTJ0/W2WefzXoYAAYcggaAAaOzs1PbtlVq/fp1OniwXsnJScrLy+sTLOz2JJWWlqqsbCjrcOCkdXV1aufOHVq79n21tbUrJydbZ599ts466yxlZmaaXR4AmIKgAWDA8Xq9qqqq0rp167R//wHZbDbl5eXK4ei73kZhYZHKy4ey0jiOq6GhQTt3btfmzZvU3e1Tfn6+Jk6cqLFjx8jtdptdHgCYiqABYMDy+fzasWO71q9fr7179yoUMpSTky2Xy9VnRiq3O02lpWUaPHgI3aogn8+nurq9qqqqVE1NjQwjpOLiYk2aNEmjRo3qM60yAAxkBA0AA14gEFBNTY02b96imppqeTydysjIUGZmRp+B4zabTcXFJRoyZIiys3NMrBhmOHy4SbW1Ndq2bZsOH25SUlKyBg8erEmTJmr48OGEUAD4GIIGAHzIMAzV19dr69Zt2rr1AzU3tyg5OUk5OTlHfUqdmpqqQYMGq6RkMF1kEpjH06F9+/appqZae/bsVldXl9LT0zVq1CiNGTNWJSWD+oRRAMBHCBoAcAwdHR3asWOnNm/erAMH9svv9ys9PV0ZGRlHXVhmZmappGSwiosHHTXOA/HH6/Vq//59qqvboz179qilpVVWa8/ij+PHn6WRI0cywBsATgJBAwBOIBgMqq6uTlVVVdq+fbtaW1tlsViVmZkht9vdZ7E/i8Wi/PwCFRUVq6CgkAXZ4ojf79fBgwdUV7dXu3fvVnNzs/x+v9LS3Bo+fIRGjx6t0lLG6ADAqSBoAMBJ8ng6VVtbo+3bt6u2drc6OjqUnJykrKwspaSk9BlAbrFYlJ2do8LCQhUUFMnlcplYOY7F4/Govv6g6usPat++Oh0+fFhdXV65XKkqLi7W6NGjVVZWpqysLLNLBYC4RNAAgNPQ3Nys6uqegcEHDhyQ19slpzNFGRnpR4UOSUpLS1NhYZEKCoqUmZl51P3of6FQSM3Nh1VfX6/6+oNqampUa2urPJ5OORwOFRTka8yYMSorK1NeXh4/IwA4QwQNADgDoVBIBw/Wq7a2Rjt27FRDQ4O6urqUlGRXenr6Ud2rpJ5VyHNycpWbm6ucnDxWjO5HHR0dampqVFNTow4ePKjW1ha1tbWpu9v34c8hW6NHj1Z5ebkKCwsZ2A0AEUTQAIAICYVCamxs1N69daqu3qV9+/apo8Mji8WitLQ0paW5j9nH3+FwKDc3Lxw+XC5msTpd7e1tampq+jBcNMnj6VB7e7va2zsUDAblcrmUn5+v4cOHq6RkkAoLC2W3280uGwASEkEDAPqBYRhqa2vT3r112r27VjU1NWpv71AgEFBSUpLcbpfcbvcxL3KdTqcyM7OUmZmpjIxMZWZmKjmZ2aw+zufzqbW1VW1tLWpublZTU6O6urrk8Xjk8XjU3e2T1WpRWlq6SktLVVZWppKSQcrKyqJbFABEAUEDAKLA6/Wqvr5eBw8e1O7du3XwYL06OjoUCgWVlJQst9sll8t13E/XU1JSlZmZ+WH4yFJaWtqAWoHa6/WqtbVFra2t4e9dXZ0KBALq7OxUR0eHfD6fLBarXC6XcnNzVFpaqqKiIhUXFys1NdXspwAAAw5BAwBM4PF06tChetXX16u2tlb19fXyeDoVCgVltVrldDqVkpKqlBTnccOH3Z4kt9sd/nK5Pvoej2MNAgF/uDXC4+kIf+8NEcFgUF6vV11dXerq8ioYDMhqtcnlSlVeXr5KS0tVUJCv/Px8paWl0WoBACYjaABADOjo6FBjY6Oamg6roeGQ9u3bp7a2dnV1dSoUMsLhw+l0yOFwKDk5+YQX0ikpKR/u3/Pd4XAqJSXlw+89t6O1JoRhGPL5fOru9qq7u1vd3d3yer3h2z3dnTrU3d0d3j8QCMjr7bnP6+1SKBSSxWJVSopTLpdLRUVFys8vUF5ergoKClidHQBiEEEDAGJQ7xiPw4cPq6mpSYcOHdL+/QfCF+Q+n1+SIYvFouTkZDkcHwUQu91+Up/mWywW2e122e1JH363Kynpo9s2m11Wq0UWi+XD4x15zJ4/HaFQSIFAQMFgUMFg8MN/BxQIBD/8HpDP59PH/9T0homeANItn88nn8+nUKhnP7vdLofDobS0NBUXFyk3N0/Z2dnKzs465ursAIDYQ9AAgDhhGIY6O7vU1taqtrZ2tbW1qqWlRQ0NjWpublZ3t1c+n1+BgF+9ocBiUThM9IQIu2w2m2w2m6xWq6xWq2w22xl3MzIMQ6FQKPzVGzoCgYD8/oACAb8CgYAMo6cmw5DsdpuSkx1yOJKVmZml3NwcZWRkKj09TWlpaUpPT1daWtpR0wMDAOIDQQMAEkAgEFB7e7s8Ho+6urrU2dkZnoGptbVNbW1t8ng65PcHwkHgyO9H6s0cR/516A0Hvd+P3s/4MLjYPgwv1g9bSJLkcrk+nN43TampLqWk9HTjcrvdSktLO+7sWwCA+EbQAIABoncwtd/vP+Ir8LHbfgWDQRlGSIahD7/3/Jn4qAuVZLPZwq0kNps93FrS+5WcnPzh2BAH3ZwAYIAiaAAAAACIODq+AgAAAIg4ggYAAACAiCNoAAAAAIg4ggYAAACAiCNoAAAAAIg4ggYAAACAiCNoAAAAAIg4ggYAAACAiCNoAAAAAIg4ggYAAACAiCNoAAAAAIg4ggYAAACAiCNoAAAAAIg4ggYAAACAiCNoAAAAAIg4ggYAAACAiCNoAAAAAIg4ggYAAACAiCNoAAAAAIg4ggYAAACAiCNoAAAAAIg4ggYAAACAiCNoAAAAAIi4/w/UyIRV/+Hu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823" r="23912"/>
          <a:stretch/>
        </p:blipFill>
        <p:spPr bwMode="auto">
          <a:xfrm>
            <a:off x="5950424" y="688905"/>
            <a:ext cx="4954138" cy="5408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278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r>
              <a:rPr lang="en-US" dirty="0"/>
              <a:t/>
            </a:r>
            <a:br>
              <a:rPr lang="en-US" dirty="0"/>
            </a:br>
            <a:r>
              <a:rPr lang="en-US" dirty="0"/>
              <a:t/>
            </a:r>
            <a:br>
              <a:rPr lang="en-US" dirty="0"/>
            </a:br>
            <a:r>
              <a:rPr lang="en-US" dirty="0"/>
              <a:t/>
            </a:r>
            <a:br>
              <a:rPr lang="en-US" dirty="0"/>
            </a:br>
            <a:r>
              <a:rPr lang="en-US" b="1" dirty="0">
                <a:solidFill>
                  <a:srgbClr val="FF6600"/>
                </a:solidFill>
                <a:latin typeface="Angsana New" pitchFamily="18" charset="-34"/>
                <a:cs typeface="Angsana New" pitchFamily="18" charset="-34"/>
              </a:rPr>
              <a:t>Agenda</a:t>
            </a:r>
          </a:p>
        </p:txBody>
      </p:sp>
      <p:sp>
        <p:nvSpPr>
          <p:cNvPr id="3" name="Subtitle 2">
            <a:extLst>
              <a:ext uri="{FF2B5EF4-FFF2-40B4-BE49-F238E27FC236}">
                <a16:creationId xmlns=""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pPr algn="just"/>
            <a:endParaRPr lang="tr-TR" sz="2800" dirty="0" smtClean="0">
              <a:solidFill>
                <a:srgbClr val="FF6600"/>
              </a:solidFill>
            </a:endParaRPr>
          </a:p>
          <a:p>
            <a:pPr lvl="1" algn="l"/>
            <a:r>
              <a:rPr lang="en-US" sz="3200" b="1" dirty="0" smtClean="0">
                <a:solidFill>
                  <a:srgbClr val="FF6600"/>
                </a:solidFill>
              </a:rPr>
              <a:t>   </a:t>
            </a:r>
            <a:endParaRPr lang="tr-TR" sz="3200" b="1" dirty="0">
              <a:solidFill>
                <a:srgbClr val="FF6600"/>
              </a:solidFill>
            </a:endParaRPr>
          </a:p>
          <a:p>
            <a:pPr marL="914400" lvl="1" indent="-457200" algn="l">
              <a:lnSpc>
                <a:spcPct val="150000"/>
              </a:lnSpc>
              <a:buFont typeface="Arial" pitchFamily="34" charset="0"/>
              <a:buChar char="•"/>
            </a:pPr>
            <a:r>
              <a:rPr lang="tr-TR" sz="3200" b="1" dirty="0" smtClean="0">
                <a:solidFill>
                  <a:srgbClr val="FF6600"/>
                </a:solidFill>
                <a:latin typeface="Angsana New" pitchFamily="18" charset="-34"/>
                <a:cs typeface="Angsana New" pitchFamily="18" charset="-34"/>
              </a:rPr>
              <a:t>   </a:t>
            </a:r>
            <a:r>
              <a:rPr lang="en-US" sz="3200" b="1" dirty="0" smtClean="0">
                <a:solidFill>
                  <a:srgbClr val="FF6600"/>
                </a:solidFill>
                <a:latin typeface="Angsana New" pitchFamily="18" charset="-34"/>
                <a:cs typeface="Angsana New" pitchFamily="18" charset="-34"/>
              </a:rPr>
              <a:t>Problem Statement</a:t>
            </a:r>
            <a:endParaRPr lang="tr-TR" sz="3200" b="1" dirty="0" smtClean="0">
              <a:solidFill>
                <a:srgbClr val="FF6600"/>
              </a:solidFill>
              <a:latin typeface="Angsana New" pitchFamily="18" charset="-34"/>
              <a:cs typeface="Angsana New" pitchFamily="18" charset="-34"/>
            </a:endParaRPr>
          </a:p>
          <a:p>
            <a:pPr marL="914400" lvl="1" indent="-457200" algn="l">
              <a:lnSpc>
                <a:spcPct val="150000"/>
              </a:lnSpc>
              <a:buFont typeface="Arial" pitchFamily="34" charset="0"/>
              <a:buChar char="•"/>
            </a:pPr>
            <a:r>
              <a:rPr lang="tr-TR" sz="3200" b="1" dirty="0" smtClean="0">
                <a:solidFill>
                  <a:srgbClr val="FF6600"/>
                </a:solidFill>
                <a:latin typeface="Angsana New" pitchFamily="18" charset="-34"/>
                <a:cs typeface="Angsana New" pitchFamily="18" charset="-34"/>
              </a:rPr>
              <a:t>   </a:t>
            </a:r>
            <a:r>
              <a:rPr lang="en-US" sz="3200" b="1" dirty="0" smtClean="0">
                <a:solidFill>
                  <a:srgbClr val="FF6600"/>
                </a:solidFill>
                <a:latin typeface="Angsana New" pitchFamily="18" charset="-34"/>
                <a:cs typeface="Angsana New" pitchFamily="18" charset="-34"/>
              </a:rPr>
              <a:t>Data </a:t>
            </a:r>
            <a:r>
              <a:rPr lang="tr-TR" sz="3200" b="1" dirty="0" smtClean="0">
                <a:solidFill>
                  <a:srgbClr val="FF6600"/>
                </a:solidFill>
                <a:latin typeface="Angsana New" pitchFamily="18" charset="-34"/>
                <a:cs typeface="Angsana New" pitchFamily="18" charset="-34"/>
              </a:rPr>
              <a:t>Information</a:t>
            </a:r>
          </a:p>
          <a:p>
            <a:pPr marL="914400" lvl="1" indent="-457200" algn="l">
              <a:lnSpc>
                <a:spcPct val="150000"/>
              </a:lnSpc>
              <a:buFont typeface="Arial" pitchFamily="34" charset="0"/>
              <a:buChar char="•"/>
            </a:pPr>
            <a:r>
              <a:rPr lang="tr-TR" sz="3200" b="1" dirty="0" smtClean="0">
                <a:solidFill>
                  <a:srgbClr val="FF6600"/>
                </a:solidFill>
                <a:latin typeface="Angsana New" pitchFamily="18" charset="-34"/>
                <a:cs typeface="Angsana New" pitchFamily="18" charset="-34"/>
              </a:rPr>
              <a:t>  Data </a:t>
            </a:r>
            <a:r>
              <a:rPr lang="tr-TR" sz="3200" b="1" dirty="0" err="1" smtClean="0">
                <a:solidFill>
                  <a:srgbClr val="FF6600"/>
                </a:solidFill>
                <a:latin typeface="Angsana New" pitchFamily="18" charset="-34"/>
                <a:cs typeface="Angsana New" pitchFamily="18" charset="-34"/>
              </a:rPr>
              <a:t>Understanding</a:t>
            </a:r>
            <a:endParaRPr lang="en-US" sz="3200" b="1" dirty="0">
              <a:solidFill>
                <a:srgbClr val="FF6600"/>
              </a:solidFill>
              <a:latin typeface="Angsana New" pitchFamily="18" charset="-34"/>
              <a:cs typeface="Angsana New" pitchFamily="18" charset="-34"/>
            </a:endParaRPr>
          </a:p>
          <a:p>
            <a:pPr marL="914400" lvl="1" indent="-457200" algn="l">
              <a:lnSpc>
                <a:spcPct val="150000"/>
              </a:lnSpc>
              <a:buFont typeface="Arial" pitchFamily="34" charset="0"/>
              <a:buChar char="•"/>
            </a:pPr>
            <a:r>
              <a:rPr lang="en-US" sz="3200" b="1" dirty="0">
                <a:solidFill>
                  <a:srgbClr val="FF6600"/>
                </a:solidFill>
                <a:latin typeface="Angsana New" pitchFamily="18" charset="-34"/>
                <a:cs typeface="Angsana New" pitchFamily="18" charset="-34"/>
              </a:rPr>
              <a:t>  </a:t>
            </a:r>
            <a:r>
              <a:rPr lang="en-US" sz="3200" b="1" dirty="0" smtClean="0">
                <a:solidFill>
                  <a:srgbClr val="FF6600"/>
                </a:solidFill>
                <a:latin typeface="Angsana New" pitchFamily="18" charset="-34"/>
                <a:cs typeface="Angsana New" pitchFamily="18" charset="-34"/>
              </a:rPr>
              <a:t> </a:t>
            </a:r>
            <a:r>
              <a:rPr lang="en-US" sz="3200" b="1" dirty="0">
                <a:solidFill>
                  <a:srgbClr val="FF6600"/>
                </a:solidFill>
                <a:latin typeface="Angsana New" pitchFamily="18" charset="-34"/>
                <a:cs typeface="Angsana New" pitchFamily="18" charset="-34"/>
              </a:rPr>
              <a:t>Exploratory Data </a:t>
            </a:r>
            <a:r>
              <a:rPr lang="en-US" sz="3200" b="1" dirty="0" smtClean="0">
                <a:solidFill>
                  <a:srgbClr val="FF6600"/>
                </a:solidFill>
                <a:latin typeface="Angsana New" pitchFamily="18" charset="-34"/>
                <a:cs typeface="Angsana New" pitchFamily="18" charset="-34"/>
              </a:rPr>
              <a:t>Analysis</a:t>
            </a:r>
            <a:r>
              <a:rPr lang="tr-TR" sz="3200" b="1" dirty="0" smtClean="0">
                <a:solidFill>
                  <a:srgbClr val="FF6600"/>
                </a:solidFill>
                <a:latin typeface="Angsana New" pitchFamily="18" charset="-34"/>
                <a:cs typeface="Angsana New" pitchFamily="18" charset="-34"/>
              </a:rPr>
              <a:t> (</a:t>
            </a:r>
            <a:r>
              <a:rPr lang="en-US" sz="3200" b="1" dirty="0" smtClean="0">
                <a:solidFill>
                  <a:srgbClr val="FF6600"/>
                </a:solidFill>
                <a:latin typeface="Angsana New" pitchFamily="18" charset="-34"/>
                <a:cs typeface="Angsana New" pitchFamily="18" charset="-34"/>
              </a:rPr>
              <a:t>EDA</a:t>
            </a:r>
            <a:r>
              <a:rPr lang="tr-TR" sz="3200" b="1" dirty="0" smtClean="0">
                <a:solidFill>
                  <a:srgbClr val="FF6600"/>
                </a:solidFill>
                <a:latin typeface="Angsana New" pitchFamily="18" charset="-34"/>
                <a:cs typeface="Angsana New" pitchFamily="18" charset="-34"/>
              </a:rPr>
              <a:t>)</a:t>
            </a:r>
            <a:endParaRPr lang="en-US" sz="3200" b="1" dirty="0">
              <a:solidFill>
                <a:srgbClr val="FF6600"/>
              </a:solidFill>
              <a:latin typeface="Angsana New" pitchFamily="18" charset="-34"/>
              <a:cs typeface="Angsana New" pitchFamily="18" charset="-34"/>
            </a:endParaRPr>
          </a:p>
          <a:p>
            <a:pPr marL="914400" lvl="1" indent="-457200" algn="l">
              <a:lnSpc>
                <a:spcPct val="150000"/>
              </a:lnSpc>
              <a:buFont typeface="Arial" pitchFamily="34" charset="0"/>
              <a:buChar char="•"/>
            </a:pPr>
            <a:r>
              <a:rPr lang="tr-TR" sz="3200" b="1" dirty="0" smtClean="0">
                <a:solidFill>
                  <a:srgbClr val="FF6600"/>
                </a:solidFill>
                <a:latin typeface="Angsana New" pitchFamily="18" charset="-34"/>
                <a:cs typeface="Angsana New" pitchFamily="18" charset="-34"/>
              </a:rPr>
              <a:t> </a:t>
            </a:r>
            <a:r>
              <a:rPr lang="en-US" sz="3200" b="1" dirty="0">
                <a:solidFill>
                  <a:srgbClr val="FF6600"/>
                </a:solidFill>
                <a:latin typeface="Angsana New" pitchFamily="18" charset="-34"/>
                <a:cs typeface="Angsana New" pitchFamily="18" charset="-34"/>
              </a:rPr>
              <a:t>  </a:t>
            </a:r>
            <a:r>
              <a:rPr lang="tr-TR" sz="3200" b="1" dirty="0" smtClean="0">
                <a:solidFill>
                  <a:srgbClr val="FF6600"/>
                </a:solidFill>
                <a:latin typeface="Angsana New" pitchFamily="18" charset="-34"/>
                <a:cs typeface="Angsana New" pitchFamily="18" charset="-34"/>
              </a:rPr>
              <a:t>M</a:t>
            </a:r>
            <a:r>
              <a:rPr lang="en-US" sz="3200" b="1" dirty="0" err="1" smtClean="0">
                <a:solidFill>
                  <a:srgbClr val="FF6600"/>
                </a:solidFill>
                <a:latin typeface="Angsana New" pitchFamily="18" charset="-34"/>
                <a:cs typeface="Angsana New" pitchFamily="18" charset="-34"/>
              </a:rPr>
              <a:t>odeling</a:t>
            </a:r>
            <a:r>
              <a:rPr lang="en-US" sz="3200" b="1" dirty="0" smtClean="0">
                <a:solidFill>
                  <a:srgbClr val="FF6600"/>
                </a:solidFill>
                <a:latin typeface="Angsana New" pitchFamily="18" charset="-34"/>
                <a:cs typeface="Angsana New" pitchFamily="18" charset="-34"/>
              </a:rPr>
              <a:t> </a:t>
            </a:r>
            <a:r>
              <a:rPr lang="tr-TR" sz="3200" b="1" dirty="0" smtClean="0">
                <a:solidFill>
                  <a:srgbClr val="FF6600"/>
                </a:solidFill>
                <a:latin typeface="Angsana New" pitchFamily="18" charset="-34"/>
                <a:cs typeface="Angsana New" pitchFamily="18" charset="-34"/>
              </a:rPr>
              <a:t>T</a:t>
            </a:r>
            <a:r>
              <a:rPr lang="en-US" sz="3200" b="1" dirty="0" err="1" smtClean="0">
                <a:solidFill>
                  <a:srgbClr val="FF6600"/>
                </a:solidFill>
                <a:latin typeface="Angsana New" pitchFamily="18" charset="-34"/>
                <a:cs typeface="Angsana New" pitchFamily="18" charset="-34"/>
              </a:rPr>
              <a:t>echnique</a:t>
            </a:r>
            <a:endParaRPr lang="en-US" sz="3200" b="1" dirty="0">
              <a:solidFill>
                <a:srgbClr val="FF6600"/>
              </a:solidFill>
              <a:latin typeface="Angsana New" pitchFamily="18" charset="-34"/>
              <a:cs typeface="Angsana New" pitchFamily="18" charset="-34"/>
            </a:endParaRPr>
          </a:p>
          <a:p>
            <a:pPr marL="914400" lvl="1" indent="-457200" algn="l">
              <a:lnSpc>
                <a:spcPct val="150000"/>
              </a:lnSpc>
              <a:buFont typeface="Arial" pitchFamily="34" charset="0"/>
              <a:buChar char="•"/>
            </a:pPr>
            <a:r>
              <a:rPr lang="en-US" sz="3200" b="1" dirty="0" smtClean="0">
                <a:solidFill>
                  <a:srgbClr val="FF6600"/>
                </a:solidFill>
                <a:latin typeface="Angsana New" pitchFamily="18" charset="-34"/>
                <a:cs typeface="Angsana New" pitchFamily="18" charset="-34"/>
              </a:rPr>
              <a:t>   </a:t>
            </a:r>
            <a:r>
              <a:rPr lang="en-US" sz="3200" b="1" dirty="0" smtClean="0">
                <a:solidFill>
                  <a:srgbClr val="FF6600"/>
                </a:solidFill>
                <a:latin typeface="Angsana New" pitchFamily="18" charset="-34"/>
                <a:cs typeface="Angsana New" pitchFamily="18" charset="-34"/>
              </a:rPr>
              <a:t>Recommendations</a:t>
            </a:r>
            <a:endParaRPr lang="en-US" sz="3200" b="1" dirty="0">
              <a:solidFill>
                <a:srgbClr val="FF6600"/>
              </a:solidFill>
              <a:latin typeface="Angsana New" pitchFamily="18" charset="-34"/>
              <a:cs typeface="Angsana New" pitchFamily="18" charset="-34"/>
            </a:endParaRP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5"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Tree>
    <p:extLst>
      <p:ext uri="{BB962C8B-B14F-4D97-AF65-F5344CB8AC3E}">
        <p14:creationId xmlns:p14="http://schemas.microsoft.com/office/powerpoint/2010/main" val="1791401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20758" y="364180"/>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Exploratory Data Analysis</a:t>
            </a:r>
            <a:r>
              <a:rPr lang="tr-TR" sz="6000" b="1" dirty="0" smtClean="0">
                <a:solidFill>
                  <a:srgbClr val="FF6600"/>
                </a:solidFill>
                <a:latin typeface="Angsana New" pitchFamily="18" charset="-34"/>
                <a:cs typeface="Angsana New" pitchFamily="18" charset="-34"/>
              </a:rPr>
              <a:t> (</a:t>
            </a:r>
            <a:r>
              <a:rPr lang="en-US" sz="6000" b="1" dirty="0" smtClean="0">
                <a:solidFill>
                  <a:srgbClr val="FF6600"/>
                </a:solidFill>
                <a:latin typeface="Angsana New" pitchFamily="18" charset="-34"/>
                <a:cs typeface="Angsana New" pitchFamily="18" charset="-34"/>
              </a:rPr>
              <a:t>EDA</a:t>
            </a:r>
            <a:r>
              <a:rPr lang="tr-TR" sz="6000" b="1" dirty="0" smtClean="0">
                <a:solidFill>
                  <a:srgbClr val="FF6600"/>
                </a:solidFill>
                <a:latin typeface="Angsana New" pitchFamily="18" charset="-34"/>
                <a:cs typeface="Angsana New" pitchFamily="18" charset="-34"/>
              </a:rPr>
              <a:t>)</a:t>
            </a: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etin kutusu 8"/>
          <p:cNvSpPr txBox="1"/>
          <p:nvPr/>
        </p:nvSpPr>
        <p:spPr>
          <a:xfrm>
            <a:off x="307975" y="1415981"/>
            <a:ext cx="11849906" cy="954107"/>
          </a:xfrm>
          <a:prstGeom prst="rect">
            <a:avLst/>
          </a:prstGeom>
          <a:noFill/>
        </p:spPr>
        <p:txBody>
          <a:bodyPr wrap="square" rtlCol="0">
            <a:spAutoFit/>
          </a:bodyPr>
          <a:lstStyle/>
          <a:p>
            <a:r>
              <a:rPr lang="en-US" sz="2800" dirty="0">
                <a:latin typeface="Angsana New" pitchFamily="18" charset="-34"/>
                <a:cs typeface="Angsana New" pitchFamily="18" charset="-34"/>
              </a:rPr>
              <a:t>Customer type at the beginning of the month ,1 (First/Primary customer), 2 (co-owner ),P (Potential),3 (former primary), 4(former co-owner)</a:t>
            </a:r>
            <a:endParaRPr lang="en-US" sz="2800" dirty="0">
              <a:latin typeface="Angsana New" pitchFamily="18" charset="-34"/>
              <a:cs typeface="Angsana New" pitchFamily="18" charset="-34"/>
            </a:endParaRPr>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ta:image/png;base64,iVBORw0KGgoAAAANSUhEUgAAA0kAAAHWCAYAAACi1sL/AAAAOXRFWHRTb2Z0d2FyZQBNYXRwbG90bGliIHZlcnNpb24zLjcuMSwgaHR0cHM6Ly9tYXRwbG90bGliLm9yZy/bCgiHAAAACXBIWXMAAA9hAAAPYQGoP6dpAABnW0lEQVR4nO3dd3gU5d7G8XtLsukJISEECCQ0Cb13pDepAipgodiOoogcjx59j2LFrlhQsVBEBAuKiAcQ6SAdQZAOoRMICaTX3Xn/QPbsmgAJpEm+n+vKdTHPPDPzm8WR3PvMPGMyDMMQAAAAAECSZC7pAgAAAACgNCEkAQAAAIALQhIAAAAAuCAkAQAAAIALQhIAAAAAuCAkAQAAAIALQhIAAAAAuCAkAQAAAIALQhIAAAAAuCAkAQBwCZs2bVLbtm3l6+srk8mkbdu26dlnn5XJZCrp0gAARYiQBACl0AcffCCTyaRWrVqVdCmlTmRkpEwmk/OnQoUK6tChg77//vtCPU52drZuueUWJSQk6O2339bMmTNVrVq1PPtOnDhR8+bNy9d+Dx8+7Fa/xWJR1apVdfPNN2vbtm2FdwKXsGLFCplMJn377bdu7VlZWerbt6/MZrOmTp0qSZo+fbqzzjVr1uTal2EYioiIkMlkUt++fYu8dgAoLoQkACiFZs2apcjISG3cuFEHDhwo6XJKncaNG2vmzJmaOXOmHnvsMZ08eVKDBg3SRx99VGjHOHjwoI4cOaLHHntM9913n+644w6VK1dO//nPf5Senu7WtyAh6aJhw4Zp5syZmjp1qoYPH65ly5apdevWxRKU/io7O1tDhgzRf//7X33yyScaPXq023ovLy99+eWXubZbuXKljh8/LpvNVlylAkCxICQBQCkTExOjX3/9VW+99ZZCQ0M1a9asYq/B4XAoIyOj2I+bX5UrV9Ydd9yhO+64Q48//rjWrl0rX19fvf3225fcJicnR1lZWfk+xpkzZyRJQUFBbu1Wq1VeXl5XVberpk2b6o477tCIESP0yiuv6IsvvlBmZqY+/PDDa953ampqvvtmZ2fr1ltv1YIFCzRlyhTdfffdufrcdNNN+uabb5STk+PW/uWXX6pZs2aqWLHiNdcMAKUJIQkASplZs2apXLly6tOnj4YMGeIWkrKzsxUcHKxRo0bl2i4pKUleXl567LHHnG2ZmZmaMGGCatasKZvNpoiICD3++OPKzMx029ZkMumhhx7SrFmzVK9ePdlsNi1atEiS9MYbb6ht27YqX768vL291axZs1y3aklSenq6xo4dq5CQEPn7+6t///46ceKETCaTnn32Wbe+J06c0OjRoxUWFiabzaZ69eo5b/G6GhUrVlR0dLRiYmIk/e+WtjfeeEOTJk1SjRo1ZLPZtGvXLknSsmXL1KFDB/n6+iooKEgDBgzQ7t27nfsbOXKkOnbsKEm65ZZbZDKZ1KlTJ0nK9UySyWRSamqqZsyY4bw1beTIkQU+hy5dukiS8xwkacOGDerVq5cCAwPl4+Ojjh07au3atW7bXaxn165dGj58uMqVK6f27dvn65g5OTkaOnSofvjhB3344Ye699578+w3bNgwxcfHa8mSJc62rKwsffvttxo+fHhBTxUASj1rSRcAAHA3a9YsDRo0SJ6enho2bJg+/PBDbdq0SS1atJCHh4duvvlmfffdd5oyZYo8PT2d282bN0+ZmZkaOnSopAujQf3799eaNWt03333KTo6Wjt27NDbb7+tffv25bo9bNmyZfr666/10EMPKSQkRJGRkZKkd955R/3799ftt9+urKwszZkzR7fccosWLFigPn36OLcfOXKkvv76a915551q3bq1Vq5c6bb+otOnT6t169bOYBYaGqqFCxfq7rvvVlJSksaNG1fgzyw7O1vHjh1T+fLl3dqnTZumjIwM3XfffbLZbAoODtYvv/yi3r17q3r16nr22WeVnp6u9957T+3atdPWrVsVGRmp+++/X5UrV9bEiRM1duxYtWjRQmFhYXkee+bMmbrnnnvUsmVL3XfffZKkGjVqFPgcDh48KEnOc1i2bJl69+6tZs2aacKECTKbzZo2bZq6dOmi1atXq2XLlm7b33LLLapVq5YmTpwowzCueLycnBwNGzZM33//vSZPnqz777//kn0jIyPVpk0bzZ49W71795YkLVy4UImJiRo6dKjefffdAp8vAJRqBgCg1Ni8ebMhyViyZIlhGIbhcDiMKlWqGI888oizz+LFiw1Jxo8//ui27U033WRUr17duTxz5kzDbDYbq1evduv30UcfGZKMtWvXOtskGWaz2fjjjz9y1ZSWlua2nJWVZdSvX9/o0qWLs23Lli2GJGPcuHFufUeOHGlIMiZMmOBsu/vuu43w8HDj7Nmzbn2HDh1qBAYG5jreX1WrVs3o0aOHERcXZ8TFxRnbt283hg4dakgyHn74YcMwDCMmJsaQZAQEBBhnzpxx275x48ZGhQoVjPj4eGfb9u3bDbPZbNx1113OtuXLlxuSjG+++cZt+wkTJhh//efT19fXGDFixGXrvuhibc8995wRFxdnxMbGGitWrDCaNGliSDLmzp1rOBwOo1atWkbPnj0Nh8Ph3DYtLc2IiooyunfvnqueYcOG5ev4F8+rWrVqhiRj8uTJl+w7bdo0Q5KxadMm4/333zf8/f2dfz+33HKL0blzZ8MwLvyd9OnTJ1/HB4C/A263A4BSZNasWQoLC1Pnzp0lXbiV67bbbtOcOXNkt9slXbgtKyQkRF999ZVzu3PnzmnJkiW67bbbnG3ffPONoqOjVadOHZ09e9b5c/G2ruXLl7sdu2PHjqpbt26umry9vd2Ok5iYqA4dOmjr1q3O9ou35j344INu2z788MNuy4ZhaO7cuerXr58Mw3Crq2fPnkpMTHTb76X8/PPPCg0NVWhoqBo1aqRvvvlGd955p1599VW3foMHD1ZoaKhz+dSpU9q2bZtGjhyp4OBgZ3vDhg3VvXt3/fe//73isQvLhAkTFBoaqooVK6pTp046ePCgXn31VQ0aNEjbtm3T/v37NXz4cMXHxzs/o9TUVHXt2lWrVq2Sw+Fw298//vGPAh3/9OnTslqtioqKylf/W2+9Venp6VqwYIGSk5O1YMECbrUDcN3idjsAKCXsdrvmzJmjzp07uz2X0qpVK7355ptaunSpevToIavVqsGDB+vLL79UZmambDabvvvuO2VnZ7uFpP3792v37t1uIcHVxYkJLrrUL8sLFizQiy++qG3btrk9y+T6XM6RI0dkNptz7aNmzZpuy3FxcTp//rw+/vhjffzxx/mqKy+tWrXSiy++KJPJJB8fH0VHR+eaYCGvczpy5Igk6YYbbsjVNzo6WosXL1Zqaqp8fX2vWMO1uu+++3TLLbfIbDYrKCjI+SyYdOHvTpJGjBhxye0TExNVrlw553J+w85Fr732miZNmqQhQ4bo559/Vrt27S7bPzQ0VN26ddOXX36ptLQ02e12DRkypEDHBIC/C0ISAJQSy5Yt06lTpzRnzhzNmTMn1/pZs2apR48ekqShQ4dqypQpWrhwoQYOHKivv/5aderUUaNGjZz9HQ6HGjRooLfeeivP40VERLgtu44YXbR69Wr1799fN954oz744AOFh4fLw8ND06ZNy3NK6Cu5OPpxcVa3vDRs2PCK+wkJCVG3bt2u2C+vcyotatWqdclzuPg5vf7662rcuHGeffz8/NyWC3qu4eHhWrJkidq3b68+ffpo5cqVbv/95GX48OG69957FRsbq969e+cZTAHgekBIAoBSYtasWapQoYImT56ca913332n77//Xh999JG8vb114403Kjw8XF999ZXat2+vZcuW6f/+7//ctqlRo4a2b9+url27uo36FMTcuXPl5eWlxYsXu70LZ9q0aW79qlWrJofDoZiYGNWqVcvZ/td3PIWGhsrf3192uz1fIaewXXwZ7N69e3Ot27Nnj0JCQq5qFOlqP99LuTjxQ0BAQJF+TtWrV9fixYvVsWNH9ezZU6tXr3b7+/urm2++Wffff7/Wr1/vdrsnAFxveCYJAEqB9PR0fffdd+rbt6+GDBmS6+ehhx5ScnKy5s+fL0kym80aMmSIfvzxR82cOVM5OTlut9pJF54hOXHihD755JM8j5efd+lYLBaZTCbn81DShem1/zozXs+ePSVJH3zwgVv7e++9l2t/gwcP1ty5c7Vz585cx4uLi7tiTdciPDxcjRs31owZM3T+/Hln+86dO/Xzzz/rpptuuqr9+vr6uu3vWjVr1kw1atTQG2+8oZSUlFzrC/NzatCggX766SelpKSoe/fuOnHixCX7+vn56cMPP9Szzz6rfv36FVoNAFDaMJIEAKXA/PnzlZycrP79++e5vnXr1s4Xy14MQ7fddpvee+89TZgwQQ0aNFB0dLTbNnfeeae+/vpr/eMf/9Dy5cvVrl072e127dmzR19//bUWL16s5s2bX7auPn366K233lKvXr00fPhwnTlzRpMnT1bNmjX1+++/O/s1a9ZMgwcP1qRJkxQfH++cAnzfvn2S3EdaXnnlFS1fvlytWrXSvffeq7p16yohIUFbt27VL7/8ooSEhKv6DPPr9ddfV+/evdWmTRvdfffdzinAAwMDc73PKb+aNWumX375RW+99ZYqVaqkqKgotWrV6qprNJvN+vTTT9W7d2/Vq1dPo0aNUuXKlXXixAktX75cAQEB+vHHH696/3/Vpk0bfffdd+rXr5+6d++u1atX55pO/aLLPScFANcLRpIAoBSYNWuWvLy81L179zzXm81m9enTR4sWLVJ8fLwkqW3btoqIiFBycnKuUaSL28ybN0+vvPKKduzYoccee0zPPfecNm3apEceeUS1a9e+Yl1dunTRZ599ptjYWI0bN06zZ8/Wq6++qptvvjlX388//1xjxozRTz/9pCeeeEJZWVnOW7K8vLyc/cLCwrRx40aNGjVK3333nR566CG98847SkhIyDU7XVHo1q2bFi1apPLly+uZZ57RG2+8odatW2vt2rUFnvzgorfeekvNmjXTf/7zH+e7ra5Vp06dtG7dOjVv3lzvv/++Hn74YU2fPl0VK1bUo48+es37/6sePXpo5syZ2rt3r3r37q3k5ORCPwYA/F2YDCMfb5wDAOAqbNu2TU2aNNEXX3yh22+/vaTLAQAgXxhJAgAUivT09FxtkyZNktls1o033lgCFQEAcHV4JgkAUChee+01bdmyRZ07d5bVatXChQu1cOFC3XfffbmmGwcAoDTjdjsAQKFYsmSJnnvuOe3atUspKSmqWrWq7rzzTv3f//2frFa+kwMA/H0QkgAAAADABc8kAQAAAIALQhIAAAAAuLjubxJ3OBw6efKk/P393V5mCAAAAKBsMQxDycnJqlSpkszmS48XXfch6eTJk8yqBAAAAMDp2LFjqlKlyiXXX/chyd/fX9KFDyIgIKCEqwEAAABQUpKSkhQREeHMCJdy3Yeki7fYBQQEEJIAAAAAXPExHCZuAAAAAAAXhCQAAAAAcEFIAgAAAAAX1/0zSQAAAIAk2e12ZWdnl3QZKEIWi0VWq/WaX/1DSAIAAMB1LyUlRcePH5dhGCVdCoqYj4+PwsPD5enpedX7ICQBAADguma323X8+HH5+PgoNDT0mkcZUDoZhqGsrCzFxcUpJiZGtWrVuuwLYy+HkAQAAIDrWnZ2tgzDUGhoqLy9vUu6HBQhb29veXh46MiRI8rKypKXl9dV7YeJGwAAAFAmMIJUNlzt6JHbPgqhDgAAAAC4bhCSAAAAAMAFzyQBAACgTEo+l630FHuxHc/bzyL/ch7FcqxOnTqpcePGmjRpkiQpMjJS48aN07hx44rl+IVl+vTpGjdunM6fP1+sxyUkAQAAoMxJPpetLyYelT2n+KYEt1hNuuOpqvkKSoZhqHv37rJYLFq8eLHbug8++EBPPfWUdu7cqSpVqhRVudcsNjZWL730kn766SedOHFCFSpUUOPGjTVu3Dh17dq1pMu7LG63AwAAQJmTnmIv1oAkSfYcI98jVyaTSdOmTdOGDRs0ZcoUZ3tMTIwef/xxvffee6U6IB0+fFjNmjXTsmXL9Prrr2vHjh1atGiROnfurDFjxpR0eVdESAIAAABKoYiICL3zzjt67LHHFBMTI8MwdPfdd6tHjx5q0qSJevfuLT8/P4WFhenOO+/U2bNn873vo0ePasCAAfLz81NAQIBuvfVWnT59WpKUmJgoi8WizZs3S5IcDoeCg4PVunVr5/ZffPGFIiIiLrn/Bx98UCaTSRs3btTgwYNVu3Zt1atXT+PHj9f69eud/d566y01aNBAvr6+ioiI0IMPPqiUlJRc+5s3b55q1aolLy8v9ezZU8eOHcv3uV4NQhIAAABQSo0YMUJdu3bV6NGj9f7772vnzp2aMmWKunTpoiZNmmjz5s1atGiRTp8+rVtvvTVf+3Q4HBowYIASEhK0cuVKLVmyRIcOHdJtt90mSQoMDFTjxo21YsUKSdKOHTtkMpn022+/OQPMypUr1bFjxzz3n5CQoEWLFmnMmDHy9fXNtT4oKMj5Z7PZrHfffVd//PGHZsyYoWXLlunxxx9365+WlqaXXnpJn3/+udauXavz589r6NCh+TrXq8UzSQU05ZnfSroElBH3P9+kpEsAAAClwMcff6x69epp1apVmjt3rqZMmaImTZpo4sSJzj5Tp05VRESE9u3bp9q1a192f0uXLtWOHTsUExPjHA36/PPPVa9ePW3atEktWrRQp06dtGLFCj322GNasWKFunfvrj179mjNmjXq1auXVqxYkSvMXHTgwAEZhqE6depc8dxcJ5KIjIzUiy++qH/84x/64IMPnO3Z2dl6//331apVK0nSjBkzFB0drY0bN6ply5ZXPMbVYCQJAAAAKMUqVKig+++/X9HR0Ro4cKC2b9+u5cuXy8/Pz/lzMZAcPHjwivvbvXu3IiIi3G6Xq1u3roKCgrR7925JUseOHbVmzRrZ7XatXLlSnTp1cgankydP6sCBA+rUqVOe+zeM/D/r9csvv6hr166qXLmy/P39deeddyo+Pl5paWnOPlarVS1atHAu16lTx63WosBIEoACY0QVxYURVQC4wGq1ymq98Kt7SkqK+vXrp1dffTVXv/Dw8EI53o033qjk5GRt3bpVq1at0sSJE1WxYkW98soratSokSpVqqRatWrluW2tWrVkMpm0Z8+eyx7j8OHD6tu3rx544AG99NJLCg4O1po1a3T33XcrKytLPj4+hXIuV4ORJAAAAOBvpGnTpvrjjz8UGRmpmjVruv3k9QzQX0VHR+vYsWNukx/s2rVL58+fV926dSVdeG6oYcOGev/99+Xh4aE6deroxhtv1G+//aYFCxZc8nkkSQoODlbPnj01efJkpaam5lp/8Z1HW7ZskcPh0JtvvqnWrVurdu3aOnnyZK7+OTk5zkkkJGnv3r06f/68oqOjr3iuV4uQBAAAAPyNjBkzRgkJCRo2bJg2bdqkgwcPavHixRo1apTs9itPMd6tWzc1aNBAt99+u7Zu3aqNGzfqrrvuUseOHdW8eXNnv06dOmnWrFnOQBQcHKzo6Gh99dVXlw1JkjR58mTZ7Xa1bNlSc+fO1f79+7V79269++67atOmjSSpZs2ays7O1nvvvadDhw5p5syZ+uijj3Lty8PDQw8//LA2bNigLVu2aOTIkWrdunWRPY8kEZIAAABQBnn7WWSxmor1mBarSd5+lmveT6VKlbR27VrZ7Xb16NFDDRo00Lhx4xQUFCSz+cq/3ptMJv3www8qV66cbrzxRnXr1k3Vq1fXV1995davY8eOstvtbs8ederUKVdbXqpXr66tW7eqc+fO+uc//6n69eure/fuWrp0qT788ENJUqNGjfTWW2/p1VdfVf369TVr1iy9/PLLufbl4+OjJ554QsOHD1e7du3k5+eXq9bCZjIK8mTV31BSUpICAwOVmJiogICAa94fz2KguJTmZzG4DlBcSvN1AODvIyMjQzExMYqKipKXl5ezPflcdr5f7loYvP0s8i/nUWzHK6su9fct5T8bMHEDAAAAyiT/ch6EFuSJ2+0AAAAAwAUhCQAAAABcEJIAAAAAwAUhCQAAAABcEJIAAAAAwAUhCQAAAABclGhIWrVqlfr166dKlSrJZDJp3rx5busNw9Azzzyj8PBweXt7q1u3btq/f3/JFAsAAACgTCjR9ySlpqaqUaNGGj16tAYNGpRr/WuvvaZ3331XM2bMUFRUlJ5++mn17NlTu3btyvViKAAAAKAgzhxNVNLZtGI7XkCIjypUDSy24+HqlWhI6t27t3r37p3nOsMwNGnSJP3nP//RgAEDJEmff/65wsLCNG/ePA0dOrQ4SwUAAMB15MzRRN1/w2RlZ9iL7ZgeXhZN2Tum0ILSyJEjdf78+Vx3Y12OyWTS999/r4EDBxZKDfl1+PBhRUVF6bffflPjxo2L9dhXo9Q+kxQTE6PY2Fh169bN2RYYGKhWrVpp3bp1l9wuMzNTSUlJbj8AAACAq6SzacUakCQpO8NeoJGrkSNHymQyyWQyydPTUzVr1tTzzz+vnJwcSdI777yj6dOnF1G1/5OVlaXXXntNjRo1ko+Pj0JCQtSuXTtNmzZN2dnZRX78klCiI0mXExsbK0kKCwtzaw8LC3Ouy8vLL7+s5557rkhrAwAAAIpDr169NG3aNGVmZuq///2vxowZIw8PDz355JMKDCz6W/eysrLUs2dPbd++XS+88ILatWungIAArV+/Xm+88YaaNGnytxgZKqhSO5J0tZ588kklJiY6f44dO1bSJQEAAABXxWazqWLFiqpWrZoeeOABdevWTfPnz5d0YaTJ9ba5Tp06aezYsXr88ccVHBysihUr6tlnn73s/idMmKDw8HD9/vvvea6fNGmSVq1apaVLl2rMmDFq3LixqlevruHDh2vDhg2qVauWJGnRokVq3769goKCVL58efXt21cHDx7Mtb89e/aobdu28vLyUv369bVy5cqr+2CKWKkNSRUrVpQknT592q399OnTznV5sdlsCggIcPsBAAAArgfe3t7Kysq65PoZM2bI19dXGzZs0Guvvabnn39eS5YsydXPMAw9/PDD+vzzz7V69Wo1bNgwz/3NmjVL3bp1U5MmTXKt8/DwkK+vr6QLE7KNHz9emzdv1tKlS2U2m3XzzTfL4XC4bfOvf/1L//znP/Xbb7+pTZs26tevn+Lj4wvyERSLUhuSoqKiVLFiRS1dutTZlpSUpA0bNqhNmzYlWBkAAABQvAzD0C+//KLFixerS5cul+zXsGFDTZgwQbVq1dJdd92l5s2bu/0+LUk5OTm64447tHTpUq1Zs0Y1a9a85P7279+vOnXqXLG+wYMHa9CgQapZs6YaN26sqVOnaseOHdq1a5dbv4ceekiDBw9WdHS0PvzwQwUGBuqzzz674v6LW4k+k5SSkqIDBw44l2NiYrRt2zYFBweratWqGjdunF588UXVqlXLOQV4pUqVin02DgAAAKAkLFiwQH5+fsrOzpbD4dDw4cMvewvdX0eEwsPDdebMGbe2Rx99VDabTevXr1dISMhlj28YRr7q3L9/v5555hlt2LBBZ8+edY4gHT16VPXr13f2cx3ssFqtat68uXbv3p2vYxSnEg1JmzdvVufOnZ3L48ePlySNGDFC06dP1+OPP67U1FTdd999On/+vNq3b69FixbxjiQAAACUCZ07d9aHH34oT09PVapUSVbr5X999/DwcFs2mUy5bnnr3r27Zs+ercWLF+v222+/7P5q166tPXv2XLHOfv36qVq1avrkk09UqVIlORwO1a9f/7K3BpZmJXq7XadOnWQYRq6fi1MZmkwmPf/884qNjVVGRoZ++eUX1a5duyRLBgAAAIqNr6+vatasqapVq14xIOVX//799eWXX+qee+7RnDlzLtt3+PDh+uWXX/Tbb7/lWpedna3U1FTFx8dr7969+s9//qOuXbsqOjpa586dy3N/69evd/45JydHW7ZsUXR09LWdUBEotc8kAQAAACgaN998s2bOnKlRo0bp22+/vWS/cePGqV27duratasmT56s7du369ChQ/r666/VunVr7d+/X+XKlVP58uX18ccf68CBA1q2bJnzDrG/mjx5sr7//nvt2bNHY8aM0blz5zR69OiiOs2rVmrfkwQAAAAUlYAQH3l4WYr1hbIeXhYFhPgU2/GuZMiQIXI4HLrzzjtlNps1aNCgXH1sNpuWLFmit99+W1OmTNFjjz0mHx8fRUdHa+zYsapfv77MZrPmzJnjXL7hhhv07rvvqlOnTrn298orr+iVV17Rtm3bVLNmTc2fP/+Kz0WVBJOR36ex/qaSkpIUGBioxMTEQpkOfMozuYcagaJw//O5p9osLbgOUFxK83UA4O8jIyNDMTExioqKcnu2/czRRCWdTSu2OgJCfFShatG/ALasu9Tft5T/bMBIEgAAAMqkClUDCS3IE88kAQAAAIALQhIAAAAAuCAkAQAAAIALQhIAAADKhOt8vjL8qTD+nglJAAAAuK5ZLBZJUlZWVglXguKQlnZhxkIPD4+r3gez2wEAAOC6ZrVa5ePjo7i4OHl4eMhsZpzgemQYhtLS0nTmzBkFBQU5w/HVICQBAADgumYymRQeHq6YmBgdOXKkpMtBEQsKClLFihWvaR+EJAAAAFz3PD09VatWLW65u855eHhc0wjSRYQkAAAAlAlms1leXl4lXQb+BrghEwAAAABcEJIAAAAAwAUhCQAAAABcEJIAAAAAwAUhCQAAAABcEJIAAAAAwAUhCQAAAABcEJIAAAAAwAUhCQAAAABcEJIAAAAAwAUhCQAAAABcEJIAAAAAwAUhCQAAAABcEJIAAAAAwAUhCQAAAABcEJIAAAAAwAUhCQAAAABcEJIAAAAAwAUhCQAAAABcEJIAAAAAwAUhCQAAAABcEJIAAAAAwAUhCQAAAABcWEu6AAAA/o6mPPNbSZeAMuL+55uUdAlAmcNIEgAAAAC4ICQBAAAAgAtCEgAAAAC4ICQBAAAAgAtCEgAAAAC4ICQBAAAAgAtCEgAAAAC4ICQBAAAAgAtCEgAAAAC4ICQBAAAAgAtCEgAAAAC4ICQBAAAAgAtCEgAAAAC4ICQBAAAAgAtCEgAAAAC4ICQBAAAAgAtCEgAAAAC4ICQBAAAAgAtCEgAAAAC4ICQBAAAAgAtCEgAAAAC4ICQBAAAAgItSHZLsdruefvppRUVFydvbWzVq1NALL7wgwzBKujQAAAAA1ylrSRdwOa+++qo+/PBDzZgxQ/Xq1dPmzZs1atQoBQYGauzYsSVdHgAAAIDrUKkOSb/++qsGDBigPn36SJIiIyM1e/Zsbdy4sYQrAwAAAHC9KtW327Vt21ZLly7Vvn37JEnbt2/XmjVr1Lt370tuk5mZqaSkJLcfAAAAAMivUj2S9O9//1tJSUmqU6eOLBaL7Ha7XnrpJd1+++2X3Obll1/Wc889V4xVAgAAALielOqRpK+//lqzZs3Sl19+qa1bt2rGjBl64403NGPGjEtu8+STTyoxMdH5c+zYsWKsGAAAAMDfXakeSfrXv/6lf//73xo6dKgkqUGDBjpy5IhefvlljRgxIs9tbDabbDZbcZYJAAAA4DpSqkeS0tLSZDa7l2ixWORwOEqoIgAAAADXu1I9ktSvXz+99NJLqlq1qurVq6fffvtNb731lkaPHl3SpQEAAAC4TpXqkPTee+/p6aef1oMPPqgzZ86oUqVKuv/++/XMM8+UdGkAAAAArlOlOiT5+/tr0qRJmjRpUkmXAgAAAKCMKNXPJAEAAABAcSMkAQAAAIALQhIAAAAAuCAkAQAAAIALQhIAAAAAuCAkAQAAAIALQhIAAAAAuCAkAQAAAIALQhIAAAAAuCAkAQAAAIALQhIAAAAAuCAkAQAAAIALQhIAAAAAuCAkAQAAAIALQhIAAAAAuLCWdAEAAAD4e5ryzG8lXQLKiPufb1Ksx2MkCQAAAABcEJIAAAAAwAUhCQAAAABcEJIAAAAAwEW+J24YPXp0vvpNnTr1qosBAAAAgJKW75A0ffp0VatWTU2aNJFhGEVZEwAAAACUmHyHpAceeECzZ89WTEyMRo0apTvuuEPBwcFFWRsAAAAAFLt8P5M0efJknTp1So8//rh+/PFHRURE6NZbb9XixYsZWQIAAABw3SjQxA02m03Dhg3TkiVLtGvXLtWrV08PPvigIiMjlZKSUlQ1AgAAAECxuerZ7cxms0wmkwzDkN1uL8yaAAAAAKDEFCgkZWZmavbs2erevbtq166tHTt26P3339fRo0fl5+dXVDUCAAAAQLHJ98QNDz74oObMmaOIiAiNHj1as2fPVkhISFHWBgAAAADFLt8h6aOPPlLVqlVVvXp1rVy5UitXrsyz33fffVdoxQEAAABAcct3SLrrrrtkMpmKshYAAAAAKHEFepnslTDDHQAAAIC/u3xP3PD2229fdn1ycrJ69ux5zQUBAAAAQEnKd0h66qmn9Pnnn+e5LiUlRb169VJ8fHyhFQYAAAAAJSHfIWnmzJm6//77NX/+fLf21NRU9erVS3FxcVq+fHmhFwgAAAAAxSnfzyQNGTJE58+f17Bhw/TTTz+pU6dOzoB0+vRprVy5UuHh4UVZKwAAAAAUuXyHJEm65557lJCQoAEDBuiHH37QM888o5MnT2rlypWqVKlSUdUIAAAAAMWmQCFJkh5//HElJCSoa9euioyM1IoVK1SlSpWiqA0AAAAAil2+Q9KgQYPclj08PBQSEqJHHnnErZ2XyQIAAAD4O8t3SAoMDHRbHjZsWKEXAwAAAAAlLd8hadq0aUVZBwAAAACUCvmeAhwAAAAAygJCEgAAAAC4ICQBAAAAgAtCEgAAAAC4KFBIys7O1ujRoxUTE1NU9QAAAABAiSpQSPLw8NDcuXOLqhYAAAAAKHEFvt1u4MCBmjdvXhGUAgAAAAAlL9/vSbqoVq1aev7557V27Vo1a9ZMvr6+buvHjh1baMUBAAAAQHErcEj67LPPFBQUpC1btmjLli1u60wmEyEJAAAAwN9agUMSkzYAAAAAuJ5d9RTgWVlZ2rt3r3JycgqzHgAAAAAoUQUOSWlpabr77rvl4+OjevXq6ejRo5Kkhx9+WK+88kqhFwgAAAAAxanAIenJJ5/U9u3btWLFCnl5eTnbu3Xrpq+++qpQiwMAAACA4lbgZ5LmzZunr776Sq1bt5bJZHK216tXTwcPHizU4gAAAACguBV4JCkuLk4VKlTI1Z6amuoWmgAAAADg76jAIal58+b66aefnMsXg9Gnn36qNm3aFF5lAAAAAFACCny73cSJE9W7d2/t2rVLOTk5euedd7Rr1y79+uuvWrlyZVHUCAAAAADFpsAjSe3bt9f27duVk5OjBg0a6Oeff1aFChW0bt06NWvWrChqBAAAAIBiU6CRpKSkJG3YsEFZWVmaOHGiQkNDi6ouAAAAACgR+R5J2rZtm+rUqaNevXqpX79+qlmzphYvXlyUtUmSTpw4oTvuuEPly5eXt7e3GjRooM2bNxf5cQEAAACUTfkOSU888YSioqK0Zs0abdmyRV27dtVDDz1UlLXp3LlzateunTw8PLRw4ULt2rVLb775psqVK1ekxwUAAABQduX7drstW7bo559/VtOmTSVJU6dOVXBwsJKSkhQQEFAkxb366quKiIjQtGnTnG1RUVGX3SYzM1OZmZnO5aSkpCKpDQAAAMD1Kd8jSQkJCapSpYpzOSgoSL6+voqPjy+SwiRp/vz5at68uW655RZVqFBBTZo00SeffHLZbV5++WUFBgY6fyIiIoqsPgAAAADXnwJN3LBr1y7FxsY6lw3D0O7du5WcnOxsa9iwYaEVd+jQIX344YcaP368nnrqKW3atEljx46Vp6enRowYkec2Tz75pMaPH+9cTkpKIigBAAAAyLcChaSuXbvKMAy3tr59+8pkMskwDJlMJtnt9kIrzuFwqHnz5po4caIkqUmTJtq5c6c++uijS4Ykm80mm81WaDUAAAAAKFvyHZJiYmKKso48hYeHq27dum5t0dHRmjt3brHXAgAAAKBsyHdIqlatWlHWkad27dpp7969bm379u0rkVoAAAAAlA35nrihJDz66KNav369Jk6cqAMHDujLL7/Uxx9/rDFjxpR0aQAAAACuU6U6JLVo0ULff/+9Zs+erfr16+uFF17QpEmTdPvtt5d0aQAAAACuUwWauKEk9O3bV3379i3pMgAAAACUEaV6JAkAAAAAiluBQ1KXLl10/vz5XO1JSUnq0qVLYdQEAAAAACWmwCFpxYoVysrKytWekZGh1atXF0pRAAAAAFBS8v1M0u+//+78865duxQbG+tcttvtWrRokSpXrly41QEAAABAMct3SGrcuLFMJpNMJlOet9V5e3vrvffeK9TiAAAAAKC45TskxcTEyDAMVa9eXRs3blRoaKhznaenpypUqCCLxVIkRQIAAABAccl3SKpWrZokyeFwFFkxAAAAAFDS8hWS5s+fr969e8vDw0Pz58+/bN/+/fsXSmEAAAAAUBLyFZIGDhyo2NhYVahQQQMHDrxkP5PJJLvdXli1AQAAAECxy1dIcr3FjtvtAAAAAFzP8vWepODgYJ09e1aSNHr0aCUnJxdpUQAAAABQUvIVkrKyspSUlCRJmjFjhjIyMoq0KAAAAAAoKfm63a5NmzYaOHCgmjVrJsMwNHbsWHl7e+fZd+rUqYVaIAAAAAAUp3yFpC+++EJvv/22Dh48KJPJpMTEREaTrgP7j2zRz+s+19FTu5WYclb/uOVNNa7T2bneMAz9uPIjrfnte6VnJKtGRCMN6/2UwspXveQ+f1z5kX5a9bFbW1j5SD334HfO5dVb52rjzkU6dmqPMrJS9da/VsrHy99tmw/mjNOx0/uUnJogH+8ARUe11M1dH1GQ/4X3c509f1L/ea9vruM/Pmq6qldpeFWfBwAAACDlMySFhYXplVdekSRFRUVp5syZKl++fJEWhqKXmZ2hKmG11bbxAE355rFc63/+dYaWb5ytEQOeV0hQJc1f8aHe+3KMJjzwrTystkvut1JoDT1yx4fOZYvZ/SXDWdkZqlejrerVaKt5y97Lcx+1I5urV/vRCvQL0fnkOM395W19/O2/9Pio6W79xt3xocJDaziX/bwD83PqgFNRfFngatHaaZq37D11aTlMt/b8l7P9zc/v1f4jW9z6dmg6WLf3+T/nckLiKX3535e19/BmeXl6q3WjvhrY5WFZzBf+1/3b7qVaueVbHT+9Vzk52QoPra6+He9XvRptr+UjAQCgzMv3y2QviomJKYo6UALq12yn+jXb5bnOMAwt3filene4R41v6CRJGjXgef3rre7atmeFWtTvecn9ms0WBfqFXHJ911a3S5L2Ht58yT7dWt/h/HP5oErq2XaUPvp6vOz2bFksHs51vt5Blz0WcCVF9WWBJB0++YdWb52ryhVq5bm+fZOb1a/TA85lTw8v558dDrven/2IAvzK6/FR05SYclbTf3haFrNVA7s8LEnaf3Sroqu30sAuD8nb5q9123/QB3PG6YnRn6tqeJ2r+TgAAIDyOXHDX61cuVL9+vVTzZo1VbNmTfXv31+rV68u7NpQgs6eP6GklLOKjmrlbPP28ldU5fo6dOL3y257JuGonni7h/7zXj999v3/KSHx1DXVkpqeqI07/6vqEY3cApIkffDVo/rXm131+vTR2r535TUdB2VT/ZrtNKDzGDWp0yXXur9+WVAlrLZGDXhe55PjtG3PisvuNyMrTVO//z/d0edp+XgH5NnH08NLgX4hzh9vm59z3a5D63Xq7CGNHviiIireoPo126l/pwe1YvM3yrFnS5Ju7fkv9Ww7UpGV6imsfFUN7PKwKgRX1Y79q67+AwEAAAUPSV988YW6desmHx8fjR071jmJQ9euXfXll18WRY0oAUkp8ZKkAN9gt3Z/3/JKSjl7ye2iKjfQiP7P6eHh72vYTU8q/vwJvTHjbmVkpha4hu9+eUdjX2mrf77RWQmJsXrg1rec67w8vTWk+3jdN+RVjRn2rmpGNNZHX48nKKFQXcuXBXMWvqL6tdorunqrS/bZuHOh/vlGFz3/0S36ful7yspOd647dPx3Va5QUwF+/7u1uW71NsrITNHJMwfz3J/DcCgjK+2SoQwAAORPgW+3e+mll/Taa6/p0UcfdbaNHTtWb731ll544QUNHz68UAvE34vr7XtVwmorqnIDPfVuH23ZtUTtmgws0L56tL1L7ZoMVHziKf206mNN/+EZjRn6jkwmk/x8yrndkhdZqZ7OJ8dpyboZanRDx8I6HZRxV/tlwaadi3X01B49ec/MS/ZpWb+XggPDFeQXquNn9uv7pe/qdPxh/ePWN/889tlcxw3wu7CclBqf5z6XrPtcmVlpala3x5VPDgAAXFKBR5IOHTqkfv365Wrv378/zytdRy5+e52UmuDWnpwar4ACPAPk4+WvsOCqOpNwrMA1+PmUU1j5aqpbvbXuGfSydh5Yo5jLfHsfVbm+zpw7XuDjAIUpITFWX//8ukbf/OJln1nq0HSw6tVoq8phtdSqwU0aOeB5bdu7XHFXca1I0sYdC/XTqo917+BXc4UrAABQMAUOSREREVq6dGmu9l9++UURERGFUhRKXkhQZQX4hWhPzEZnW3pmimJO7FT1yvmfYjsjK01x544r0P/aJlcwDIckKTsn+5J9jp3exyQOKFRX82XB0VO7lZyaoImf3K4HX2yhB19sof1Htmj5xjl68MUWcjjseW4XVbmBJOnMuWN/Hjsk13GTUi4sB/i6zy66aedizVzwgu4d/Oplb+8DAAD5U+Db7f75z39q7Nix2rZtm9q2vTDN7Nq1azV9+nS98847hV4gik5GVprbt9Znz5/Qsdi98vUOUHBguLq2HK6Faz5VheCqzlm9gvxD1bhOJ+c2b8+8X43rdFbnFkMlSd8ueVsNa9+o4MBwJSbH6ceVH8lsNqtFvV7ObRJTziopJV5xf/4yeOLMfnl5+io4sKJ8vQMVc2KHDp/8QzUjmsjHy19x545r/ooPFVquivMdSOu2/yirxUMRFW+QJP22Z5l+3faD7uz7dFF/bChDXL8suPjf2sUvC25sdkue29SJaqmn7//are3z+c+qYkikerQdKfNfpsS/6NjpvZLkDPrVqzTUwjWfKSk1wTkytDtmvbxsfgoPre7cbtPORfr8x+d096CX1aBWh2s6XwAAcEGBQ9IDDzygihUr6s0339TXX1/4RSA6OlpfffWVBgwYUOgFougcOblLb8+8z7n87ZILEyO0bthPIwc8px5tRygzO12zfnpRaRnJqlm1sR4e/r7bLURx544rJe28c/l80ml99t2TSk1PlJ9POdWMaKwnRs2Qv285Z59VW751e+HsmzPukSTd1f9ZtW3UX55WL23bs0wLVk5RZla6Av1DVK9GW/Vu/6o8rJ7O7X5a/YkSEk/JbLaqYvlI3TPoFTWr263QPydc3wr7ywIvm68qV6jpdgxPT2/5egc62+MSjmnjzkWqX6udfL2DdOL0fn2z5E3VqtpUVcJqS5LqVm+t8JDqmj7vPxrUdZwSU89q/vIP1Kn5Lc7rYOOOhZo+f4Ju7fmYoirXV+Kfz0l5Wm3y/ssLmgEAQP4VKCTl5ORo4sSJGj16tNasWVNUNaGY3BDZXB89vfWS600mk/p3ekD9Xd7j8lcTx/7ktnzP4FeueNx+Hf+hfh3/ccn1lcNq6dE7P77keklq06if2jTK/WwcUFBF8WXBlVgsHtoTs0HLNn6pzKx0lQsMU5M6XXRTh3ucfcxmi8YMnaQvF76sV6eNlM3TS60b9nN7r9Lq376Tw5GjOQtf0ZyF/7v2LtYOAACujskwDKMgG/j5+Wnnzp2KjIwsopIKV1JSkgIDA5WYmKiAgGufFnfKM78VQlXAld3/fJOSLuGSuA5QXLgOAK4DQCq86yC/2aDAEzd07dpVK1fyLhoAAAAA16cCP5PUu3dv/fvf/9aOHTvUrFkz+fr6uq3v379/oRUHAAAAAMWtwCHpwQcflCS99dZbudaZTCbZ7XlPbwsAAAAAfwcFDkkOh6Mo6gAAAACAUqFAIenw4cNasmSJsrOz1bFjR9WrV6+o6gIAAACAEpHvkLR8+XL17dtX6enpFza0WjV16lTdcccdRVYcAAAAABS3fM9u9/TTT6t79+46ceKE4uPjde+99+rxxx8vytoAAAAAoNjlOyTt3LlTEydOVHh4uMqVK6fXX39dZ86cUXx8fFHWBwAAAADFKt8hKSkpSSEhIc5lHx8feXt7KzExsUgKAwAAAICSUKCJGxYvXqzAwEDnssPh0NKlS7Vz505nG+9JAgAAAPB3VqCQNGLEiFxt999/v/PPvCcJAAAAwN9dvkMS70cCAAAAUBbk+5kkAAAAACgLCEkAAAAA4IKQBAAAAAAuCEkAAAAA4IKQBAAAAAAuCEkAAAAA4KLQQtKIESPUpUuXwtodAAAAAJSIAr1M9nIqV64ss5mBKQAA/k4cDrsWrJyiDTv/q6SUeAX6h6pNw366qcM9MplMeW4z/YcJWv/7j7naw0Oqa8ID30qSflz5kX5a9bHb+rDykXruwe+cy7N+elG7YzYqMTlONk9vVa/SSIO6jlXFkChnn68WvaaDx7bpZNxBVQyJ0n/um+O2z7yOI0meHl5699+/5v+DAAAXhRaSJk6cWFi7AgAAxWTxr9O1csu3GjngOYWH1tCRk7v0+Y/PytvLT11aDstzm9t6Pqabuz7sXHY47Hrx46FqWrebW79KoTX0yB0fOpctZovb+qrh0WpZv7fKBYYrLT1RC1ZO0Tuzxuilh3+U2aVv28YDFHNip06c2Z+rlu5t7tKNzYa4tU2a+Q9Vq1Qv/x8CAPxFoYUkAADw93Po+HY1uqGjGtTqIEkKCaqkzX8s0uETOy+5jbeXv7zl71zetme50tKT1LZRf7d+ZrNFgX4hl9xPh6aD/7cQVEn9Oz+oFz8eqvjzJxUaHCFJuq3X45Kk5LRzeYYkL08feXn6OJePx+7TqbOHNLzPU5c5awC4vAKHpPHjx+fZbjKZ5OXlpZo1a2rAgAEKDg6+5uIAAEDRql6lkVZv/U6n448orHw1HY/dpwPHtmlI97z/vc/L2m3zVKd6K5UPquTWfibhqJ54u4c8rDZFVWmom7s8pODA8Dz3kZmVrl+3z1dIUGWVC6x41eezZtv3CguuplpVm171PgCgwCHpt99+09atW2W323XDDTdIkvbt2yeLxaI6derogw8+0D//+U+tWbNGdevWLfSCAQBA4enZbpQyMlP17AeDZDJbZDjsGtB5jFo1uClf259PjtMfB37V6JtfcmuPqtxAI/o/p7Dy1ZSYclY/rfpYb8y4W8/c/428bL7Ofis2f63vf3lHmdnpCisfqUdu/0BWi8dVnUt2TqY27lionu1GXtX2AHBRgUPSxVGiadOmKSAgQJKUmJioe+65R+3bt9e9996r4cOH69FHH9XixYsLvWAAAFB4tvyxRBt3LtTomyeqUmh1HTu9V9/8/OaFCRwa9bvi9uu3/yhvL381rtPZrb1+zXbOP1cJq62oyg301Lt9tGXXErVrMtC5rlX93oqOaq2klDgtWTdTn8x9Qv8aNU0eVluBz2XbnuXKyEpTm4ZXrhsALqfAIen111/XkiVLnAFJkgIDA/Xss8+qR48eeuSRR/TMM8+oR48ehVooAAAofN8tnaSebUeqRf2ekqTKYbWUkBirRWunXTEkGYahtdt/UKuGN11x9MfHy19hwVV1JuGYW7u3l7+8vfwVVr6qoqo01PjXO2rbnuVqUb9Xgc9lzW/fq0GtDgrwK1/gbQHAVYHn7E5MTNSZM2dytcfFxSkpKUmSFBQUpKysrGuvDgAAFKms7AyZTO6/DphNZhmG44rb7juyRXEJx9Su8cAr9s3ISlPcueMK9L/0RA6GYcgwpGx7wX+HOHvuhPYd3qx2jQcUeFsA+Kurut1u9OjRevPNN9WiRQtJ0qZNm/TYY49p4MCBkqSNGzeqdu3ahVooAAAofA1q3aiFaz5TcGBFhYfW0LHYPfplwxdq2+h/YeP7pe/pfPIZjRr4gtu2v26bp6jK9VW5Qs1c+/12ydtqWPtGBQeGKzE5Tj+u/Ehms1kt6l0YIYo7d1xb/vhZ0TVay9+nnM4lndHitdPk6WFT/Zrtnfs5k3BUmVnpSkqJV3Z2po7F7pUkhYdWdxu9+nXbDwrwD3G7zQ8ArlaBQ9KUKVP06KOPaujQocrJybmwE6tVI0aM0Ntvvy1JqlOnjj799NPCrRQAABS6ob0e1/wVH2j2wpeVnHpOgf6h6tB0sPrceJ+zT2LKWSUkxbptl56RrK27l+nWno/lud/zSaf12XdPKjU9UX4+5VQzorGeGDVD/r7lJEkeVpv2H/tNSzd+qbT0JAX4lVfNqk31r5HTFOD7vxlyZy54QfuPbHEuv/TJhXc3vfjwAoX8OZuew3Bo3e8/qk3Dfm7vVwKAq2UyDMO4mg1TUlJ06NAhSVL16tXl5+dXqIUVlqSkJAUGBioxMdHtOaqrNeWZ3wqhKuDK7n++SUmXcElcByguXAcA1wEgFd51kN9sUOBnkr744gulpaXJz89PDRs2VMOGDUttQAIAAACAgipwSHr00UdVoUIFDR8+XP/9739lt9uLoi4AAAAAKBEFDkmnTp3SnDlzZDKZdOuttyo8PFxjxozRr7/+WhT1AQAAAECxKnBIslqt6tu3r2bNmqUzZ87o7bff1uHDh9W5c2fVqFGjKGp0euWVV2QymTRu3LgiPQ4AAACAsqvAs9u58vHxUc+ePXXu3DkdOXJEu3fvLqy6ctm0aZOmTJmihg0bFtkxAAAAAKDAI0mSlJaWplmzZummm25S5cqVNWnSJN188836448/Crs+SRdm0rv99tv1ySefqFy5ckVyDAAAAACQriIkDR06VBUqVNCjjz6q6tWra8WKFTpw4IBeeOEF1alTpyhq1JgxY9SnTx9169btin0zMzOVlJTk9gMAAAAA+VXg2+0sFou+/vpr9ezZUxaL+wvbdu7cqfr16xdacZI0Z84cbd26VZs2bcpX/5dfflnPPfdcodYAAAAAoOwo8EjSxdvsLgak5ORkffzxx2rZsqUaNWpUqMUdO3ZMjzzyiGbNmiUvL698bfPkk08qMTHR+XPs2LFCrQkAAADA9e2qJ25YtWqVPvvsM82dO1eVKlXSoEGDNHny5MKsTVu2bNGZM2fUtGlTZ5vdbteqVav0/vvvKzMzM9dols1mk81mK9Q6AAAAAJQdBQpJsbGxmj59uj777DMlJSXp1ltvVWZmpubNm6e6desWenFdu3bVjh073NpGjRqlOnXq6IknnsgVkAAAAADgWuU7JPXr10+rVq1Snz59NGnSJPXq1UsWi0UfffRRkRXn7++f6xknX19flS9fvtCffQIAAAAAqQAhaeHChRo7dqweeOAB1apVqyhrAgAAAIASk++QtGbNGn322Wdq1qyZoqOjdeedd2ro0KFFWVueVqxYUezHBAAAwPXrqXf7KCHxVK72js1v0bDeT+Zq/233Ui1cO1VxCcdkd+SoQnBVdWt9h1o37OvsM/2HCVr/+49u29Wt0UZjh//vGf7U9ETNWfSaduxbJZPJpCbRXXVrz3/Jy9PH2WfzHz9r0dqpOh1/VP6+QerU/Db1aDvCuT4xOU7fLnlbR07tUlzCMXVuOVS39vzXNX0eKEBIat26tVq3bq1Jkybpq6++0tSpUzV+/Hg5HA4tWbJEERER8vf3L8paAQAAgEL35N1fyGHYncsnzxzUO7MeUNPo7nn29/EOVO/2d6ti+UhZLR76ff9qfT7/Ofn7BqtejbbOfvVqtNVd/Z91Llstnm77mfr9/ykx5aweueMD2e05mvHjs5q14EXdPWiiJGnngbWaOu8/GtrrcUVXb63YszH6YsEL8vCwqXOLC4MV2fZs+fmW003t79HSDbMK6yMp8wo8Bbivr69Gjx6tNWvWaMeOHfrnP/+pV155RRUqVFD//v2LokYAAACgyPj7llOgX4jzZ8f+VQotV0W1qzXLs/8Nkc3VpE4XhYdWV2hwhLq2Gq7KYbV08Og2t35Wi6fbfn29A5zrTsUd0h8Hf9WdfZ9RVOUGqlm1iYb2fFyb/1is88lxkqQNv/+kxjd00o3Nhii0XBU1qNVBvdqN1s+/zpBhGJKkkKBKuq3nv9S6UV95efkVzQdUBhU4JLm64YYb9Nprr+n48eOaPXt2YdUEAAAAlIgce7Y27Fioto0HyGQyXbG/YRjaE7NBp+MPq2a1pm7r9h3ZrH+92VUTJt+sL/87USlp553rDp34XT5e/qpW6X8zRNep3komk1kxJ3b8WUuWPKzuo08eHjadSzqt+DxuD0Thuer3JLmyWCwaOHCgBg4cWBi7AwAAAErEtj3LlZ6RrDaNLn+HVHpGsv49qZey7dkym8wadtO/Vbd6a+f6ejXaqkmdLgoJqqS4c8c1b/n7em/2w3pi1HSZzRYlpcTL3yfYbZ8Ws1W+3gFKSomXdOEZpm9+flNtYjaodmQLxSUc0y/rZkqSklLiFBJUqZDPHhcVSkgCAAAArge/bpunejXbKsg/9LL9bDZf/d99s5WZla49MRv17c9vKSSoim6IbC5JalG/p7Nv5bBaqhxWS0+/31/7jmxWnahW+aqlfZNBiks4rslzxsluz5GXzVddWg7TglVTZDJd0w1huAJCEgAAACAp/vxJ7Y7ZqPtveeOKfc0msyoEV5UkRVS8QbFnY7R47VRnSPqr0HJV5OcTpDMJx1QnqpUC/MorOS3BrY/dkaPU9CQF+JWXJJlMJg3q9ogGdnlIiSnx8vctpz0xGyVJIUFVruVUcQVEUAAAAEDSr9vny983WA1qtS/wtobhULY9+5LrzyWdVmpaogL9LoxQVa/cUGkZyTpyapezz96YTTIMh6IqN3Db1my2qFxABVktHtq0c5GqV2kof99yBa4R+cdIEgAAAMo8h+HQuu3z1aZhX1nM7r8iT5v3tIL8K+jmrg9LkhatmaqqleoqtFwV5eRkaeeBtVq/478aftOFdyplZKXpp1VT1KROVwX4hejsuWP67pd3FBocobo12kiSwkOrq16NtvpiwYsaftNTsjtyNGfRq2per6fzVr+UtHPaunupaldrpuycLP26fb627v5F4+/6xK2+Y7F7JUmZWWlKTjuvY7F7ZbF4qFJo9SL9zK5nhCQAAACUeXsObVBCYqzaNh6Qa11CUqzbM0CZ2emavfBlnU86Iw+rTRVDIjV64AtqXu/Cc0hmk1knTu/X+u0LlJaRrED/UNWt3lr9Oz3oNlvd6Jtf0pyFr2rSF/+QyWRW0zpddGuvx92OvW77j5q75G0ZMlS9SkONv+tjRVWu79bnpU+GOf989NRubdq5UMGB4Zo49qdC+WzKIkISAAAAyry6Ndroo6e35rnun38ZuRnQeYwGdB5zyX15enhp7O0fXPGYvt6BzhfH5sXPp5yeGD3jivu5VN24ejyTBAAAAAAuCEkAAAAA4IKQBAAAAAAuCEkAAAAA4IKQBAAAAAAuCEkAAAAA4IKQBAAAAAAuCEkAAAAA4IKQBAAAAAAuCEkAAAAA4IKQBAAAAAAurCVdAAAAAP6e5r33RUmXgDLi/uebFOvxGEkCAAAAABeEJAAAAABwQUgCAAAAABeEJAAAAABwQUgCAAAAABfMbldAzOKC4lLcs7gAAADgAkaSAAAAAMAFI0kACowRVRQXRlQBACWBkSQAAAAAcEFIAgAAAAAXhCQAAAAAcEFIAgAAAAAXhCQAAAAAcEFIAgAAAAAXhCQAAAAAcEFIAgAAAAAXhCQAAAAAcEFIAgAAAAAXhCQAAAAAcEFIAgAAAAAXhCQAAAAAcEFIAgAAAAAXhCQAAAAAcEFIAgAAAAAXhCQAAAAAcEFIAgAAAAAXhCQAAAAAcEFIAgAAAAAX1pIuAACAv6N5731R0iWgjLj/+SYlXQJQ5jCSBAAAAAAuCEkAAAAA4IKQBAAAAAAuCEkAAAAA4IKQBAAAAAAuCEkAAAAA4IKQBAAAAAAuCEkAAAAA4KJUh6SXX35ZLVq0kL+/vypUqKCBAwdq7969JV0WAAAAgOtYqQ5JK1eu1JgxY7R+/XotWbJE2dnZ6tGjh1JTU0u6NAAAAADXKWtJF3A5ixYtcluePn26KlSooC1btujGG28soaoAAAAAXM9KdUj6q8TERElScHDwJftkZmYqMzPTuZyUlFTkdQEAAAC4fpTq2+1cORwOjRs3Tu3atVP9+vUv2e/ll19WYGCg8yciIqIYqwQAAADwd/e3CUljxozRzp07NWfOnMv2e/LJJ5WYmOj8OXbsWDFVCAAAAOB68Le43e6hhx7SggULtGrVKlWpUuWyfW02m2w2WzFVBgAAAOB6U6pDkmEYevjhh/X9999rxYoVioqKKumSAAAAAFznSnVIGjNmjL788kv98MMP8vf3V2xsrCQpMDBQ3t7eJVwdAAAAgOtRqX4m6cMPP1RiYqI6deqk8PBw589XX31V0qUBAAAAuE6V6pEkwzBKugQAAAAAZUypHkkCAAAAgOJGSAIAAAAAF6X6djsAAACgqB3N3K6jmduV7kiSJPlZyqumV2uFeuQ9s/KxzN91Mmu3kh1nJUmBljDV8mqnIGu4s49hGDqQ8auOZ+1UtpGhctbKquvdVb6Wcs4+WY507U5frjPZh2SSSWGeNRXt3VlWk6ckKT77mI5kblWiPVY5RqZ8zOUU5dVclTyjC1QLCo6QBAAAgDLNy+ynG7zby8d8IcCcyPpDW1N/UFv/O+RvCcnVPyHnuMI9b1C0pbPMJqtiMjdpc8p3ah9wl7zM/pKkmMxNOpK5TQ18e8rHHKj96b9qc+p3au8/QhbThV/Bf09bqExHqlr4DZYhh3akLdYfaUvUyLePJOm8/aT8LSGK8mohm8lHZ3IO6fe0RbKabKrgUT3ftaDguN0OAAAAZVoFjxoK9aguX0s5+VrKqbZ3e1lNHkrMOZVn/0a+N6mqrbECrBXkZwlWfe/uMmQoPueYpAujSEcyf1MNr1YK86gpf0uoGvj2UqYjRWeyD0iSUuzxOptzWPV9uivIGq5y1sqK9u6sU9l7leFIkSTV8GqlWt7tVM5aST6WIEXamirUGqnT2fvzXQuuDiNJZVRBh5UlKTZrn/ZnrFW6I0k+5iDd4N1BoX9+i+Ew7NqfsVZx2TFKdyTKarKpvLWqant3kJfZL9e+HEaO1iXPVrIjTm397lCAtYIkyW7k6I+0X5RkP61UR4JCrdXV1G9AntsfyFivk1m7lWmkyWbyVU2v1qpiq18YHw8AACijDMOh2Ox9yjFyFGStlK9t7MqRIbs8TF6SpHRHojKNVJW3VnX28TDZFGipqPM5pxTuWUfnc07JarIp0FrR2ae8tZpMMikx55S8PGvleaxsI1O+puB814KrQ0gqowo6rHwu56S2p/2k2l7tFepRXaey9mhr6nxnf7tylGQ/oxpereVvCVWOkaHd6Sv+3Oftufa3N321bGZfJTvi3NoNGbKYrKpma+L2LclfbUv9SZlGqur79JCPOUiZRqokpoxHwRzM2KjT2fuVak+QxWRVkKWSant3kJ/l0v/4OAy7DmVu1ImsXcp0pMjXXE61vTvk+oIhw5GsvemrdTbnsOxGtnzMQWrg09P5j+HvqYt0MnuX2zYh1mpq7jfYubwi8VNlGElufWp7tVd1r5bOZcMwdDhzi45l/a50R7I8TV6qamusGl6trvpzAYCyKNkep/XJc+RQjizyVFPffvKzlM/Xthd+r/FzhqJMI02S5Gn2cetnM/v++TuLlGmkytPkvt5sMsvD5OXc/q9OZe1Vov206vl0y3ctuDqEpDKqgkcNt+Xa3u11LGu7EnNO5RmSjmRuVYg1UlFeLSRJtbzb6WzOER3N3KZ6Pt3kYbKphd8Qt23qenfRupQvle5Ikrc5wNkelx2jszlH1MS3n9YkH3bbxmrycF7453JOKsfIzFVLXHaMEnKO68aA0fI0e0uSfBRY8A8BZd65nGOq6tlYgdYwGTK0P32NNqfMVfuAkbKaPPLcZn/GWp3M2q36Pt3law7W2Zwj+i11vlr7DXOOiGY7MrQ++SuV94hQM9+b5WnyUZrjXK5v9UKskWrg09O5bJYl1/FqerVVhGcD57Llz4d5L9qdvlzxOUdUx7uj/MwhyjYylG1kXPVnAgBlla85WG3971COkaXY7H36PW2xWvndesWgdChjo2Kz96il363OZ42KQnz2Ue1MW6z6Pt3z/F2tOGspC/j0kK9h5fM5pxRpa+bWFmKNdN5Xm5fsPwOOh8nmbMt0pGpn2hI19e0v81X+53cm+5ACrWGKydysk1m7ZDF5qIJHDdXyaivLJX6xBfLiOmojSQ18empZ0kdKsp9WsLVKntuczNqt6l6tnLeaVrUEKT7niGIyN6uR9SZJ0qHMTfI2+7sFIB9L7iBvlkU2s+9la7TK85J9UuzxOpb1u9r53+Uy+sUXBgBwNcwmi3PmuUBrmJLsp3U4c6vq+3S/5DYxGZt1KGOTWvgNlr8l1Nlu+3OEKMuR5vbYQaYjVQGWCn/28VXWX0aMHIZD2UaGc/uLEnKOaWvqD6rj3UmVPesWqBZcHUJSGVaQYeVMIzWPIWOfSw4H240c7ctYrXCPOrL+GZIMw9COtMWqamuoQGtFpdkTr6rudMd5ncs5IbMsauLbX9lGuv5IW6ZsI8Ptl1KgoP4X7C99H7dDdln+MuJjllXnck46l89kH1SIR6R+S/1R53KOy2b2U1XPRoqwNXTbLiHnuJYlfiiryUvlrRGq5dXOOTp60aHMjTqYuV5eZn9V8qijarZmMpvMfx7nkLzNgYrLPqQtqd/JMKQQj6qq7dUh134AAAVjyJDDsF9y/aGMTTqUsUHN/Qa5PVckSd7mQNlMvorPOeq8yyDHyFSiPVZVbY0kSUHW8AttOacVaA2TJCXkHJUhQ4Eu03fHZx/T1tR5qu3dIde/I/mpBVeHkFSGXe2w8pU4DLu2pS6QJNXz6epsP5L1m3KMLFW3tbzUpvly8cmjhr43OUep6njbtS3tR9X17sJoEq6KYRjak75CQZZKl7yNQbrw3NDhzK0qZ60iH3OQ4nOO6nT2ARkuz8SlOxJ1LHO7Im3NVMO3lRLtsdqdvlxmk0WVPetJkkI9IlXRs5a8zQFKsydqX8YabUn9Tq39hsn0ZwiqZmuiAEsFeZq9dC7npPZlrFGGkapo707O42Q4khSbvU8NfHpdOIeMFdqWtkAt/W4pug8LAK4ze9NXK9QjSl4mf9mVpZNZe5SQc0zNfS/ccfB76kLZzH66wbuDpAu3te3PWKdGPr3lbQ5UpuPCc0YWk4esJk+ZTCZVszXRwcwN8rWUk7c5QPvTf5XN7KcKHjUlXZg0K8QaqT/Sl6iud1cZcmhX+jKFe9zgHH2Kzz6qranzVM3WVBU9ajmPY5LZ+WXYlWrB1SEklWEFGVa2mXyV5XAfNcp0pOUaDnYYdm1LW6AMR5Ja+N3iHEWSpITsYzpvP6WfE99x22ZdyiyFe0SroW+vfNVtM/nKy+zndhvfxVuNMhwpbi9pA/JrV/pSJdvj1dr/tsv2i/burJ1pS7Q6ebpMkrzNQariWU/Hs3Y6+xgyFGgJU23v9pKkAGsFJdvP6mjm786QFO5Zx9nf3xIqf0uIViVPVULOcZX3uPCwbZRXM7c+Zln0R/ovusGrvcwm64VvOWVXQ5/ezv/u65t6aF3KLKXYEy47AQUA4H+yjDT9nrpImUaqPEye8reEqrnvYIV4VJMkpTuSJZmc/Y9m/i5DF37ncVXD1lq1vNtKkqJsLWQ3srUzbYlyjEyVs1ZWc99Bbs8KNfTprd3py7Qp5ds/XyZbS9HenZ3rT2Ttkl05OpS5UYcyNzrby1mqqJX/rfmuBQVHSILT5YaVg6zhis85qkg1dbbF5xxxe4bpYkBKs59XS79bct3uE+3TWbWMds7lTEeKNqd+p0Y+fQr0Vuhy1kp/PkOV5fyGJNVxTpIpz+nGgSvZlbZUcdmH1NLvtiu+eM/T7KOmfgNkN3KUbaTLZvLTvozV8jEHOfvYTL65RmT9LOUvO2OjjyVIHiZvpTrOq7zynpEo0FpRhhxKcyTJzxIsm8lXJpndvhj43xcGyYQkAMinK92ufzGQXNQp8J4r7tNkMqmWdzvV8m53yT6eZm/ni2Pz0tC3lxrq8l8i56cWFBwvky2j9qavVkLOcaXZE5Vsj/tz+ZgqeUZLujCsvDd9tbN/NVtTnc05rJiMzUqxJ2h/+q9KtJ9WVVtjSf+7xS4p57Qa+t4kQ4YyHanKdKQ6g5e3OUD+lhDnz8Xpx33MQW6/mKbY45WUc0bZRoZylKmknDNKyjnjXB/uWUeeJi/tSFusFHu8EnKOa2/6KlXxrMetdigQwzC0K22pTmcfUAu/W/KcXOFSLCarvMz+MuTQ6ez9bjNGlrNWUqr9nFv/VMc5t1ke/yrDkaxsI11el5nIIdkeJ8nkHMEtZ610ITTZz7sc58KfL3csAABweYwklVEFHVYuZ62kRj43aV/GWu3LWCtfc5Ca+vZ3PruR4UjRmZyDkqRfk2e6HauF7y0q7xGR79o2p3zv9m6YX1O+kCT1ChovSbKaPNXcb4h2py/Tr8mz5GnyUkXPG1TLiyFlFMyu9GU6lbVHTf36y2rydN7HbTV5OgP3X+9DP59zShmOFAVYQpVhpOhAxjoZkqJszZ37jbQ10/qUOTqYsUEVPWor0R6r45m/q96ft7LmGFk6kLFOFT1qydPkq3RHovZmrJKPOUgh1gvX4Lmck0rMiVWwR4Ss8tB5+yntSV+hSh7R8jBfmFiivLWaAiwVtCNtsaK9O8uQoV3pS1XeWo3bTgEAuAaEpDKqoMPKklTRs7YqetbOs7+PJdAZYvLrUtvkZ9jYzxKc671MQEEdy9ouSdqY8o1be33vnqpiu/Ds0F+/MHAoR/sz1irdkSiLyUOh1ig19OvtDC7Shdvimvj217701TqYsV7e5kDV8e7kHKk1yaRk+1mdzNqlbCNTNpOfQjyqqZZXW5n/vFfdLItOZe/RgYx1cihH3uZAVbM1U5Ttf7e8mkwmNfUdqN3py7Qh5asL9XhE6QavG4vk8wIAoKwgJAEos/IT7P/6hUGwNUIdAkZecbsKHtVV4c93Kf2VxeShFn95R9NfBVrD1MZ/+BWP42X2UxPf/lfsB1zKwYyNOp29X6n2BFlMVgVZKqm2d4fLPtMWm7VfhzI3Ks1+Xobs8jGXU6RXM7f3tyw6/1ae297g1cH5YvKLHEaO1iXPVrIjTm397nBOmSxduM10V9oyJdpj5WnyVlVbE1V32d5h2HUoc6NOZO1SpiNFvuZyqu3dQaEeUVf7kQAAIQkAgLLsXM4xVfVsrEBrmAwZ2p++RptT5qp9wEhZL/Gcp4fJSzVsLeVrCZZZFp3JOaSdaYvlafJRqEekJKlzwP1u28Rlx2hn+s8K86iVa39701fLZvZVsiPOrT3HyNSmlLkqb62quj5dlWI/qx1pP8vDZHO+L2Z/xlqdzNqt+j7d5WsO1tmcI/otdb5a+w1zC1sAUBBM3AAAQBnW3G+wqtjqyd8SogBLqBr49FSGkawk++lLblPeI0JhnrXkZykvH0uQIm1N5W8J1fmcE84+NrOv28+Z7IMKtkbIxxLktq+47BidzTmiOt4dcx3nZNYeGbKrgU9P+VtCFO5ZR9VsTXQ4c4tLn92q7tVKoR7V5WMJUlVbI4V6RCkmc/O1fzgAyixCEgAAcMo2MiVdGC3KD8MwFJ99VKn2BJWzVsmzT6YjVXE5MariWT9X+860JWro00vmPG5uOZ9zUuUsVWQ2WZxtIdZqSnWcU7YjQ5LkkF0WWdy2M8uqczkn81U/AOSF2+0AAICkC4FnT/oKBVkqOWcvvZRsI1MrEj+WQ3aZZFJd767OGVL/6kTWLllNHm632hmGoR1pi1XV1lCB1opKsyfm2i7TSMs1nb3tz2nyM41UechLIdZqOpy5VeWsVeRjDlJ8zlGdzj4gQ0ZBTx8AnAhJAABAkrQrfamS7fFq7X/bFfta5am2/nfIbmQrPueo9qSvlLc5MM9XPpzI2qlwj2hZTP/7teNI1m/KMbJU3dbymmqO9u6snWlLtDp5ukySvM1BquJZT8ezdl7TfgGUbYQkAACgXWlLFZd9SC39bnN7wfelmEwm5/u4AqwVlOpI0KHMjblCUkLOcaU6zqmRra97e/Yxnbef0s+J77i1r0uZpXCPaDX07SWbyUdZjjS39RffZ2YzXRhR8jT7qKnfANmNHGUb6bKZ/LQvY7V8zEEFOn8AcEVIAgCgDDMMQ7vTl+l09gG19LtVPpbAq9uPDDkMe67245k7FWAJU4Al1K092qezahntnMuZjhRtTv1OjXz6KMgaLkkKslbS/ow1chh253NJ8TlH5Wsu5/ZuMkmymKyymPzlMOw6nb1fFT1uuKrzAACJkAQAQJm2K32ZTmXtUVO//rKaPJ0jNVaTpyx/TgH+e+pC2cx+usG7g6QL71YKtITJxxwoh+yKy47Ryazdquvd1W3fOUamTmfv0w15zFz312eNLLpwLB9zkHMkK9yzjg5krNPOtJ8V5dVCKfZ4HcncqjrenZzbnc85pQxHigIsocowUnQgY50MSVG25oXy+QAomwhJAACUYceytkuSNqZ849Ze37unqtjqSZLSHcmSTM51diNbu9KXKsORLIvJKl9zsBr69Fa4p/vozamsvTJ0IexcDQ+TTS38BmtX2jKtS54lD5O3ani1dr4jSZIcytH+jLVKdyTKYvJQqDVKDf165xppAoCCICQBAFCG9Qoaf8U+rfxvdVuu7d1Otb3bXaL3/0TYGroFmsvxsQTmWYu/JVStLjORRLA1Qh0CRubrGACQX7wnCQAAAABcEJIAAAAAwAUhCQAAAABcEJIAAAAAwAUhCQAAAABcEJIAAAAAwAUhCQAAAABcEJIAAAAAwAUhCQAAAABcEJIAAAAAwAUhCQAAAABcEJIAAAAAwAUhCQAAAABcEJIAAAAAwAUhCQAAAABcEJIAAAAAwAUhCQAAAABcEJIAAAAAwAUhCQAAAABcEJIAAAAAwAUhCQAAAABcEJIAAAAAwAUhCQAAAABcEJIAAAAAwAUhCQAAAABcEJIAAAAAwAUhCQAAAABcEJIAAAAAwAUhCQAAAABcEJIAAAAAwAUhCQAAAABcEJIAAAAAwMXfIiRNnjxZkZGR8vLyUqtWrbRx48aSLgkAAADAdarUh6SvvvpK48eP14QJE7R161Y1atRIPXv21JkzZ0q6NAAAAADXoVIfkt566y3de++9GjVqlOrWrauPPvpIPj4+mjp1akmXBgAAAOA6ZC3pAi4nKytLW7Zs0ZNPPulsM5vN6tatm9atW5fnNpmZmcrMzHQuJyYmSpKSkpIKpaYcI/PKnYBCUFj/zRYFrgMUF64DgOsAkArvOri4H8MwLtuvVIeks2fPym63KywszK09LCxMe/bsyXObl19+Wc8991yu9oiIiCKpESgqgYGTS7oEoMRxHQBcB4BU+NdBcnKyAgMDL7m+VIekq/Hkk09q/PjxzmWHw6GEhASVL19eJpOpBCsru5KSkhQREaFjx44pICCgpMsBSgTXAco6rgGA66A0MAxDycnJqlSp0mX7leqQFBISIovFotOnT7u1nz59WhUrVsxzG5vNJpvN5tYWFBRUVCWiAAICAvgfAso8rgOUdVwDANdBSbvcCNJFpXriBk9PTzVr1kxLly51tjkcDi1dulRt2rQpwcoAAAAAXK9K9UiSJI0fP14jRoxQ8+bN1bJlS02aNEmpqakaNWpUSZcGAAAA4DpU6kPSbbfdpri4OD3zzDOKjY1V48aNtWjRolyTOaD0stlsmjBhQq7bIIGyhOsAZR3XAMB18HdiMq40/x0AAAAAlCGl+pkkAAAAAChuhCQAAAAAcEFIAgAAAAAXhCQAAAAAcEFIwhW9/PLLatGihfz9/VWhQgUNHDhQe/fudeuTkZGhMWPGqHz58vLz89PgwYNzvQR47NixatasmWw2mxo3bpznsQzD0BtvvKHatWvLZrOpcuXKeumll4rq1IB8K67r4Nlnn5XJZMr14+vrW5SnB+RLcf57sHjxYrVu3Vr+/v4KDQ3V4MGDdfjw4SI6MyB/ivMa+Prrr9W4cWP5+PioWrVqev3114vqtJAHQhKuaOXKlRozZozWr1+vJUuWKDs7Wz169FBqaqqzz6OPPqoff/xR33zzjVauXKmTJ09q0KBBufY1evRo3XbbbZc81iOPPKJPP/1Ub7zxhvbs2aP58+erZcuWRXJeQEEU13Xw2GOP6dSpU24/devW1S233FJk5wbkV3FdBzExMRowYIC6dOmibdu2afHixTp79mye+wGKU3FdAwsXLtTtt9+uf/zjH9q5c6c++OADvf3223r//feL7NzwFwZQQGfOnDEkGStXrjQMwzDOnz9veHh4GN98842zz+7duw1Jxrp163JtP2HCBKNRo0a52nft2mVYrVZjz549RVY7UFiK6jr4q23bthmSjFWrVhVa7UBhKarr4JtvvjGsVqtht9udbfPnzzdMJpORlZVV+CcCXKWiugaGDRtmDBkyxK3t3XffNapUqWI4HI7CPQnkiZEkFFhiYqIkKTg4WJK0ZcsWZWdnq1u3bs4+derUUdWqVbVu3bp87/fHH39U9erVtWDBAkVFRSkyMlL33HOPEhISCvcEgEJQVNfBX3366aeqXbu2OnTocG0FA0WgqK6DZs2ayWw2a9q0abLb7UpMTNTMmTPVrVs3eXh4FO5JANegqK6BzMxMeXl5ubV5e3vr+PHjOnLkSCFUjishJKFAHA6Hxo0bp3bt2ql+/fqSpNjYWHl6eiooKMitb1hYmGJjY/O970OHDunIkSP65ptv9Pnnn2v69OnasmWLhgwZUpinAFyzorwOXGVkZGjWrFm6++67r7VkoNAV5XUQFRWln3/+WU899ZRsNpuCgoJ0/Phxff3114V5CsA1KcproGfPnvruu++0dOlSORwO7du3T2+++aYk6dSpU4V2Drg0QhIKZMyYMdq5c6fmzJlT6Pt2OBzKzMzU559/rg4dOqhTp0767LPPtHz58lwPRQIlqSivA1fff/+9kpOTNWLEiCI9DnA1ivI6iI2N1b333qsRI0Zo06ZNWrlypTw9PTVkyBAZhlHoxwOuRlFeA/fee68eeugh9e3bV56enmrdurWGDh0qSTKb+fW9OPApI98eeughLViwQMuXL1eVKlWc7RUrVlRWVpbOnz/v1v/06dOqWLFivvcfHh4uq9Wq2rVrO9uio6MlSUePHr224oFCUtTXgatPP/1Uffv2VVhY2LWUDBS6or4OJk+erMDAQL322mtq0qSJbrzxRn3xxRdaunSpNmzYUFinAVy1or4GTCaTXn31VaWkpOjIkSOKjY11TmRVvXr1QjkHXB4hCVdkGIYeeughff/991q2bJmioqLc1jdr1kweHh5aunSps23v3r06evSo2rRpk+/jtGvXTjk5OTp48KCzbd++fZKkatWqXeNZANemuK6Di2JiYrR8+XJutUOpUlzXQVpaWq5vyy0Wi6QLdx0AJaW4/y2wWCyqXLmyPD09NXv2bLVp00ahoaHXfB64MmtJF4DSb8yYMfryyy/1ww8/yN/f33lPbWBgoLy9vRUYGKi7775b48ePV3BwsAICAvTwww+rTZs2at26tXM/Bw4cUEpKimJjY5Wenq5t27ZJkurWrStPT09169ZNTZs21ejRozVp0iQ5HA6NGTNG3bt3dxtdAkpCcV0HF02dOlXh4eHq3bt3sZ4ncDnFdR306dNHb7/9tp5//nkNGzZMycnJeuqpp1StWjU1adKkJE4dkFR818DZs2f17bffqlOnTsrIyNC0adOcU4qjmJTo3Hr4W5CU58+0adOcfdLT040HH3zQKFeunOHj42PcfPPNxqlTp9z207Fjxzz3ExMT4+xz4sQJY9CgQYafn58RFhZmjBw50oiPjy+mMwUurTivA7vdblSpUsV46qmniunsgPwpzutg9uzZRpMmTQxfX18jNDTU6N+/v7F79+5iOlMgb8V1DcTFxRmtW7c2fH19DR8fH6Nr167G+vXri/FMYTIMnoAEAAAAgIt4JgkAAAAAXBCSAAAAAMAFIQkAAAAAXBCSAAAAAMAFIQkAAAAAXBCSAAAAAMAFIQkAAAAAXBCSAAAAAMAFIQkAAAAAXBCSAAB/K4ZhqFu3burZs2eudR988IGCgoJ0/PjxEqgMAHC9ICQBAP5WTCaTpk2bpg0bNmjKlCnO9piYGD3++ON67733VKVKlUI9ZnZ2dqHuDwBQuhGSAAB/OxEREXrnnXf02GOPKSYmRoZh6O6771aPHj3UpEkT9e7dW35+fgoLC9Odd96ps2fPOrddtGiR2rdvr6CgIJUvX159+/bVwYMHnesPHz4sk8mkr776Sh07dpSXl5dmzZpVEqcJACghJsMwjJIuAgCAqzFw4EAlJiZq0KBBeuGFF/THH3+oXr16uueee3TXXXcpPT1dTzzxhHJycrRs2TJJ0ty5c2UymdSwYUOlpKTomWee0eHDh7Vt2zaZzWYdPnxYUVFRioyM1JtvvqkmTZrIy8tL4eHhJXy2AIDiQkgCAPxtnTlzRvXq1VNCQoLmzp2rnTt3avXq1Vq8eLGzz/HjxxUREaG9e/eqdu3aufZx9uxZhYaGaseOHapfv74zJE2aNEmPPPJIcZ4OAKCU4HY7AMDfVoUKFXT//fcrOjpaAwcO1Pbt27V8+XL5+fk5f+rUqSNJzlvq9u/fr2HDhql69eoKCAhQZGSkJOno0aNu+27evHmxngsAoPSwlnQBAABcC6vVKqv1wj9nKSkp6tevn1599dVc/S7eLtevXz9Vq1ZNn3zyiSpVqiSHw6H69esrKyvLrb+vr2/RFw8AKJUISQCA60bTpk01d+5cRUZGOoOTq/j4eO3du1effPKJOnToIElas2ZNcZcJACjluN0OAHDdGDNmjBISEjRs2DBt2rRJBw8e1OLFizVq1CjZ7XaVK1dO5cuX18cff6wDBw5o2bJlGj9+fEmXDQAoZQhJAIDrRqVKlbR27VrZ7Xb16NFDDRo00Lhx4xQUFCSz2Syz2aw5c+Zoy5Ytql+/vh599FG9/vrrJV02AKCUYXY7AAAAAHDBSBIAAAAAuCAkAQAAAIALQhIAAAAAuCAkAQAAAIALQhIAAAAAuCAkAQAAAIALQhIAAAAAuCAkAQAAAIALQhIAAAAAuCAkAQAAAIALQhIAAAAAuPh/pwSQ5zEcNj4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BNAAAAGGCAYAAAC63XyoAAAAOXRFWHRTb2Z0d2FyZQBNYXRwbG90bGliIHZlcnNpb24zLjcuMSwgaHR0cHM6Ly9tYXRwbG90bGliLm9yZy/bCgiHAAAACXBIWXMAAA9hAAAPYQGoP6dpAACOqElEQVR4nOzdd3hUZd7G8e+k94RAOqHXQOgIEUWQQEBAKRYEEcWyYEQBFWUXwbKK5XUVRbELFhZ1ERRQMAYBFaT3JlVqCoQkkEDKzLx/HJgQ6ZjkTJL7c125nHPOM2d+k12eJPc8xWK32+2IiIiIiIiIiIjIebmYXYCIiIiIiIiIiIgzU4AmIiIiIiIiIiJyEQrQRERERERERERELkIBmoiIiIiIiIiIyEUoQBMREREREREREbkIBWgiIiIiIiIiIiIXoQBNRERERERERETkIhSgiYiIiIiIiIiIXIQCNBERERERERERkYtQgCYiIiIiIiIiInIRCtDENHa7nfj4eBISEs659s477xAUFMSBAwdMqOzKZGRkMGLECBo2bIi3tzc1atTgkUceISsrq1i7ffv20bNnT3x8fAgNDeWJJ56gsLDQcf3w4cMMHDiQBg0a4OLiwsiRI8/7epmZmSQmJhIREYGnpycNGjTg+++/L823KFJq1A9ceT/QqVMnLBbLOV89e/Ys7bcpUuLUB1zd7wJvvPGG47Wio6MZNWoUp06dKs23KFIq1AdceR9QUFDAc889R926dfHy8qJ58+bMnz+/tN+iiKAATUxksVj45JNPWL58Oe+9957j/J49exgzZgxvvfUW1atXL9HXLCgoKNH7ARw6dIhDhw7xf//3f2zatImpU6cyf/587rvvPkcbq9VKz549yc/PZ+nSpUybNo2pU6cyfvx4R5u8vDxCQkIYN24czZs3P+9r5efn07VrV/bu3cv//vc/tm/fzgcffEBUVFSJvy+RsqB+4Mr7gW+++YbDhw87vjZt2oSrqyu33XZbib8vkdKmPuDK+4Dp06fz1FNPMWHCBLZu3cpHH33El19+yT//+c8Sf18ipU19wJX3AePGjeO9997jrbfeYsuWLQwbNoy+ffuydu3aEn9fIvIXdhGTTZ061e7n52ffvXu33Waz2Tt37mzv27evfePGjfbu3bvbfX197aGhofa77rrLnp6e7njeDz/8YO/QoYM9MDDQHhwcbO/Zs6d9586djut79uyxA/YZM2bYO3bsaPf09LR/8sknZfKevvrqK7uHh4e9oKDAbrfb7d9//73dxcXFnpKS4mgzZcoUe0BAgD0vL++c599www32Rx999JzzU6ZMsdepU8een59farWLmEH9wOX3A3/1+uuv2/39/e0nTpwosdpFypr6gMvvAxITE+033nhjsXOjR4+2d+jQoWTfgEgZUh9w+X1ARESEffLkycXO9evXzz5o0KCSfQMicg6NQBPTDRkyhC5dujB06FAmT57Mpk2beO+997jxxhtp2bIlq1atYv78+aSmpnL77bc7npeTk8Po0aNZtWoVycnJuLi40LdvX2w2W7H7P/XUUzz66KNs3br1vMPDAXr06IGfn98Fv5o0aXJF7ykrK4uAgADc3NwAWLZsGbGxsYSFhTnaJCQkkJ2dzebNmy/7vt999x1xcXEkJiYSFhZG06ZNefHFF7FarVdUn4izUT9w+f3AX3300UcMGDAAX1/fq76HiNnUB1x+H3DttdeyevVqVqxYAcDu3bv5/vvvuemmm66oPhFnoj7g8vuAvLw8vLy8ip3z9vbm119/vaL6ROTKuZldgAjA+++/T5MmTViyZAkzZ87kvffeo2XLlrz44ouONh9//DHR0dH88ccfNGjQgP79+xe7x8cff0xISAhbtmyhadOmjvMjR46kX79+F339Dz/8kJMnT17wuru7+2W/lyNHjvD888/z4IMPOs6lpKQU+2EJOI5TUlIu+967d+9m4cKFDBo0iO+//56dO3fy0EMPUVBQwIQJEy77PiLOSP3AlVuxYgWbNm3io48+uqrnizgT9QGXZ+DAgRw5coTrrrsOu91OYWEhw4YN0xROKffUB1yehIQE/vOf/9CxY0fq1q1LcnIy33zzjT5QFykDCtDEKYSGhvKPf/yD2bNn06dPH7744gt+/vln/Pz8zmm7a9cuGjRowI4dOxg/fjzLly/nyJEjjk+a9u3bV+wHZps2bS75+iW1hlh2djY9e/YkJiaGZ555pkTueTabzUZoaCjvv/8+rq6utG7dmoMHD/Lqq68qQJNyT/3Alfvoo4+IjY3lmmuuKdXXESkL6gMuz6JFi3jxxRd55513aNeuHTt37uTRRx/l+eef5+mnny7x1xMpK+oDLs+kSZN44IEHaNSoERaLhbp163Lvvffy8ccfl/hriUhxCtDEabi5uTmGOJ84cYLevXvz8ssvn9MuIiICgN69e1OzZk0++OADIiMjsdlsNG3alPz8/GLtL2daU48ePfjll18ueL1mzZqXHFp9/Phxunfvjr+/P7NmzSr2KVV4eLhjqsUZqampjmuXKyIiAnd3d1xdXR3nGjduTEpKCvn5+Xh4eFz2vUSckfqBy5eTk8OMGTN47rnnrvi5Is5KfcClPf300wwePJj7778fgNjYWHJycnjwwQf517/+hYuLVmiR8kt9wKWFhIQwe/ZsTp06xdGjR4mMjOSpp56iTp06l30PEbk6CtDEKbVq1YqZM2dSq1Ytxw/Rsx09etSxA+X1118P8Lfm/f/dIdvZ2dkkJCTg6enJd999d866BHFxcbzwwgukpaURGhoKQFJSEgEBAcTExFx2nR06dGD69OnYbDbHL8h//PEHERERCs+kwlE/cHFff/01eXl53HXXXVf8XJHyQH3A+eXm5p4Tkp35YM1ut1/2fUScnfqAi/Py8iIqKoqCggJmzpxZbG04ESkdCtDEKSUmJvLBBx9w5513MmbMGIKDg9m5cyczZszgww8/pEqVKlStWpX333+fiIgI9u3bx1NPPXXVr/d3hmxnZ2fTrVs3cnNz+fzzz8nOziY7OxswPiFydXWlW7duxMTEMHjwYF555RVSUlIYN24ciYmJeHp6Ou61bt06wPjELT09nXXr1uHh4eH4oTp8+HAmT57Mo48+yogRI9ixYwcvvvgijzzyyFXXL+Ks1A+cvx8446OPPqJPnz5UrVr1qusWcWbqA87fB/Tu3Zv//Oc/tGzZ0jGF8+mnn6Z3797FRqiLlHfqA87fByxfvpyDBw/SokULDh48yDPPPIPNZmPMmDFXXb+IXCaztwEVOWPChAn25s2bO47/+OMPe9++fe1BQUF2b29ve6NGjewjR46022w2u91utyclJdkbN25s9/T0tDdr1sy+aNEiO2CfNWuW3W4v2rZ67dq1pVr3zz//bAfO+7Vnzx5Hu71799p79Ohh9/b2tlerVs3+2GOPOba1PuN896hZs2axNkuXLrW3a9fO7unpaa9Tp479hRdesBcWFpbqexQpK+oHLq8f2LZtmx2w//jjj6X6vkTKmvqAS/cBBQUF9meeecZet25du5eXlz06Otr+0EMP2Y8dO1aq71GkLKgPuHQfsGjRIsd7rlq1qn3w4MH2gwcPlur7ExGDxW7XWG8REREREREREZEL0SqjIiIiIiIiIiIiF6EATURERERERERE5CIUoImIiIiIiIiIiFyEAjQREREREREREZGLUIAmIiIiIiIiIiJyEQrQRERERERERERELkIBWgmx2+1kZ2djt9vNLkVETKA+QETUD4hUbuoDREQqNgVoJeT48eMEBgZy/Phxs0sREROoDxAR9QMilZv6ABGRik0BmoiIiIiIiIiIyEUoQBMREREREREREbkIBWgiIiIiIiIiIiIXoQBNRERERERERETkIhSgiYiIiIiIiIiIXIQCNBERERERERERkYtQgCYiIiIiIiIiInIRCtBEREREREREREQuQgGaiIiIiIiIiIjIRZgaoE2ZMoVmzZoREBBAQEAAcXFx/PDDD47rnTp1wmKxFPsaNmxYsXvs27ePnj174uPjQ2hoKE888QSFhYXF2ixatIhWrVrh6elJvXr1mDp16jm1vP3229SqVQsvLy/atWvHihUrSuU9i4iIiIiIiIhI+WJqgFa9enVeeuklVq9ezapVq7jxxhu55ZZb2Lx5s6PNAw88wOHDhx1fr7zyiuOa1WqlZ8+e5Ofns3TpUqZNm8bUqVMZP368o82ePXvo2bMnnTt3Zt26dYwcOZL777+fBQsWONp8+eWXjB49mgkTJrBmzRqaN29OQkICaWlpZfONEBERERERERERp2Wx2+12s4s4W3BwMK+++ir33XcfnTp1okWLFrzxxhvnbfvDDz/Qq1cvDh06RFhYGADvvvsuTz75JOnp6Xh4ePDkk08yb948Nm3a5HjegAEDyMzMZP78+QC0a9eOtm3bMnnyZABsNhvR0dGMGDGCp5566rLqzs7OJjAwkKysLAICAv7Gd0BEyiP1ASKifkCkclMfICJSsTnNGmhWq5UZM2aQk5NDXFyc4/wXX3xBtWrVaNq0KWPHjiU3N9dxbdmyZcTGxjrCM4CEhASys7Mdo9iWLVtGfHx8sddKSEhg2bJlAOTn57N69epibVxcXIiPj3e0OZ+8vDyys7OLfYlI5aE+QMRJpW4ps5dSPyBSuakPEBGpXEwP0DZu3Iifnx+enp4MGzaMWbNmERMTA8DAgQP5/PPP+fnnnxk7diyfffYZd911l+O5KSkpxcIzwHGckpJy0TbZ2dmcPHmSI0eOYLVaz9vmzD3OZ+LEiQQGBjq+oqOjr/6bICLljvoAESeV+Scs+T8ogwH26gdEKjf1ASIilYvpAVrDhg1Zt24dy5cvZ/jw4QwZMoQtW4xPjx988EESEhKIjY1l0KBBfPrpp8yaNYtdu3aZXDWMHTuWrKwsx9f+/fvNLklEypD6ABEn1bAHNOpZJi+lfkCkclMfICJSubiZXYCHhwf16tUDoHXr1qxcuZJJkybx3nvvndO2Xbt2AOzcuZO6desSHh5+zm6ZqampAISHhzv+e+bc2W0CAgLw9vbG1dUVV1fX87Y5c4/z8fT0xNPT8wrfrYhUFOoDRJzInl8g9yg06WMchzYuk5dVPyBSuakPEBGpXEwfgfZXNpuNvLy8815bt24dABEREQDExcWxcePGYrtlJiUlERAQ4JgGGhcXR3JycrH7JCUlOdZZ8/DwoHXr1sXa2Gw2kpOTi63FJiIiIk7owCr47wD4372wa6HZ1YiIiIhIBWXqCLSxY8fSo0cPatSowfHjx5k+fTqLFi1iwYIF7Nq1i+nTp3PTTTdRtWpVNmzYwKhRo+jYsSPNmjUDoFu3bsTExDB48GBeeeUVUlJSGDduHImJiY5Pg4YNG8bkyZMZM2YMQ4cOZeHChXz11VfMmzfPUcfo0aMZMmQIbdq04ZprruGNN94gJyeHe++915Tvi4iIiFyGlI3weT/IPwG1b4Aa15pdkYiIiIhUUKYGaGlpadx9990cPnyYwMBAmjVrxoIFC+jatSv79+/np59+coRZ0dHR9O/fn3Hjxjme7+rqyty5cxk+fDhxcXH4+voyZMgQnnvuOUeb2rVrM2/ePEaNGsWkSZOoXr06H374IQkJCY42d9xxB+np6YwfP56UlBRatGjB/Pnzz9lYQERERJzEkR3waR84lQXR7eDO/4K7l9lViYiIiEgFZbHby2CbqkogOzubwMBAsrKyCAgIMLscESlj6gNEytCxP+GTHpB9EMKbwZA54B1kdlXqB0QqOfUBIiIVm9OtgSYiIiJyQdmH4dObjfCsWkMYPMspwjMRERERqdgUoImIiEj58ccPcGwvBNWEu2eDbzWzKxIRERGRSsDUNdBERERErkiboYAF6naGgEizqxERERGRSkIBmoiIiDi3/BzIOgghDYzjNtolW0RERETKlqZwioiIiPMqOAUzBsFHXeHAarOrEREREZFKSgGaiIiIOCdrAfxvKOz+2Xhst5pdkYiIiIhUUgrQRERExPnYrDB7OGyfB66ecOd/Ifoas6sSERERkUpKAZqIiIg4F7sd5o2GjV+Dixvc/inUucHsqkSkPDieCgUnza5CREQqIAVoIiIi4jzsdvhxHKyeChYX6Pc+NOxudlUiUh5kHYBPusOMgcb6iSIiIiVIu3CKiIiI89g8C5ZNNh73fhOa9je3HhEpHzL3wdRekPmnMQU89ygERpldlYiIVCAK0ERERMR5NL4Zmt8JES2g1WCzqxGR8iBjD0y7GbL2QZXacM9chWciIlLiFKCJiIiI+awF4OoOrm7QZwpYLGZXJCLlwdFdRniWfQCC6xrhWUCk2VWJiEgFpDXQRERExFwbvob3boDjKcaxwjMRuRyZ+2BqTyM8q9YA7v1e4ZmIiJQaBWgiIiJinm3zYNY/IG2zsXGAiMjl8gs3pnuHNIZ75oF/uNkViYhIBaYpnCIiImKOXQvh63vAboVmA6DjGLMrEpHyxM0Dbp8G+TngE2x2NSIiUsFpBJqIiIiUvT+XwYxBYM2Hxr3hlrfBRb+WiMglpGyEz/rByWPGsZunwjMRESkT+k1VREREytahdTD9dijIhXrx0P8jY/MAEZGLObQOpvWGXcmQNN7sakREpJLRb6siIiJSdtL/gM/6Ql421OwAt39mjCAREbmYg2vgsz5wKgui2kDX582uSEREKhkFaCIiIlJ2fKtBlZpQpRbcOQM8fMyuSESc3YFVxrTNvCyIbgeD/gdeAWZXJSIilYwCNBERESk7PsFw93dgK9QfwCJyaft+h89vhfzjUONaGPQVePqbXZWIiFRCWgNNRERESteJdJg/FgrzjGOvAC36LSKXtn+lMfIs/zjUuh7u+p/CMxERMY1GoImIiEjpOXnMWPMsdSOcyoY+b5tdkYiUF1VqQmB1CIiAAf/VlG8RETGVAjQREREpHXnH4YvbjPDMNxSuH212RSJSnviFwj3zwNMP3L3NrkZERCo5TeEUERGRkldwEv57JxxYCd5V4O7ZULWu2VWJiLPb8RPMfgishcaxX4jCMxERcQoagSYiIiIlqzAfvhoCe38BD3+4ayaENTG7KhFxdtvnw1eDwZoP4c2g/TCzKxIREXHQCDQREREpOTYrzHoQdiwAN28Y+CVEtTa7KhFxdlvnwpd3GeFZ497QZqjZFYmIiBSjAE1ERERKTvZB2PsbuLjDHZ9DrQ5mVyQizm7Lt/D1ELAVQJO+cOsn4OZhdlUiIiLFaAqniIiIlJygGjB0Phz5A+rHm12NiDi7TTNh5gNgt0LsbdDnXXDVnygiIuJ8NAJNRERE/r7di8FuNx5XrQsNe5hbj4g4v00zYeb9RnjWfCD0fU/hmYiIOC1TA7QpU6bQrFkzAgICCAgIIC4ujh9++MFx/dSpUyQmJlK1alX8/Pzo378/qampxe6xb98+evbsiY+PD6GhoTzxxBMUFhYWa7No0SJatWqFp6cn9erVY+rUqefU8vbbb1OrVi28vLxo164dK1asKJX3LCIiUuH88h/49GZIetrsSkSkPAmuC57+0HIw3PI2uLiaXZGIiMgFmRqgVa9enZdeeonVq1ezatUqbrzxRm655RY2b94MwKhRo5gzZw5ff/01ixcv5tChQ/Tr18/xfKvVSs+ePcnPz2fp0qVMmzaNqVOnMn78eEebPXv20LNnTzp37sy6desYOXIk999/PwsWLHC0+fLLLxk9ejQTJkxgzZo1NG/enISEBNLS0srumyEiIlIerfgAkp81HvuGmFuLiJQvkS3gwcXQ+01w0cQYERFxbha7/cx8C+cQHBzMq6++yq233kpISAjTp0/n1ltvBWDbtm00btyYZcuW0b59e3744Qd69erFoUOHCAsLA+Ddd9/lySefJD09HQ8PD5588knmzZvHpk2bHK8xYMAAMjMzmT9/PgDt2rWjbdu2TJ48GQCbzUZ0dDQjRozgqaeeuqy6s7OzCQwMJCsri4CAgJL8lohIOaA+QCqlddNh9nDjcccn4MZx5tZjMvUDIpdh1cdwKhuuG2l2JSVOfYCISMXmNB/1WK1WZsyYQU5ODnFxcaxevZqCggLi44sWIG7UqBE1atRg2bJlACxbtozY2FhHeAaQkJBAdna2YxTbsmXLit3jTJsz98jPz2f16tXF2ri4uBAfH+9ocz55eXlkZ2cX+xKRykN9gFR6m2fDt4nG43bDofO/TC3HDOoHRK7Qig9g7ij4aQLs+cXsav429QEiIpWL6QHaxo0b8fPzw9PTk2HDhjFr1ixiYmJISUnBw8ODoKCgYu3DwsJISUkBICUlpVh4dub6mWsXa5Odnc3Jkyc5cuQIVqv1vG3O3ON8Jk6cSGBgoOMrOjr6qt6/iJRP6gOkUvvjx9MLf9uMtYu6TwSLxeyqypz6AZErsOwd+P5x4/G1j0Ct68ytpwSoDxARqVxMD9AaNmzIunXrWL58OcOHD2fIkCFs2bLF7LIuaezYsWRlZTm+9u/fb3ZJIlKG1AdIpXUy0wjPbAXQpB/0nlQpwzNQPyBy2X6bBAvGGo+vfwy6Plch+g31ASIilYvp+0R7eHhQr149AFq3bs3KlSuZNGkSd9xxB/n5+WRmZhYbhZaamkp4eDgA4eHh5+yWeWaXzrPb/HXnztTUVAICAvD29sbV1RVXV9fztjlzj/Px9PTE09Pz6t60iJR76gOk0vIOgts+hrWfQ7/3K/WueeoHRC7Dkv+Dhc8bj294EjqNrRDhGagPEBGpbEwfgfZXNpuNvLw8Wrdujbu7O8nJyY5r27dvZ9++fcTFxQEQFxfHxo0bi+2WmZSUREBAADExMY42Z9/jTJsz9/Dw8KB169bF2thsNpKTkx1tREREKr2Ck0WP68XDbVPB1d20ckSkHFj8alF41vlf0PmfFSY8ExGRysfUAG3s2LEsWbKEvXv3snHjRsaOHcuiRYsYNGgQgYGB3HfffYwePZqff/6Z1atXc++99xIXF0f79u0B6NatGzExMQwePJj169ezYMECxo0bR2JiouPToGHDhrF7927GjBnDtm3beOedd/jqq68YNWqUo47Ro0fzwQcfMG3aNLZu3crw4cPJycnh3nvvNeX7IiJXaft8mDUMbDazKxGpWI7shLdaw8b/mV2JiJQnwbXB4gJdJsANY8yuRkRE5G8xdQpnWload999N4cPHyYwMJBmzZqxYMECunbtCsDrr7+Oi4sL/fv3Jy8vj4SEBN555x3H811dXZk7dy7Dhw8nLi4OX19fhgwZwnPPPedoU7t2bebNm8eoUaOYNGkS1atX58MPPyQhIcHR5o477iA9PZ3x48eTkpJCixYtmD9//jkbC4iIE8vPhTmPwIlUiG4HbRSAi5SIzH3w6S2QfRCWvgkxfcDV9BUgRKQ8iL0VwmMhpKHZlYiIiPxtFrvdbje7iIogOzubwMBAsrKyCAgIMLsckcpp/0rYMAO6v1TmU8vUB0iFdDwFPukBGbuhWgO453vwCzG7KqelfkAqPbsdkp+Fmh2gflezqylz6gNERCo2p1sDTUTksuWdMBYyPyO6LfR8TesyiZSE3Az4tI8RngXVgMGzFZ6JyIXZ7TB/LPz6Onx5F2QfMrsiERGREqU5GCJSPmUfhum3Q8oGY3Hzax4wuyKRiuNUNnzeD9K3gl843P0tBEaZXZWIOCubDX54AlZ+aBx3fwkCIs2tSUREpIQpQBOR8idlI0y/w1iTyacaRLQwuyKRisNaYPz7OrQWfKoa4VlwHbOrEhFnZbPBvFGweipggZvfglaDza5KRESkxClAE5Hy5Y8f4X/3Qv4JY02mQV9DlVpmVyVScbi6Q8MekLoZ7voGQhuZXZGIOCub1djAZ+3ngAX6TIEWd5pdlYiISKlQgCYi5ceKD+CHMWC3Qe2OcPun4F3F7KpEKp4Oj0DzO7XmmYhcmM0G3ybC+v+CxQX6vg/NbjO7KhERkVKjTQREpHxIfh6+f9wIz1rcBYNmKjwTKSk2G3w/Bg6tKzqn8ExELsZiAb8wsLhC/48UnomISIWnEWgiUj5EtwMXN+g0Fq5/zPjFXUT+Prsdvn8MVn0MG7+GR9eDV4DZVYmIs7NYIP4ZiL0NwpuaXY2IiEip0wg0EXFeBSeLHjfoBg+vhI6PKzwTKSl2OySNN8IzLHDTqwrPROTCCvNhzkg4ssM4tlgUnomISKWhAE1EnFPKJpjcFjbPKjqnnQBFStaS/4OlbxqPe78BsbeaWo6IOLHCPPh6CKz+BD7vb4RpIiIilYgCNBFxPjt+go+7Q9Z++OU1Y5cvESlZy96Bn/9tPE54EVrfY2o5IuLECk7Bl4Nh+/fg6gk9/wNuHmZXJSIiUqa0BpqIOJeVH8H3T4DdCrWuhzs+AxdXs6sSqVjWfAoLxhqPO/0T4hLNrUdEnFfBSZgxCHYlg5s33PlfqNvZ7KpERETKnAI0EXEONhskPQ3LJhvHzQdC70n6hFukpNntsOcX4/G1I+CGMebWIyLOKz8XZtwJuxeBuw8M/ApqX292VSIiIqZQgCYi5svPhW8egG1zjePO47RZgEhpsVig77tQv6uxe57+nYnI+eTnwPQ7YO8v4OEHg76GmteaXZWIiIhptAaaiJhv989GeObqAf0/ghue0B/1IiXtz2VwIt147OIKzW7XvzMRuTAXN3DzAg9/uOsbhWciIlLpaQSaiJivUU+Ifxai20HNOLOrEal49i2Hz/tBQBTcMw/8w8yuSEScnZsn3PE5ZOyCsCZmVyMiImI6jUATEXPsWgh7lhQdXzdS4ZlIaTi0Dr64DQpyIagGeAeZXZGIOKuTmfDdI8Z/Ady9FJ6JiIicphFoIlL2Vk+FuaPB0w8e+Bmq1jW7IpGKKX27MfIsLwtqXGuMJnHzNLsqEXFGuRnwWV84vA6Op8Cgr8yuSERExKkoQBORsmOzQfIz8Nsk47hBdwisbmpJIhVWxh749BbIPQoRLWDgDPDwMbsqEXFGOUfhs1sgZSP4VIUu482uSERExOkoQBORslFwEr55ELZ+Zxx3Ggs3PKlFzEVKQ/YhIzw7fhhCGsPgWeAVaHZVIuKMTqQb/UXaZvANgSFzILSx2VWJiIg4HQVoIlL6TqTBfwfAwdXg4g63vA3N7zC7KpGK68dxkPknBNeBu2eDT7DZFYmIMzqeCp/eDOnbwC/MCM9CGppdlYiIiFNSgCYipSvnCHzQBbL2gXcVuOMLqNXB7KpEKrae/wGbFbo9D/7hZlcjIs4o+zBM6w1Hd4B/pBGeVatndlUiIiJOSwGaiJQun6pQtzPs/QUGfq1fzkVKS36OMcLTzcPYafP2aWZXJCLOzGIB7BBQHe6ZY4xYFRERkQtSgCYipePkMWPEmcUCPV+DvOOaRiZSWgpOGdOk3bzg9k/B3dvsikTE2fmHG6POrPlQpZbZ1YiIiDg9F7MLEJEKxmaDn56Bd66FrIPGOVd3hWcipcVaAF/fA3uWwJ9L4egusysSEWd17E9jjUSb1TgOiFR4JiIicpk0Ak1ESk7BSZg1DLbMNo53LIA2Q00tSaRCs1mN3W3/+MEYfXbnDAhvanZVIuKMMnbD1N6QfQBcPaDLeLMrEhERKVcUoIlIyTiRDjPuhAMrjXWYbn4LWtxpdlUiFZfdDnMehc3fGP/mbv8Mal9vdlUi4oyO7DQ2DDh+CKrWh7YPmF2RiIhIuaMATUT+vvTt8MVtkPkneAXBHZ/rD3mR0mS3w4J/wtrPwOIC/T+EBt3MrkpEnFH6H0Z4diIFQhrB3d+Bf5jZVYmIiJQ7CtBE5O/ZswS+vAtOZRnrqAz6H1Srb3ZVIhXbb2/A7+8Yj295G5r0MbMaEXFWaVth2s2QkwahMUZ45hdidlUiIiLlkjYREJG/Z9XHRngW3Q7uT1Z4JlIWGvYE/0i46f+gxUCzqxERZ5S6Gab2MsKzsFgYMlfhmYiIyN9gaoA2ceJE2rZti7+/P6GhofTp04ft27cXa9OpUycsFkuxr2HDhhVrs2/fPnr27ImPjw+hoaE88cQTFBYWFmuzaNEiWrVqhaenJ/Xq1WPq1Knn1PP2229Tq1YtvLy8aNeuHStWrCjx9yxS4dzyNtzwpPGptm81s6sRqbhSN0N+jvE4pAEkLodrtI6RiFxAYZ6xS29EcxjyHfhWNbsiERGRcs3UAG3x4sUkJiby+++/k5SUREFBAd26dSMnJ6dYuwceeIDDhw87vl555RXHNavVSs+ePcnPz2fp0qVMmzaNqVOnMn580c5Ce/bsoWfPnnTu3Jl169YxcuRI7r//fhYsWOBo8+WXXzJ69GgmTJjAmjVraN68OQkJCaSlpZX+N0KkPCk4BT8+DSePGccevtD5n+DuZW5dIhWVtQAWvwrv3QDJzxWd9wowryYRcX5RreCeOXD3t+ATbHY1IiIi5Z7FbrfbzS7ijPT0dEJDQ1m8eDEdO3YEjBFoLVq04I033jjvc3744Qd69erFoUOHCAszFkR99913efLJJ0lPT8fDw4Mnn3ySefPmsWnTJsfzBgwYQGZmJvPnzwegXbt2tG3blsmTJwNgs9mIjo5mxIgRPPXUU5esPTs7m8DAQLKysggI0B81UkHlHIEZA2H/cqh7I9z1DVgsZlflFNQHSKlI2wqzhsHhdcZx495w2zRwcTW1LDk/9QNiugOr4eBqaPeg2ZVUSuoDREQqNqdaAy0rKwuA4ODin5J98cUXVKtWjaZNmzJ27Fhyc3Md15YtW0ZsbKwjPANISEggOzubzZs3O9rEx8cXu2dCQgLLli0DID8/n9WrVxdr4+LiQnx8vKPNX+Xl5ZGdnV3sS6RCO7IDPuxihGdegXDdqEodnqkPkFJlLYRfX4f3OhrhmVcQ9PsAbv9M4ZkTUT8gTmX/CvisD/zwBGz6xuxqKgX1ASIilYvTBGg2m42RI0fSoUMHmjZt6jg/cOBAPv/8c37++WfGjh3LZ599xl133eW4npKSUiw8AxzHKSkpF22TnZ3NyZMnOXLkCFar9bxtztzjryZOnEhgYKDjKzo6+urfvIiz2/MLfBgPx/ZCUE247yeo3dHsqkylPkBKTfof8HEC/PQMWPOhQXd46HdodnulDq2dkfoBcRp/LoPP+kJeNtS8Dup3M7uiSkF9gIhI5eI0AVpiYiKbNm1ixowZxc4/+OCDJCQkEBsby6BBg/j000+ZNWsWu3btMqlSw9ixY8nKynJ87d+/39R6RErNuv8av5SfyoTq18ADC40FzCs59QFSauaNhoOrwDMQ+kyBO2dAQITZVcl5qB8Qp7D3V/i8P+SfMD7cGvQVePqZXVWloD5ARKRycTO7AICHH36YuXPnsmTJEqpXr37Rtu3atQNg586d1K1bl/Dw8HN2y0xNTQUgPDzc8d8z585uExAQgLe3N66urri6up63zZl7/JWnpyeenp6X/yZFyqO1n8O3icbjJn2NP+bdvc2tyUmoD5ASZbcXjS7r9box+qzHKxAYZWpZcnHqB8R0uxfB9AFQeNJYm3TAdP2cLkPqA0REKhdTR6DZ7XYefvhhZs2axcKFC6ldu/Yln7Nu3ToAIiKMT+Pj4uLYuHFjsd0yk5KSCAgIICYmxtEmOTm52H2SkpKIi4sDwMPDg9atWxdrY7PZSE5OdrQRqZQa3gTBdeG60dD/Y/1SLlLSbDb4fQpM622sewZQrT4M+ELhmYhc3M5kmH6HEZ7V7wYD/quf0yIiIqXI1BFoiYmJTJ8+nW+//RZ/f3/HemOBgYF4e3uza9cupk+fzk033UTVqlXZsGEDo0aNomPHjjRr1gyAbt26ERMTw+DBg3nllVdISUlh3LhxJCYmOj4RGjZsGJMnT2bMmDEMHTqUhQsX8tVXXzFv3jxHLaNHj2bIkCG0adOGa665hjfeeIOcnBzuvffesv/GiJgpN8P4Bdzd29j2/h+LwdPf7KpEKp6M3TA7EfYtNY43f2OscyYicjlyj0JhnvFh121TwU0joUREREqTxW6320178QsshvzJJ59wzz33sH//fu666y42bdpETk4O0dHR9O3bl3HjxhXbGvrPP/9k+PDhLFq0CF9fX4YMGcJLL72Em1tRPrho0SJGjRrFli1bqF69Ok8//TT33HNPsdedPHkyr776KikpKbRo0YI333zTMWX0UrRttVQIR3bC9NsgPBZunQouTrNMotNTHyCXzWaDVR9B0ngoyAV3X0j4N7S+V5sElHPqB6TU2WxGP3Gmr9i9CGpcC24eppYlBvUBIiIVm6kBWkWiH5hS7u39Db4cBCePQVANuC8J/M+/BqCcS32AXJZjfxrrCu79xTiudT3cMhmq1DK1LCkZ6gekVB3dZfQfre+B5gPMrkbOQ32AiEjF5hSbCIiIydZ/afxSbiuAqDZw53/BL9TsqkQqln3L4fN+xk557j4Q/yy0vV8jPUXk4mxWWP4uJD8Hhacg6wA07Q+u7mZXJiIiUqkoQBOpzOx2WPQSLH7JOI65Bfq+p0WIRUpDeCz4hYFfLNzyNlSta3ZFIuLsjuyA2Q/BgdM7ztfpBDe/pfBMRETEBArQRCqrwjz4bgRs+NI47jASukzQaBiRkmK3w7ovoF68MR3awweGzAH/CP07E5GLs1lh2dvw8wvGqDMPf2OtxFZDtFaiiIiISRSgiVRWOUeMxYctrtDrP8aaKiJSMrIOwpxHYOdPxg55A6Ybf/QGRpldmYiUB18Ohu2nd4uveyP0fhOCos2tSUREpJJTgCZSWQVGwZ0zjE0D6nUxuxqRisFuh/X/hR+egrwscPWEGnHGeY0aEZHL1fwOY7ORhBeh5V3qP0RERJyAAjSRyuTPZbDjR+gy3vhlPKqV2RWJVBzHU2DOo/DHfOM4shX0fRdCGppbl4g4v7RtxojVax82jmNuMXbp9Qk2ty4RERFxUIAmUlls+Bq+fQis+cYf9M0HmF2RSMVgt8PG/8H3j8OpTHD1gE5j4dpHwFU/ZkXkIqyFsHSSsaGPNR/CmxobBYDCMxERESej3+xFKjq7HZa8aixEDNCoFzS+2dyaRCoSi8VYq+hUJkQ0hz7vQliM2VWJiLNL3WJ8sHVorXFcPwGqNTC3JhEREbkgBWgiFVlhvrGQ+fr/GsfXjoD457QDoEhJyDkKvlWNxze9ZoRncQ+Dq7u5dYmIc7MWwG9vwKKXwVYAXoHQ/WVjZLjWOhMREXFaCtBEKqrcDPjqbmMRYosr3PQqtL3P7KpEyr+cozBvNBxaA8OXgqe/EaRdN8rsykTE2aX/Ad/cD4fXG8cNekCv1yEgwty6RERE5JIUoIlURHY7fHErHFwNHv5w+1SoF292VSLl39Y5MHcU5KQbwfTe36Bhd7OrEpHywtUNjuwAryDjg63Y2zTqTEREpJxQgCZSEVkscOM44w/9AdMhrInZFYmUb7kZ8MMY2Pi1cRwaA32mQGQLU8sSkXIgbStUrWdM7w6uA7dNM6Z8+4eZXZmIiIhcAS2EJFKRpG0relz3RkhcqfBM5O/a9j28094IzywucP1j8OAihWcicnGF+fDzRHj3Ovj19aLzDbopPBMRESmHNAJNpCKw2+GX12Dhv6HfB9DsNuO8m4e5dYmUdzt/ghl3Go+rNYS+UyCqtbk1iYjzO7weZj8EqZuM4/Rtxs9qTdcUEREptxSgiZR3hfnGVM11nxvHqZuA20wtSaTCqHMj1LoeolpBp3+Cu5fZFYmIMyvMgyWvwi//AbsVfKrCTf8HTfoqPBMRESnnFKCJlGcnj8GXg0/vtOkCPV6Bax4wuyqR8utUFvz4NLT7hzH92cUFBs82Fv4WEbmYg2vg20RI22Icx/QxwjO/EFPLEhERkZKhvwhEyquMPTD9djjyB3j4wa2fGOuqiMjV2ZkM342A7IOQsgEe+NkYMaLwTEQuxWYz+o+0LeBTDXqeHnUmIiIiFYb+KhApj/avhP8OgNwjEBAFA7+E8FizqxIpn/KOw4/jYPVU47hKbUh4UdOtROTSbDZjpKqLC/R+E35/B3q8DL7VzK5MRERESpgCNJHyKPNPIzwLbwYDv4KACLMrEimfdi+Cb0dA1j7j+Jp/QPwE8PA1tSwRcXIFp2DRREjbanyIZbFA9dZw60dmVyYiIiKlRAGaSHlxeIMxysxigdhbwcUV6nUFTz+zKxMpf+x2+OFJWPGecRxUA255B2pfb25dIuL89q+Ebx8yllAAYx3S2h3NrUlERERKnYvZBYjIJaRvhxmD4L3rYeucovNN+io8E7laFkvRjppt7oPhyxSeicjFFZw0pnt/3M0Iz/zCYMB0hWciIiKVhEagiTirrAPG9JB108FuM3bZTNsKMTebXZlI+ZSfA6lbILqtcdzpn1C/G9S6zty6RMT57VtujDo7utM4bjYAuk8En2Bz6xIREZEyowBNxNnkZsCv/4Hl74M1zzjXqBfc+DSENjK3NpHy6s9lxh+/OUfhoWUQGGWMQFN4JiKXsvF/MPN+wA5+4dD7DWjYw+yqREREpIwpQBNxJnt+gRkDIS/bOK7ZAeKfgehrTC1LpNwqOAkL/w3L3gbs4B8Jxw8bAZqIyOWoe6MxXbNeF0h4AbyrmF2RiIiImEABmogzCY81pmqGNYUuE6B+V2OtJhG5cvtXwuzhcHSHcdzirtN//AaZWpaIOLn8HPj1dbh2BHgFGtM0hy8F36pmVyYiIiImUoAmYhabDbbMgqWT4a6Zxi/o3kFw349QtT64aI8PkatScMpYP3Dpm8b6gX7hcPOb0CDB7MpExNnt/Q2+TYRje4zRqre8bZxXeCYiIlLpKUATMcOuhfDTM3B4vXH8+xS48V/G45CGppUlUiHs/RV+e8N43GwA9HhJU65E5OLyTkDys7DifeM4IApi+ppbk4iIiDgVBWgiZengGiM427PYOPbwg2sfgbiHTC1LpNyzWcHF1XhcPx7aJ0KtDtCop7l1iYjz27MEvn0YMv80jlvdDd3+bUzfFBERETlNAZpIWTi6C5Kfgy2zjWNXD2hzH3R8HHyrmVqaSLl3eD3Mfgi6Pmcs8g3Q/UVzaxIR51eYBwv+CSs/NI4DqhvTvc/0IyIiIiJnMXWRpYkTJ9K2bVv8/f0JDQ2lT58+bN++vVibU6dOkZiYSNWqVfHz86N///6kpqYWa7Nv3z569uyJj48PoaGhPPHEExQWFhZrs2jRIlq1aoWnpyf16tVj6tSp59Tz9ttvU6tWLby8vGjXrh0rVqwo8fcslVTa1tPhmQWa3wkPrzKmlSk8E7l61gJY9BJ8cCOkbjKmX9ntZlclIuWFqwcc+cN43PpeeGiZwjMRERG5IFMDtMWLF5OYmMjvv/9OUlISBQUFdOvWjZycHEebUaNGMWfOHL7++msWL17MoUOH6Nevn+O61WqlZ8+e5Ofns3TpUqZNm8bUqVMZP368o82ePXvo2bMnnTt3Zt26dYwcOZL777+fBQsWONp8+eWXjB49mgkTJrBmzRqaN29OQkICaWlpZfPNkIrlZCas+2/RcaOe0OFRGP4b9H0XqtQ0rTSRCiFlE3zQ2dgswFYIMbfAXd9o11oRubi845Cx23hsscDNk2HwbOj9BngFmFmZiIiIODmL3e48H9enp6cTGhrK4sWL6dixI1lZWYSEhDB9+nRuvfVWALZt20bjxo1ZtmwZ7du354cffqBXr14cOnSIsLAwAN59912efPJJ0tPT8fDw4Mknn2TevHls2rTJ8VoDBgwgMzOT+fPnA9CuXTvatm3L5MmTAbDZbERHRzNixAieeuqpS9aenZ1NYGAgWVlZBAToF7BKq+AkLH8Pfn0dTmXCfT9BdFuzq5IyoD6gjFgL4bfXYdHLYCswNgfo+Ro07W92ZSLqB5zdrp/huxHG2mYP/AxuHmZXJBWM+gARkYrN1BFof5WVlQVAcHAwAKtXr6agoID4+HhHm0aNGlGjRg2WLVsGwLJly4iNjXWEZwAJCQlkZ2ezefNmR5uz73GmzZl75Ofns3r16mJtXFxciI+Pd7T5q7y8PLKzs4t9SSVmLYTV0+DNVvDTBCM8C2lsjIyRCkl9gAnsdvisDyz8txGeNewJDy1XeCamUT9QTpzKhu8eMfqPrP3GKLSs/WZXJRWA+gARkcrFaQI0m83GyJEj6dChA02bNgUgJSUFDw8PgoKCirUNCwsjJSXF0ebs8OzM9TPXLtYmOzubkydPcuTIEaxW63nbnLnHX02cOJHAwEDHV3R09NW9cSnf7HbY8i280x7mPALHD0FgNPSZYkzXrBlndoVSStQHmMBigSZ9wCsI+n0AA74A/7BLPUuk1KgfKAd2JsM7cbBmmnF8zYMwfClUrWtuXVIhqA8QEalcnCZAS0xMZNOmTcyYMcPsUi7L2LFjycrKcnzt369PMiulRS/BV3fD0R3gHQwJLxobBLQYCC6uZlcnpUh9QBlJ/wPWflF03Hqo8W+s2e1a70xMp37AiZ3Kgm8fhs/7QfYBqFIb7pkHN70Knn5mVycVhPoAEZHKxc3sAgAefvhh5s6dy5IlS6hevbrjfHh4OPn5+WRmZhYbhZaamkp4eLijzV93yzyzS+fZbf66c2dqaioBAQF4e3vj6uqKq6vreducucdfeXp64unpeXVvWMq3vBNFv3y3GAjL34VrHoBrT6+rIpWC+oBSZrPC7+9A8vNgt0J4U4hoDi4u4BdidnUigPoBp7bqY1j7GWCBdsOgy9Pg4Wt2VVLBqA8QEalcTB2BZrfbefjhh5k1axYLFy6kdu3axa63bt0ad3d3kpOTHee2b9/Ovn37iIszpsbFxcWxcePGYrtlJiUlERAQQExMjKPN2fc40+bMPTw8PGjdunWxNjabjeTkZEcbETJ2w/+GwpRroTDPOFelJozeCjeOU3gm8nflHYfDG2DzbPjkJvhxHFjzoPYN4FPN7OpExNnZbEWP2ydCo15w7w/Q4yWFZyIiIvK3XdUItH379hEdHY3lL9Nn7HY7+/fvp0aNGpd1n8TERKZPn863336Lv7+/Y72xwMBAvL29CQwM5L777mP06NEEBwcTEBDAiBEjiIuLo3379gB069aNmJgYBg8ezCuvvEJKSgrjxo0jMTHR8YnQsGHDmDx5MmPGjGHo0KEsXLiQr776innz5jlqGT16NEOGDKFNmzZcc801vPHGG+Tk5HDvvfdezbdIKpLjqbDkFVg9tWhTgD1LoH5X47GHj2mliZQrdjvkHIFje4xAum6XotFkM++HjV8Xb+/hDwkvQKu7NV1TRC5u+3wjdB/8DQTVMHbYHPDFpZ8nIiIicpmuKkCrXbs2hw8fJjQ0tNj5jIwMateujdVqvaz7TJkyBYBOnToVO//JJ59wzz33APD666/j4uJC//79ycvLIyEhgXfeecfR1tXVlblz5zJ8+HDi4uLw9fVlyJAhPPfcc8XqnTdvHqNGjWLSpElUr16dDz/8kISEBEebO+64g/T0dMaPH09KSgotWrRg/vz552wsIJXIqSxY+hYsexsKco1z9eKhywSIaGZubSLOrjAP1k0/HZad/jq2B/JPFLUZ+DU06GY89j0dpPlUNdYqCouBjk8YfwiLiFxIbgbMHwsbTq+hu/gVuGWyuTWJiIiUoJSUFF544QXmzZvHwYMHCQ0NpUWLFowcOZIuXbqYXV6lYrHb7fYrfZKLiwupqamEhBRfh+bPP/8kJiaGnJycEiuwvMjOziYwMJCsrCwCAgLMLkf+rjWfQtIEOJlhHEe1hvhnofb15tYlTqtS9QEFpyDzz6JQLGO38dhWCHfPNtrYrPDvMLAV/OXJFgisDlVqGQFZnRuM07kZ4OIGXhX8eycVWqXqB5zBtu9h7kg4kQpYIC7RWFLB3dvsyqSSUh8gIiVt7969dOjQgaCgIJ577jliY2MpKChgwYIFvP/++2zbts3sEiuVKxqBNnr0aAAsFgtPP/00Pj5FU9esVivLly+nRYsWJVqgiCkK84zwrGp96DIeGvfWFDKpXE5lG+GYhx9UrWuc2zoHfngKsg8C5/nsxeIK1gJwdTd2oW1xJ7h5Q3AdCK5tjCyrUhPczrPgsk9wqb4dEaeTcwSO7QXvKsaXV6B2b75cuRnww5Ow8SvjuGp96PMORF9jbl0iIiIl7KGHHsJisbBixQp8fYvW82zSpAlDhw4FjCW2RowYQXJyMi4uLnTv3p233nrLMZvumWeeYfbs2TzyyCM888wzZGRkcPfdd/PWW2/x2muv8Z///Aebzcajjz7Kv/71L8drWCwW3nnnHb777jsWLVpEREQEr7zyCrfeequjzZNPPsmsWbM4cOAA4eHhDBo0iPHjx+Pu7l7stR977DGefvppjh07Ro8ePfjggw/w9/fn008/ZdSoURw6dKjYpix9+vTB39+fzz77rFS/v1fqigK0tWvXAsZaZxs3bsTDw8NxzcPDg+bNm/P444+XbIUipc1uh+0/wNEd0OFR41yrIeAZAE37g6tTbFYrUjoOr4fULUVTLc+MKMs9aly/5h9w0yvGYzdvyD5gPPbwMwKx4NpF4VhwbeCsoPnmt8r0rYiUK7sWwjcPFD/nFVgUqPlUhUH/K/rwZvU0I5w+c90RvAUZ631VFrkZ8HY7yEkDi4uxA3ansRp1JiIiFU5GRgbz58/nhRdeKBaenREUFITNZuOWW27Bz8+PxYsXU1hYSGJiInfccQeLFi1ytN21axc//PAD8+fPZ9euXdx6663s3r2bBg0asHjxYpYuXcrQoUOJj4+nXbt2juc9/fTTvPTSS0yaNInPPvuMAQMGsHHjRho3bgyAv78/U6dOJTIyko0bN/LAAw/g7+/PmDFjir327NmzmTt3LseOHeP222/npZde4oUXXuC2227jkUce4bvvvuO2224DIC0tjXnz5vHjjz+W0nf26l1RMvDzzz8DcO+99zJp0iQNTZby78+l8NMzsH+5MX2scW9jtIybBzS/w+zqRP4emxWy9p8VjJ0Ox7pPLFpbLPl52Jl0/uf7VDP+YD8jui3cl2SEZb7VNCpT5O+wuEBgDTh5DPKPG+dOZRlfx/YawdjZ/8Z+HAd52ee/l4cf3PQqtBhoHG/7HnYsODdsOzuc8w8vzXdXenyCoX43OLDSGHVWvY3ZFYmIiJSKnTt3YrfbadSo0QXbJCcns3HjRvbs2UN0dDQAn376KU2aNGHlypW0bdsWAJvNxscff4y/vz8xMTF07tyZ7du38/333+Pi4kLDhg15+eWX+fnnn4sFaLfddhv3338/AM8//zxJSUm89dZbjnXpx40b52hbq1YtHn/8cWbMmFEsQLPZbEydOhV/f38ABg8eTHJyMi+88ALe3t4MHDiQTz75xBGgff7559SoUeOctfKdwVUNrfnkk09Kug6RspW6GX561vgDA4yRNe2Hg7emkUk5U3DSGC0WWN04zs0wRrVk7IHMfedZgwxoc29RgFa9LVjzzhpNVuf0VMta565H5hWoKVIiJSX2VuMLjKnPJzONMO3MlzWvqK3dDg0SjH/fZ7c5lQXYjc05XM8ahXZgpbFz9IWENIbE343H+bnwYZezAragcwO3mtcV7ZhbmG8E62UZoG/5Dtx9oH68cdzjJXBxB3evsqtBRESkjF3OcvVbt24lOjraEZ4BxMTEEBQUxNatWx0BWq1atRwBFkBYWBiurq64uLgUO5eWllbs/nFxceccr1u3znH85Zdf8uabb7Jr1y5OnDhBYWHhOQOt/vraERERxV7ngQceoG3bthw8eJCoqCimTp3KPffcg8UJP6y/7ACtX79+TJ06lYCAAPr163fRtt98883fLkykVBzbCz9PhA1fAnZjzaZWd8MNT0JAhNnViZxf3gljivGZEWTH9kDGXuPx8UNQtR6MWG209fSHXT+D/fRuyK4eRhhWpXbRWmRV6xfdu9OTwJNl/IZEpBhXdyOg8gs5/3WLBfp/eO55mw3ysowwzadq0fm6ncHNq3jYdvaXb7WitiePQdqWi9d3z7yi2uaONH6GXmh0W0SLohHc+bmQvrXommcgnPWL+iXlHIHvn4DN34BfuBH6eVcx+jkREZEKrn79+lgslhLZKODMmmRnWCyW856z2WyXfc9ly5YxaNAgnn32WRISEggMDGTGjBm89tprl3zts1+nZcuWNG/enE8//ZRu3bqxefNm5s2bd9l1lKXLDtACAwMdCWBAQIBTpoEilzTvMdj5k/G4SV/oPA6q1TO3JhG7HU6knRWO7YGacVD3RuP6ui/ghzEXfn5uhvGHtIuL8Yd4v/fBL9QIzPwjr+wPVhEpP1xcisKps9XuaHxdDp9guPvbonDNMcots+ic31nTPU8eM3bczUk3vv4qpk9RgJa+DT64seiaxaX4Om/ewXDL2+BvLHLM1rnGaDrvKsa9kyZA7pHTH3YNNkahiYiIVBLBwcEkJCTw9ttv88gjj5yzDlpmZiaNGzdm//797N+/3zEKbcuWLWRmZhITE/O3a/j999+5++67ix23bNkSgKVLl1KzZs1iGw/8+eefV/U6999/P2+88QYHDx4kPj6+2Ig6Z3LZAVrfvn3x8jKGyk+dOrW06hEpWXnHjWDizC6Cnf9p/OLfZQJEtTK3NqncfpsE+1ecXp9sLxTkFL/e/qGiAK1KLfANLb5Y/9kjynyqFp9OFXsrIiKXxd0b6nS6/Pb9P7rwyLaTxyD0rF/WrQUQUN04X5ADdltRuzNczvpV9JfX4NCa4q8X2gT6vA2RLa/q7YmIiJRnb7/9Nh06dOCaa67hueeeo1mzZhQWFpKUlMSUKVPYsmULsbGxDBo0iDfeeIPCwkIeeughbrjhBtq0+fvrhH799de0adOG6667ji+++IIVK1bw0UcfAcYIuX379jFjxgzatm3LvHnzmDVr1lW9zsCBA3n88cf54IMP+PTTT/923aXligK0lJQUQkJCcHV15fDhw4SGhpZmbSJXrzDPWP9l8StQpSbcn2wEDFGtjU/aRcy2ezHsSi46trgY65idCchqnLXeQP1u8MSOsq9RROSvPHyMr8CoS7et0Q5GbzYeF+adu87byWPGiLQzotsZxyePGes7NukL1z9WuXYZFREROUudOnVYs2YNL7zwAo899hiHDx8mJCSE1q1bM2XKFCwWC99++y0jRoygY8eOuLi40L17d956660Sef1nn32WGTNm8NBDDxEREcF///tfx8i2m2++mVGjRvHwww+Tl5dHz549efrpp3nmmWeu+HUCAwPp378/8+bNo0+fPiVSe2mw2C9nZTogPDycDz74gN69e+Pi4kJqaiohIRdYq6MSys7OJjAwkKysLO1OaiabDTZ+DT//21hAHYxROvd8rzXOpFRdcR+webYxOvLMaLKgGvojUaSc0+8CIpWb+gARqUgsFguzZs0qs0CrS5cuNGnShDfffLNMXu9qXPYItGHDhnHLLbdgsViwWCyEh194+3Or1VoixYlcNrsddiRB8rOQusk45xduLJDecrCxLpSIM2nSx+wKRERERERETHXs2DEWLVrEokWLeOedd8wu56IuO0B75plnGDBgADt37uTmm2/mk08+ISgoqBRLE7lMdjt8cRvsTDKOPQPhukeh3XBjmomIiIiIiIiIOJ2WLVty7NgxXn75ZRo2bGh2ORd12QEaQKNGjWjUqBETJkzgtttuw8dH4YQ4AYsFwmNh7y9wzYNw3ShjVzERERERERERuWKXudrX37Z3794yeZ2ScEUB2hkTJkwAID09ne3btwPQsGFDrYkmZSNzPyx6CarVh+tGGueuGwlt77+8RY1FRERERERERK7AVQVoubm5PPzww3z22WeO9c5cXV25++67eeuttzQyTUpHboaxxf2KD8CaZ0zVbHs/ePoZu3advZOXiIiIiIiIiEgJcbmaJ40aNYrFixfz3XffkZmZSWZmJt9++y2LFy/mscceK+kapbLLz4Elr8Kk5rBsshGe1boeBn9jhGciIiIiIiIiIqXoqkagzZw5k//973906tTJce6mm27C29ub22+/nSlTppRUfVKZWQth9Sew+BXISTPOhcVC/DNQr4ux9pmIiIiIiIiISCm76imcYWFh55wPDQ0lNzf3bxclAhgB2coPjfCsSi3oPA6a9geXqxo4KSIiIiIiIiJyVa4qiYiLi2PChAmcOnXKce7kyZM8++yzxMXFlVhxUsmcyjLWNzuwyjh2cYWEF6DHq5C4EprdpvBMRERERERERMrcVY1Ae+ONN+jevTvVq1enefPmAKxfvx4vLy8WLFhQogVKBWe3G4HZ6qmw+RsoyIUmfeG2qcb1evFQz8wCRURERERERCqWe+65h8zMTGbPnn3Zz7FYLMyaNYs+ffqUWl3ns3fvXmrXrs3atWtp0aJFmb722a5qOE9sbCw7duxg4sSJtGjRghYtWvDSSy+xY8cOmjRpUtI1SkV0MhOWvw9TOsBH8bDucyM8C2kENTuYXZ2IiIiIiIhIuXXPPfdgsViwWCx4eHhQr149nnvuOQoLCwGYNGkSU6dOLfU68vPzeeWVV2jevDk+Pj5Uq1aNDh068Mknn1BQUFDqr1+SrngEWkFBAY0aNWLu3Lk88MADpVGTVHRbvoVv/gGFJ41jNy9j1FnreyC6nTYHEBEREREREfmbunfvzieffEJeXh7ff/89iYmJuLu7M3bsWAIDA0v99fPz80lISGD9+vU8//zzdOjQgYCAAH7//Xf+7//+j5YtW5o6ouxKXfEINHd392Jrn4lcUm4G7F9RdBzR3AjPQmOgxyvw2Dbo+y7UaK/wTERERERERKQEeHp6Eh4eTs2aNRk+fDjx8fF89913gDFC7eypmJ06deKRRx5hzJgxBAcHEx4ezjPPPHPR+0+YMIGIiAg2bNhw3utvvPEGS5YsITk5mcTERFq0aEGdOnUYOHAgy5cvp379+gDMnz+f6667jqCgIKpWrUqvXr3YtWvXOffbtm0b1157LV5eXjRt2pTFixdf3TfmKl3VFM7ExERefvllx9A/kXPY7fDnUvjmQXitEXx5F1hPD8+sUgseWg7Dl0K7f4B3FVNLFREREREREbkcdrud3PxCU77sdvvfqt3b25v8/PwLXp82bRq+vr4sX76cV155heeee46kpKTzfg9GjBjBp59+yi+//EKzZs3Oe78vvviC+Ph4WrZsec41d3d3fH19AcjJyWH06NGsWrWK5ORkXFxc6Nu3LzabrdhznnjiCR577DHWrl1LXFwcvXv35ujRo1fyLfhbrmoTgZUrV5KcnMyPP/5IbGys402f8c0335RIcVIO5WbA+v8amwIc+aPovG8oZB+CKjWN49BGppQnIiIiIiIicrVOFliJGW/O5olbnkvAx+PKYxy73U5ycjILFixgxIgRF2zXrFkzJkyYAED9+vWZPHkyycnJdO3a1dGmsLCQu+66i7Vr1/Lrr78SFRV1wfvt2LGDTp06XbK+/v37Fzv++OOPCQkJYcuWLTRt2tRx/uGHH3a0nTJlCvPnz+ejjz5izJgxl3yNknBVAVpQUNA5b1AquVPZMG+0sb6Z9XSi7e4Lsf2Ntc0iW2l6poiIiIiIiEgZmTt3Ln5+fhQUFGCz2Rg4cOBFp2X+dSRZREQEaWlpxc6NGjUKT09Pfv/9d6pVq3bR17/cEXM7duxg/PjxLF++nCNHjjhGnu3bt69YgBYXF+d47ObmRps2bdi6detlvUZJuKIAzWaz8eqrr/LHH3+Qn5/PjTfeyDPPPIO3t3dp1SfO7OSxoumXnv5wcLURnkU0N0KzpreCV4CpJYqIiIiIiIiUFG93V7Y8l2Daa1+Jzp07M2XKFDw8PIiMjMTN7eIRkLu7e7Fji8VyzjTKrl278t///pcFCxYwaNCgi96vQYMGbNu27ZJ19u7dm5o1a/LBBx8QGRmJzWajadOmF51uaoYrCtBeeOEFnnnmGeLj4/H29ubNN98kPT2djz/+uLTqE2djs8HeJcYUza1z4cFFEN7UGF1206vgUxUiz53fLCIiIiIiIlLeWSyWq5pGaQZfX1/q1atXove8+eab6d27NwMHDsTV1ZUBAwZcsO3AgQP55z//ydq1a89ZB62goID8/HxOnTrF9u3b+eCDD7j++usB+PXXX897v99//52OHTsCxlTS1atX8/DDD5fQO7u0K/pf/dNPP+Wdd97hH//4BwA//fQTPXv25MMPP8TF5ar2I5Dy4kQarPsCVk+DY3uKzu/40QjQAOrFm1ObiIiIiIiIiJSJvn378tlnnzF48GDc3Ny49dZbz9tu5MiRzJs3jy5duvD8889z3XXX4e/vz6pVq3j55Zf56KOPaNasGVWrVuX9998nIiKCffv28dRTT533fm+//Tb169encePGvP766xw7doyhQ4eW5lst5ooCtH379nHTTTc5juPj47FYLBw6dIjq1auXeHHiBPYsgZUfwrZ5YDu966qHPzS7HVoPMaZrioiIiIiIiEilceutt2Kz2Rg8eDAuLi7069fvnDaenp4kJSXx+uuv89577/H444/j4+ND48aNeeSRR2jatCkuLi7MmDHDcdywYUPefPPN824+8NJLL/HSSy+xbt066tWrx3fffXfJddhKksV+Bfugurq6kpKSQkhIiOOcv78/GzZsoHbt2lf84kuWLOHVV19l9erVHD58mFmzZtGnTx/H9XvuuYdp06YVe05CQgLz5893HGdkZDBixAjmzJmDi4sL/fv3Z9KkSfj5+TnabNiwgcTERFauXElISAgjRow4Z5eGr7/+mqeffpq9e/dSv359Xn755WJh4aVkZ2cTGBhIVlYWAQEVaN2vOY8a0zUBotoYa5s16Quefhd7lkilU2H7ABG5bOoHRCo39QEiIhXbFY1As9vt3HPPPXh6ejrOnTp1imHDhuHr6+s4980331zW/XJycmjevDlDhw49b1oJ0L17dz755BPH8dmvDTBo0CAOHz5MUlISBQUF3HvvvTz44INMnz4dMH6QdevWjfj4eN599102btzI0KFDCQoK4sEHHwRg6dKl3HnnnUycOJFevXoxffp0+vTpw5o1a4rt+FCh2Wywe6ERltW+Aa55wDjfZii4uBujzcJjTS1RRERERERERMQMVzQC7d57772sdmcHXpddiMVy3hFomZmZzJ49+7zP2bp1KzExMaxcuZI2bdoAMH/+fG666SYOHDhAZGQkU6ZM4V//+hcpKSl4eHgA8NRTTzF79mzHbhB33HEHOTk5zJ0713Hv9u3b06JFC959993Lqr/cfuKUfRjWfg5rPoWsfca5kEbw0O/GxgAiclnKbR8gIiVG/YBI5aY+QESkYruiEWhXE4z9XYsWLSI0NJQqVapw44038u9//5uqVasCsGzZMoKCghzhGRjrsrm4uLB8+XL69u3LsmXL6NixoyM8A2Ma6Msvv8yxY8eoUqUKy5YtY/To0cVeNyEh4YLBHUBeXh55eXmO4+zs7BJ6x2XAZoWdycZosz/mg91qnPcKhOZ3QqshCs9ELqFc9wEiUiLUD4hUbuoDREQqF6feOrN79+58+umnJCcn8/LLL7N48WJ69OiB1WoEPikpKYSGhhZ7jpubG8HBwaSkpDjahIWFFWtz5vhSbc5cP5+JEycSGBjo+IqOjv57b7YsbZsL02+D7fOM8KzGtdD3PXhsO/R4GcJizK5QxOmV6z5AREqE+gGRyk19gIhI5eLUAdqAAQO4+eabiY2NpU+fPsydO5eVK1eyaNEis0tj7NixZGVlOb72799vdknnZy2E7fNhyatF5xp0h6r1oX0iJK6AoT9A8wHg7m1enSLlTLnpA0Sk1KgfEKnc1AeIiFQuVzSF02x16tShWrVq7Ny5ky5duhAeHk5aWlqxNoWFhWRkZBAeHg5AeHg4qampxdqcOb5UmzPXz8fT0/OcDQ2cSuZ+WPsZrPkMjh8Ciws0HwiBUeDmCQ+v1DRNkb/B6fsAESl16gdEKjf1ASIilYtTj0D7qwMHDnD06FEiIiIAiIuLIzMzk9WrVzvaLFy4EJvNRrt27RxtlixZQkFBgaNNUlISDRs2pEqVKo42ycnJxV4rKSmJuLi40n5LJctaAFvnwhe3wRuxsPhlIzzzDob2D4GLa1FbhWciIiIiIiIiIpfF1BFoJ06cYOfOnY7jPXv2sG7dOoKDgwkODubZZ5+lf//+hIeHs2vXLsaMGUO9evVISEgAoHHjxnTv3p0HHniAd999l4KCAh5++GEGDBhAZGQkAAMHDuTZZ5/lvvvu48knn2TTpk1MmjSJ119/3fG6jz76KDfccAOvvfYaPXv2ZMaMGaxatYr333+/bL8hf0fBKZjcBrLOGjpeuyO0vgca9TJGnYmIiIiIiIiIyBUzNUBbtWoVnTt3dhyf2QlzyJAhTJkyhQ0bNjBt2jQyMzOJjIykW7duPP/888WGSn/xxRc8/PDDdOnSBRcXF/r378+bb77puB4YGMiPP/5IYmIirVu3plq1aowfP54HH3zQ0ebaa69l+vTpjBs3jn/+85/Ur1+f2bNn07Rp0zL4Llwla4Gxg2a9ruDuZXxFNIeCk9BykLGTZtW6ZlcpIiIiIiIiIlLuWex2u93sIiqC7OxsAgMDycrKIiAgoPReKGMPrPkU1n4OOWnQ70Nodptx7XgqeFcBN4/Se30ROa8y6wNExGmpHxCp3NQHiEhF0alTJ1q0aMEbb7wBQK1atRg5ciQjR440ta4rNXXqVEaOHElmZmaJ3K9crYFWaRXmw+ZZ8GkfeLMF/PofIzzzDYXCk0Xt/MMUnomIiIiIiIhUYna7nfj4eMfyV2d75513CAoK4sCBAyZUdvlSUlIYMWIEderUwdPTk+joaHr37n3O+vVlqVztwlkpLX/f2Awg98jpExaoe6OxtlnDHuDqbmZ1IiIiIiIiIuJELBYLn3zyCbGxsbz33nv84x//AIx158eMGcOUKVOoXr26yVVe2N69e+nQoQNBQUG8+uqrxMbGUlBQwIIFC0hMTGTbtm2m1KURaM6mMA9yjhY/l3sE/MLg+sfh0XUw+BuIuVnhmYiIiIiIiIicIzo6mkmTJvH444+zZ88e7HY79913H926daNly5b06NEDPz8/wsLCGDx4MEeOHLn0TU/bt28ft9xyC35+fgQEBHD77beTmpoKQFZWFq6urqxatQoAm81GcHAw7du3dzz/888/Jzo6+oL3f+ihh7BYLKxYsYL+/fvToEEDmjRpwujRo/n9998d7f7zn/8QGxuLr68v0dHRPPTQQ5w4ceKc+82ePZv69evj5eVFQkIC+/fvP6fN5VCA5iyO7IQfx8F/GsNP44vON7sd7vgCRm2GLk9DlVqmlSgiIiIiIiIiQH7Oxb+shUVtC/Mv3rbgrKWZ7Pbzt7kKQ4YMoUuXLgwdOpTJkyezadMm3nvvPW688UZatmzJqlWrmD9/Pqmpqdx+++2XdU+bzcYtt9xCRkYGixcvJikpid27d3PHHXcAxkaOLVq0YNGiRQBs3LgRi8XC2rVrHeHW4sWLueGGG857/4yMDObPn09iYiK+vr7nXA8KCnI8dnFx4c0332Tz5s1MmzaNhQsXMmbMmGLtc3NzeeGFF/j000/57bffyMzMZMCAAZf1Xv9KUzjNVHAKts2F1VNh7y9F5/f9DjYruLiCdxA07mVWhSIiIiIiIiLyVy9GXvz6bVOhSV/j8cLnYOlbF24b2RIeXGQ8zj0Kr9Y9t80zWVdTJe+//z5NmjRhyZIlzJw5k/fee4+WLVvy4osvOtp8/PHHREdH88cff9CgQYOL3i85OZmNGzeyZ88exyiyTz/9lCZNmrBy5Uratm1Lp06dWLRoEY8//jiLFi2ia9eubNu2jV9//ZXu3buzaNGic4KuM3bu3IndbqdRo0aXfG9nb2pQq1Yt/v3vfzNs2DDeeecdx/mCggImT55Mu3btAJg2bRqNGzdmxYoVXHPNNZd8jbNpBJoZsg7Cgn8Zo81m3meEZxYXaNAD7vwSHlpuhGciIiIiIiIiIlcpNDSUf/zjHzRu3Jg+ffqwfv16fv75Z/z8/BxfZ8KqXbt2XfJ+W7duJTo6utgUzJiYGIKCgti6dSsAN9xwA7/++itWq5XFixfTqVMnR6h26NAhdu7cSadOnc57f7vdftnv7aeffqJLly5ERUXh7+/P4MGDOXr0KLm5uY42bm5utG3b1nHcqFGjYrVeCY1AM0PecVg22XgcUB1a3Q0t74LAKHPrEhEREREREZFL++ehi1939Sx6fON46DT2wm0tZ41t8ql66XtfITc3N9zcjPjnxIkT9O7dm5dffvmcdhERESXyeh07duT48eOsWbOGJUuW8OKLLxIeHs5LL71E8+bNiYyMpH79+ud9bv369bFYLJfcKGDv3r306tWL4cOH88ILLxAcHMyvv/7KfffdR35+Pj4+PiXyXs6mAM0MoY3gutFQIw7qddFoMxEREREREZHyxOPc9bkuyM0D8Li8thbLld37CrVq1YqZM2dSq1YtR6h2JRo3bsz+/fvZv3+/YxTali1byMzMJCYmBjDWKWvWrBmTJ0/G3d2dRo0aERoayh133MHcuXMvuP4ZQHBwMAkJCbz99ts88sgj56yDlpmZSVBQEKtXr8Zms/Haa6/h4mIEkF999dU59yssLGTVqlWO6Zrbt28nMzOTxo0bX/F71xROs8RPgAbdFJ6JiIiIiIiISJlITEwkIyODO++8k5UrV7Jr1y4WLFjAvffei9VqveTz4+PjiY2NZdCgQaxZs4YVK1Zw9913c8MNN9CmTRtHu06dOvHFF184wrLg4GAaN27Ml19+edEADeDtt9/GarVyzTXXMHPmTHbs2MHWrVt58803iYuLA6BevXoUFBTw1ltvsXv3bj777DPefffdc+7l7u7OiBEjWL58OatXr+aee+6hffv2V7z+GShAExERERERERGpFCIjI/ntt9+wWq1069aN2NhYRo4cSVBQkGMk18VYLBa+/fZbqlSpQseOHYmPj6dOnTp8+eWXxdrdcMMNWK3WYmudderU6Zxz51OnTh3WrFlD586deeyxx2jatCldu3YlOTmZKVOmANC8eXP+85//8PLLL9O0aVO++OILJk6ceM69fHx8ePLJJxk4cCAdOnTAz8/vnFovl8V+JSu0yQVlZ2cTGBhIVlYWAQEBZpcjImVMfYCIqB8QqdzUB4iIVGwagSYiIiIiIiIiInIRCtBEREREREREREQuQgGaiIiIiIiIiIjIRShAExERERERERERuQgFaCIiIiIiIiIiIhehAE1EREQqBJvNzi870hk5Yy1ZJwvMLkdEREREKhA3swsQERER+Tv2Z+Ty9eoDzFx9gIOZJwFoWzuYQe1qmlyZiIiIiFQUCtBERESk3DlVYGXB5hS+WrWf33YedZwP8HKjT8so2tYKNrE6EREREaloFKCJiIhIuWC329l4MIuvVu3n23WHOH6qEACLBTrUrcbtbaPpFhOGl7uryZWKiIiISEWjAE1EREScWkZOPrPXHuSrVfvZlnLccT4qyJvb2lSnf6vqRAf7mFihiIiIiFR0CtBERETE6VhtdpbsSOfrVftJ2pJKgdUOgIebCz2ahnN7m2ji6lTFxcVicqUi4myO5eRTYLMR6u9ldikiIlKBKEATERERp7H3SA5fr97PzNUHSck+5TgfGxXI7W2qc3PzKAJ93E2sUEScUV6hlZ+3pfHNmoP8vD2Nu9rXZELvJmaXJSIiFYgCNBERETFVbn4hP2xM4ctV+1mxJ8NxvoqPO31aRnFb62hiIgNMrFBEnJHdbmfVn8f4Zs1B5m04RPbpdREBdqadMLEyERGpiBSgiYiISJmz2+2s3Z/J16v2M2f9YU7kGX/4uligY4MQbm8TTZfGoXi6aUMAESlud/oJZq09yKy1Bzlw7KTjfESgF7e0iKJvyygahvubWKGIiFRECtBERESkzKQfz2PW2gN8tepAsREiNYJ9uL1Ndfq3rk5EoLeJFYqIMzp6Io+5Gw7zzdqDrN+f6Tjv6+FKj9gI+rWMol2dqrhqXUQRESklCtBERESkVBVabSzans5Xq/azcFsahTZjQwAvdxduio3g9jbRXFMrWBsCiEgxpwqs/LQ1lVlrDrL4j3RH3+HqYqFj/Wr0bVWdro3D8PbQSFURESl9CtBERESkVOxMO8HXq/fzzZqDpB/Pc5xvER3EHW2j6dksggAvbQggIkVsNjvL92Qwa+0BftiYwvG8onXNmlUPpE+LKHo3jyTE39PEKkVEpDJSgCYiIiIl5kReIfM2HOKrVQdY/ecxx/mqvh70axXFbW2iaRCmtYlEpLgdqceZtfYg3647xMHMonXNooK86dMykr4to6gXqr5DRETM42Lmiy9ZsoTevXsTGRmJxWJh9uzZxa7b7XbGjx9PREQE3t7exMfHs2PHjmJtMjIyGDRoEAEBAQQFBXHfffdx4kTxXXc2bNjA9ddfj5eXF9HR0bzyyivn1PL111/TqFEjvLy8iI2N5fvvvy/x9ysiIlIR2e12Vu7N4Imv13PNCz/x5MyNrP7zGC4W6NIolPcGt2bZ2C78q2eMwjMRcUg/nsdHv+6h11u/0PX1JbyzaBcHM0/i7+XGgLbRfPlge34Z05knEhopPBMREdOZOgItJyeH5s2bM3ToUPr163fO9VdeeYU333yTadOmUbt2bZ5++mkSEhLYsmULXl5eAAwaNIjDhw+TlJREQUEB9957Lw8++CDTp08HIDs7m27duhEfH8+7777Lxo0bGTp0KEFBQTz44IMALF26lDvvvJOJEyfSq1cvpk+fTp8+fVizZg1NmzYtu2+IiIhIOZKafYqZaw7w9aoD7DmS4zhfp5ovt7WJpl+rKMICvEysUESczcl8Kz9uSeGbNQf5decRrKfXNXNzsdCpYSh9W0bRpXEoXu5a10xERJyLxW63280uAsBisTBr1iz69OkDGJ9mR0ZG8thjj/H4448DkJWVRVhYGFOnTmXAgAFs3bqVmJgYVq5cSZs2bQCYP38+N910EwcOHCAyMpIpU6bwr3/9i5SUFDw8PAB46qmnmD17Ntu2bQPgjjvuICcnh7lz5zrqad++PS1atODdd9+9rPqzs7MJDAwkKyuLgICAkvq2iEg5oT5AKov8QhsLt6Xy1aoDLNqexum/ffHxcKVXM2NDgNY1q2CxVL4NAdQPiJyf1WZn2a6jzFp7kPmbDpOTb3VcaxEdRL9WUfRqFkmwr4eJVf596gNERCo2p10Dbc+ePaSkpBAfH+84FxgYSLt27Vi2bBkDBgxg2bJlBAUFOcIzgPj4eFxcXFi+fDl9+/Zl2bJldOzY0RGeASQkJPDyyy9z7NgxqlSpwrJlyxg9enSx109ISDhnSqmIOLdTBVZ+3XGEfRm5DL2uttnliFQof6Qe56uV+5m19iBHc/Id59vUrMLtbaPpGRuBr6fT/lohIibYlpLNrDXGumYp2acc52sE+9CnZRR9W0ZRu5qviRWKiIhcPqf9TTclJQWAsLCwYufDwsIc11JSUggNDS123c3NjeDg4GJtateufc49zlyrUqUKKSkpF32d88nLyyMvr2hHsezs7Ct5eyJSQo7l5JO8LY2kLSks+eMIJwuseLi5cEfb6FL9Y159gFQG2acKmLPe2BBg/f5Mx/kQf0/6t6rObW2qUzfEz7wCTaZ+QORcqdmn+HbdQb5Zc5BtKccd5wO93enVLIK+LaMqzChV9QEiIpWL0wZozm7ixIk8++yzZpchUintz8jlxy2p/Lg5hZV7MxxTyAAiA73o1iSckwXWUg3Q1AdIRWWz2fl9z1G+XnWAHzYd5lSBDTDWJ+rSOJTb20RzQ4MQ3FxN3YfIKagfEDHk5BUyf1MKs9cd5LedRxw/l91dLdzYKJS+LavTuVEInm4Va10z9QEiIpWL0wZo4eHhAKSmphIREeE4n5qaSosWLRxt0tLSij2vsLCQjIwMx/PDw8NJTU0t1ubM8aXanLl+PmPHji027TM7O5vo6OgreYsicpnsdjubDmaTtCWFH7ekFvtEG6BxRABdY8LoFhNGk8iAMvlUW32AVDSHMk8yc/UBvl59gH0ZuY7z9UL9uKNNNH1aRhHi72lihc5H/YBUZoVWG7/tOsqsNQdYsDmVkwVF65q1qVmFvq2i6BkbQZBP+V7X7GLUB4iIVC5OG6DVrl2b8PBwkpOTHYFZdnY2y5cvZ/jw4QDExcWRmZnJ6tWrad26NQALFy7EZrPRrl07R5t//etfFBQU4O7uDkBSUhINGzakSpUqjjbJycmMHDnS8fpJSUnExcVdsD5PT088PfWHhEhpKbDaWL47gx+3pPDTllQOZRWtneLqYuGaWsF0jQmja0wY0cE+ZV6f+gCpCPIKrSRtMTYE+GVHOme2FfLzdKN380hub1OdFtFBFWKqVWlQPyCVjd1uZ/OhbGatPch36w+Rfrxo+mKtqj70bVmdvi2jqFG17H8um0F9gIhI5WJqgHbixAl27tzpON6zZw/r1q0jODiYGjVqMHLkSP79739Tv359ateuzdNPP01kZKRjp87GjRvTvXt3HnjgAd59910KCgp4+OGHGTBgAJGRkQAMHDiQZ599lvvuu48nn3ySTZs2MWnSJF5//XXH6z766KPccMMNvPbaa/Ts2ZMZM2awatUq3n///TL9fohUdsdPFbD4j3SStqSycFsax08VOq55u7tyQ4MQujUJo3PDUKqU8526RMy05VA2X63az+x1B8nMLXCcb1c7mDvaRtO9aTg+Hk77GZuIlLFDmSeZve4gs9ce5I/UE47zVXzc6d08kr4toxS2i4hIhWfqb8erVq2ic+fOjuMzQ6CHDBnC1KlTGTNmDDk5OTz44INkZmZy3XXXMX/+fLy8vBzP+eKLL3j44Yfp0qULLi4u9O/fnzfffNNxPTAwkB9//JHExERat25NtWrVGD9+PA8++KCjzbXXXsv06dMZN24c//znP6lfvz6zZ8+madOmZfBdEKnc0rJPkbQ1lR83p7Js11HyrTbHtWp+HsQ3NkaZdahXDS/3irV2ikhZysot4Nv1B/lq1X42HSxa6Do8wItbW1fn1tbVqaXd8ETktOOnCvhhUwqz1hzk9z1HHSNUPdxc6No4jD4to7ihQQgebloPUUREKgeL3W63X7qZXEp2djaBgYFkZWUREBBgdjkiTstut7Mr/QQLNqeStCWVdWft7AdQu5ov3WLC6NYkjBbRVXB1KR+fZqsPEGdks9n5bdcRvlp1gAWbU8gvNAJqd1cL3WLCua1Nda6vH1Ju/p05O/UDUt4VWG38siOdb9YcJGlLKnmFRR9qtasdTN+WUfSIjSDQ293EKp2X+gARkYpN8zNEpNRZbXbW7jvGj1uM0GzPkZxi11tEB9GtibEJQN0QP00BEfmb9mfk8vXqA8xcfYCDmScd5xuF+3P76Q0BgjUNWkQwPtjacCCLWWsPMmf9IY7m5Duu1Q3xpV+r6tzSIpLqVSrHumYiIiIXogBNRErFqQIrv+44QtKWVH7amlrsF3IPVxeurVeVrjFhxDcOIyzA6yJ3EpHLcarAyoLNKXy1aj+/7TzqOO/v5UafFlHc3iaaplFls0utiDi//Rm5fLvuIN+sPcju9KIPtqr5eTjWNYuNClSfISIicpoCNBEpMcdy8lm4LY0ft6Sw5I8jxba09/dy48ZGoXSLCeeGhiH4ear7Efm77HY7Gw9m8dWq/Xy77lCxjTc61KvK7W2iSWgSrvUDRQSArJMFfL/xMLPWHGTF3gzHeU83F7o1Cadfyyiuq18Nd1etayYiIvJX+gtWRP6W/Rm5p6dmprBy7zGstqJlFSMCvegWE0bXmHDa1QnWL+QiJSQjJ5/Za40NAbalHHecjwrydmwIEB2s6VYiAvmFNhZtT2P2uoP8tDXNsRaixQJxdarSt2UU3ZuG4++ldc1EREQuRgGaiFwRu93O5kPZ/LgllR83pxT74x2MNZaMTQDCaRKp6WIiJaXAamPR9nRmrj5A8rZUCqxGWO3h5kL3JuHc3iaaa+tWxUUbAohUena7nbX7M5m15iBzNxziWG6B41rDMH/6torilhaRRAR6m1iliIhI+aIATUQuqcBqY8WeDH7cnELSllQOZZ1yXHOxQNtawXRrEk63mDCNehEpQWcC65lrDvDduuKLezeNCuCONtHc3DyKQB+NHBER+PNoDrPWHmT22oPsPZrrOB/i78ktzSPp2yqKmAh9uCUiInI1FKCJyHmdyCtk8fZ0kraksHBbGtlnra3k7e5KxwbV6BYTzo2NQqmi3fxESlRa9ilmrzvIzNUH2Z5aNMqzmp8Ht7SIon+r6sREBphYoYg4i8zcfOZsOMzstQdZ/ecxx3lvd1e6Nw2nb8soOtSrhqtGp4qIiPwtCtBExCEt+xRJW1NJ2pLK0p1HybfaHNeq+noQ3ziMrjFhXFe/mhYlFylhpwqsJG1JZeaaAyz5I50zywl6uLrQNSaM/q2j6Fg/BDetJShS6eUVWvl5WxrfrDnIz9vTHFO6XSzQoV41+raMIqFJOL7asEdERKTE6KeqSCVmt9vZlX7i9Hpmqazbn1nseq2qPo6pmS1rVNGn1yIlzG63s2bfMf632lin6OxdNFvWCKJ/q+r0bhapKZoiQqHVxrLdR5m7/jA/bDpcbGR444gA+rWM4uYWkYQFeJlYpYiISMWlAE2kkrHa7Kzbf4wfNxsjzXYfySl2vXl0kLEJQEwY9UL9tE6KSCk4cCyXb9Yc5Js1B4qtUxQZ6EXfVlH0a1WduiF+JlYoIs7AZrOz6s9jzFl/iO83Hi62DmJ4gBe3tIykb8soGoVrSreIiEhpU4AmUgmcKrDy284jJG1J5aetqRw5UfQLuLurhWvrVqNrjDE9U59ci5SOE3mF/LDxMDPXHOD33RmO8z4exjpFt7aqTvs62kVTpLKz2+1sOJDFnPWHmLvhMCnZRRv3VPFxp0dsBL2aRdCudlWNDBcRESlDCtBEKqjM3HwWbkvjx82pLNmRTm6+1XHN38uNzg1D6dYkjBsahODvpelhIqXBarOzbNdRvllzgB82pXCyoOjfYVydqvRvXZ0eTbVOkUhlZ7fb2Z56nDnrDzFn/WH2ZRSNTPX3dKNbk3B6N4+gQ71quGsdRBEREVPoN3aRCmR/Ri5JW4ypmSv2ZmA9swo5xlSPbk2MUWbtalfFw02/gIuUll3pJ5i5+gCz1h7kcFbR6JHa1Xzp3yqKPi2jqF7Fx8QKRcQZ7E4/wdwNh5mz/hA70k44znu7uxIfE0avZhHc0CBEG/eIiIg4AQVoIuWY3W5n86Fsfjwdmm09nF3seqNwf7rGhNEtJpymUQFaz0ykFGXm5jNnw2Fmrj5QbEOOAC83ejWPpH+r6rSqEaR/hyKV3IFjuY7QbPOhop/bHq4udGoYQu/mkXRpHIqPh35NFxERcSb6ySxSzhRYbazYk+EYaXYw86TjmosF2tQKPr0JQDg1qmqEi0hpKrDaWPJHOjPXHOCnLWnkW20AuLpYuKFBCP1aRRHfOEyjR0QqubTsU8zbaIRma/ZlOs67uli4rl41ejePpFuTMAK0pIKIiIjTUoAmUg5k5uaz+I90ftqaxuLtacW2rvdyd6Fj/RC6xoTRpXEYwb4eJlYqUjlsPpTFzNUH+W79wWKbcjQK9+fW1tW5uUUkof7akEOkMsvIyWf+phTmrD/E73uOYj+9qoLFAu1qB9O7eSQ9mkbo57aIiEg5oQBNxAnZ7XZ2peewcFsqP21NY/Wfx4qtZxbs60GXRqF0axLOdfWq4e2h0S0ipS39eB7frjvI/1YfYFvKccf5qr4e3NIiiv6to2gSGWhihSJituxTBfy4OZW5Gw7x644jFJ71s7tVjSB6N4/kptgI7XgtIiJSDilAE3ESBVYbK/dmkLw1jeStqew9mlvseoMwP7o0DqNLo1Ba1qiiretFysCpAivJW9OYueYAi/9IdwTZHq4uxMeE0q9ldW5oGKJd8UQqsdz8QpK3pjFn/SEWbU93TOUGaBIZQO/mkfSMjSA6WMsqiIiIlGcK0ERMdCznzNTMVBb/kc7xs6ZmurtaaF+nKl0ahdKlcZh+8RYpI3a7nTX7Mpm55gBz1x8qNmW6RXQQ/VtXp3ezCIJ8NO1KpLLKK7SyeHs6czYc5qctqZwssDqu1Q3x5ebmUfRqHkHdED8TqxQREZGSpABNpAydmZqZvDWV5K1prPozg7NmdxDs60HnhqHENw7l+gYh+Hnqn6hIWTmYeZJZaw7wzZqD7D6S4zgfEehF35ZR9GtVnXqh+mNYpLIqsNpYuusoc9YfYsHmlGIfetUI9qFXswh6N4+kUbi/dtsVERGpgPTXuUgpK7DaWLkng5+2ppG8LZU//zI1s2GYP10aG6PMWkQHaWqmSBnKyStk/qYUZq45wLLdRYt8e7u70qNpOP1bV6d9nar6dylSSVltdlbsyWDOhkPM35RCRk7RpiHhAV6O0KxZ9UCFZiIiIhWcAjSRUnAsJ59Ff6Tx09Y0lmxP53he0afUHq4utKsTTHzjMG5sFKqpmSJlzGaz8/vuo/xvzQHmb0ohN79o6lX7OsH0b1WdHrERGgEqUknZ7XbW7s9kzvpDzNtwmLTjeY5rVX09uCnWCM3a1KyCi8J1ERGRSkN/HYiUALvdzs60EyRvMzYAWP3nsWJTM6v6etC5kTE187r6mpopYobd6Sf4Zs1BZq09yMHMk47ztar60L9Vdfq0jFKgLVJJ2e12thzOZs76w8zdcIgDx4r6iAAvN7o3Dad380ji6lTFTZuGiIiIVEr6K17kKuUXGrtm/nR6PbN9GcWnZjYKP2tqZvUgfUotYoKs3ALmbDjEN2sOsGZfpuO8v5cbvZpFcmvrKFrVqKKpVyKV1M6048xZf5g5Gw6xO71o7UMfD1e6xYTRu3kk19cPwcNNoZmIiEhlpwBN5Apk5OSzaHsayVvTWPLHuVMz29etSnzjUG5sFEr1KhrJImKGQquNJTvSmbn6IElbU8kvtAHgYoGODULo36o6XWPC8HJ3NblSETHDvqO5zNlwiDnrD7Et5bjjvIebC10ahdK7eSSdG4bi7aE+QkRERIooQBO5CLvdzo60EyRvNaZmrtlXfGpmNT9j18wujcO4vn41fDU1U8Q0Ww9nM3P1AWavO8SRE0VrFjUM86d/6yj6tIgiNMDLxApFxCwpWaeYu+EQczYcZv3+TMd5NxcLHRuE0Lt5BPGNw/D3cjevSBEREXFq+mtf5C/yC22s2HN6aua2VPZnnCx2vXFEAF0ahdKlcSjNNTVTxFRHTuTx7bpDzFx9gC2Hsx3nq/p6cHOLSPq3qk6TyABN0RSphI6cyOOHTSnMWX+IlXszHLvsulggrm5VejeLpHvTcIJ8PMwtVERERMoFBWgiwNETeSzank7ytlSW/HGEE2dPzXRz4dq6VenSKJQbG4cRFeRtYqUikldoJXlrGjNXH2DRH+lYTw8LdXe10KVRGP1bV6dTwxDctdC3SKWTdbKABZuN0GzprqOO/gGgba0q9G4eSY+mEYT4e5pYpYiIiJRHCtCkUjozNfPMBgBr9h1zfDINUM3P83RgFsp19TQ1U8RsdruddfszmbnmAHPWHybrZIHjWvPoIG5tFUWvZpFU8dVIEpHKJievkJ+2pjJn/SEW/5FOgbXoB3qz6oH0bhZJz2YRROoDMBEREfkbnDoVeOaZZ3j22WeLnWvYsCHbtm0D4NSpUzz22GPMmDGDvLw8EhISeOeddwgLC3O037dvH8OHD+fnn3/Gz8+PIUOGMHHiRNzcit76okWLGD16NJs3byY6Oppx48Zxzz33lMl7lLKTV2hlxZ4MYz2z80zNjIkIcOya2SwqUFMzRZzAocyTzFp7kJlrDhTbIS88wIu+raLo3yqKeqH+JlYoImY4VWBl0fY05qw/TPK2VE4V2BzXGob507t5BL2aRVKrmq+JVYqIiEhF4tQBGkCTJk346aefHMdnB1+jRo1i3rx5fP311wQGBvLwww/Tr18/fvvtNwCsVis9e/YkPDycpUuXcvjwYe6++27c3d158cUXAdizZw89e/Zk2LBhfPHFFyQnJ3P//fcTERFBQkJC2b5ZKXFHT+Tx8/Z0kremsuSPdHLyrY5rHm4udKhblRsbh9GlUag+mRYxmdVmJzM3n2O5+Ww4kMXMNQdYuuuoY3Sol7sLPZpG0L9VdeLqVsVVIbdIpZJfaOO3nUeYs/4QP25JLbbcQq2qPvRuHkmvZpE0DFeoLiIiIiXP6QM0Nzc3wsPDzzmflZXFRx99xPTp07nxxhsB+OSTT2jcuDG///477du358cff2TLli389NNPhIWF0aJFC55//nmefPJJnnnmGTw8PHj33XepXbs2r732GgCNGzfm119/5fXXX1eAVg7Z7Xa2px537Jq5dn9msamZIf6np2Y2CuW6+tXw8XD6fwIi5VKh1UbmyQKO5eRzLLeAjBwjGDuWm+84dywnn4zcfDJPX88+VVDs3+sZ7WoH0791dW6KjcBP06mlAtiZdoJ1+zNxc7Hg6mLBzcWCm6tLsWNXFwturhZcXVwu3c7FBVdXS7HzFWXjDKvNzvLdR5mz4RA/bEohM7do+nZkoBe9mkfSu1kkTaO0WYiIiIiULqf/S2THjh1ERkbi5eVFXFwcEydOpEaNGqxevZqCggLi4+MdbRs1akSNGjVYtmwZ7du3Z9myZcTGxhab0pmQkMDw4cPZvHkzLVu2ZNmyZcXucabNyJEjy+otyt+UV2hl+e4MkremkrwtjQPHik/NbBIZQJfTo8xiNTVT5IoVWG1k5hacFX7lk5FTdHx2CJaZm386DCu89I0vIMDLjcggb3o0jaBfqyiig31K8N2ImG/ZriM8/e3mUn0N13NCtr+EcacDNzcXl7PCur+Eco7Qrvhx8fYuxe7318DP8d/TwZ+by/mDwb/e61SBlZ+2pDJvYwpHTuQ53lc1P096NYugd/MIWkZX0c90ERERKTNOHaC1a9eOqVOn0rBhQw4fPsyzzz7L9ddfz6ZNm0hJScHDw4OgoKBizwkLCyMlJQWAlJSUYuHZmetnrl2sTXZ2NidPnsTb+/zT+vLy8sjLK/qFLjs7+2+9V7kyR07k8fO2NJK3pvHLjuJTMz3dXOhQrxpdGhsjzSICNTVTSl557QMKrLbTwddZgddZAZgjIMstcIRhx/9GGBbk404VHw+qnPmv7+nHvh4E+3gQ5ONB8FnngrzdcdPumVJOXG0/EB7ozQ0NQrDa7BRYbVhtdgpt9rP+ays6thadL7TZsFrPbmvDdp5Rm2CM3LLa7OSXxBs1WZCPOz2ahtO7WSTt6mj6tjiP8vq7gIiIXB2nDtB69OjheNysWTPatWtHzZo1+eqrry4YbJWViRMnnrPBgZQeu93OtpTjLNyWxk9bU1n3l6mZof6epwOzMK6rVw1vD1fzipVKwRn6gLxCq2NkmBGGnR2CFRSbMpmRm09mTgHH864uDLNYIMj77BDMCL2Cfc+EYOdeC1QYJhXc1fYDXWPC6BoTdumGl8Fms2O1nxW+We0U2GzFjgttFwjprGeCuaLji4V5Bdazjq0XCf1sdgqtxY+L2p/b7tzXtGOz22ldowq9m0fSoV41PNzUl4jzcYbfBUREpOw4dYD2V0FBQTRo0ICdO3fStWtX8vPzyczMLDYKLTU11bFmWnh4OCtWrCh2j9TUVMe1M/89c+7sNgEBARcN6caOHcvo0aMdx9nZ2URHR/+t9yfF5RVa+f3M1MytaRzMLD41s2lUAF0ahdGlcShNIzU1U8pWSfcBpwqsxaZJZuQWrRNWdK5oVFhmbkGxBbSvhIsFgi4yKux85wK83TXqQ+QvnOF3ARcXCy5YcNfnRiJlzhn6ABERKTvlKkA7ceIEu3btYvDgwbRu3Rp3d3eSk5Pp378/ANu3b2ffvn3ExcUBEBcXxwsvvEBaWhqhoaEAJCUlERAQQExMjKPN999/X+x1kpKSHPe4EE9PTzw9PUv6LVZaNpudlOxT7DmSw670E/y28wi/7DhC7l+mZl5XrxpdGodxY6NQwgO9TKxYKru/0we8PH8bmw5mFY0Yy80v9v/1K+HqYjFGhjmmRJ5nVNhZgViwrwcBXu4KnEVKgH4XEKnc1AeIiFQuTh2gPf744/Tu3ZuaNWty6NAhJkyYgKurK3feeSeBgYHcd999jB49muDgYAICAhgxYgRxcXG0b98egG7duhETE8PgwYN55ZVXSElJYdy4cSQmJjp+2A0bNozJkyczZswYhg4dysKFC/nqq6+YN2+emW+9wso6WcCeIznsTj9x+r857D6Sw94jOZwsODdACAvw5MZGYcQ3DuXaupqaKRXD2n3H+H13xjnnXV0sReuFnRkNdp4Q7OyRYv5ebgrDRERERERESplTB2gHDhzgzjvv5OjRo4SEhHDdddfx+++/ExISAsDrr7+Oi4sL/fv3Jy8vj4SEBN555x3H811dXZk7dy7Dhw8nLi4OX19fhgwZwnPPPedoU7t2bebNm8eoUaOYNGkS1atX58MPPyQhIaHM329FkVdoZX9GriMc25Oew+4jRmB25MSFlzN2c7FQo6oPdar5OaZnalt6qYgeuL4Ot7WOPj1SzBgVVsXXA39PN/3/XURERERExAlZ7Hb7BfZvkiuRnZ1NYGAgWVlZBAQEmF1OqbPbT0+5TM9h119Csv0ZuRfcFQyMUWW1q/lSJ8SPOtV8qRPiS+1qfkRX8daC41JuVbY+QETOpX5ApHJTHyAiUrE59Qg0MV/2qYKicOz0iLLd6TnsucCUyzP8PN1Oh2S+xcKyWtV88fPU/+1EREREREREpPxQkiHkF9rYl5F73rXJjpzIu+Dz3Fws1Aj2OSso86NOiC91qvkS4u+pqWgiIiIiIiIiUiEoQKsk7HY7qdl57D5ywjGC7ExYtv/YSawXmXMZ6n++KZe+RAf74K4plyIiIiIiIiJSwSlAq2COnzJ2udxzJIddfwnKcvMvPOXS18OV2iG+1Knm5xhRVqeaH7Wq+eDv5V6G70BERERERERExLkoQCuHCqynp1yetXD/mbAs/fiFp1y6nj3lspqvIzCrE+JLqKZcioiIiIiIiIiclwI0J2W320k7nnfOdMvdR3LYl5F70SmXIaenXNY9PdXyzNpk0VV88HDTlEsRERERERERkSuhAM1kJ/IKHSPJHGHZ6R0vcy4y5dLHw/V0OFZ8bbJa1XwJ0JRLEREREREREZESowCtjKVmn+KNn3aw53RglnaJKZfRVbwdIdmZqZd1QvwIC9CUSxERERERERGRsqAArYy5ulj474p9xc5V8/Motnj/mcCsRrCmXIqIiIiIiIiImE0BWhmr6uvBqPgG1KjqTe3ToVmgt6ZcioiIiIiIiIg4KwVoZcxisfBofH2zyxARERERERERkcuk+YEiIiIiIiIiIiIXoQBNRERERERERETkIhSgiYiIiIiIiIiIXIQCNBH5//buPqbK+v/j+OsYHRQUdUrakRPkhIXl1HSlW5Y6RWqLWX/QzBbDzY2l8y7TNW/oL5u1vBsVm1Osralb6tps6Yi5bpS8SWi6MBEVaWKgKN5QHIPP7w+/np8ofjwY51xcnOdjO5tc53jx5jV4HfY+h3MAAAAAAIAFCzQAAAAAAADAggUaAAAAAAAAYMECDQAAAAAAALBggQYAAAAAAABYsEADAAAAAAAALFigAQAAAAAAABYs0AAAAAAAAAALFmgAAAAAAACABQs0AAAAAAAAwIIFGgAAAAAAAGDBAg0AAAAAAACwYIEGAAAAAAAAWLBAAwAAAAAAACxYoAEAAAAAAAAWLNDu8umnnyolJUU9e/bU888/r0OHDjk9EgAAAAAAABzEAu0O27dv16JFi5Sfn6+jR49q5MiRmjZtmurq6pweDQAAAAAAAA5hgXaHNWvWaPbs2crNzdXw4cNVWFiouLg4bd682enRAAAAAAAA4BAWaP8TCAT066+/asqUKcFjPXr00JQpU1RaWurgZAAAAAAAAHBSjNMDdBUXL15US0uLBg0a1Ob4oEGDdOLEiXtu39zcrObm5uDHV69eDfuMALoOOgAAPQBENzoAAKILz0B7SB9++KH69u0bvPj9fqdHAhBBdAAAegCIbnQAAEQXjzHGOD1EVxAIBBQXF6evv/5a06dPDx7PycnRlStX9M0337S5fXuPOPn9fjU2NiohISFSYwNwCB0AgB4AohsdAADRhT/h/B+v16sxY8aopKQkuEBrbW1VSUmJ5s6de8/tY2NjFRsbG+EpAXQVdAAAegCIbnQAAEQXFmh3WLRokXJycjR27Fg999xzWrdunW7cuKHc3FynRwMAAAAAAIBDWKDd4Y033lB9fb1WrlypCxcuaNSoUdqzZ889bywAAAAAAACA6MEC7S5z585t9082AQAAAAAAEJ14F04AAAAAAADAggUaAAAAAAAAYMECDQAAAAAAALBggQYAAAAAAABYsEADAAAAAAAALFigAQAAAAAAABYxTg/QXRhjJElXr151eBIAHdWnTx95PJ7/dA46AHCvzugAiR4A3IoOANBZPYDujQVaJ7l27Zokye/3OzwJgI5qbGxUQkLCfzoHHQC4V2d0gEQPAG5FBwDorB5A9+Yxtx8qwX/S2tqq8+fPh7S5vnr1qvx+v2pqavghbQf52JGP3cPk0xmPONEBnYd87MjHzqkOkOiBzkQ+duRj19F86ICuh3zsyMfOyd8F0L3xDLRO0qNHDyUlJXXo/yQkJFB4FuRjRz52kc6HDuh85GNHPnZO5EMPdD7ysSMfO34XcD/ysSMfO/JBZ+NNBAAAAAAAAAALFmgAAAAAAACABQs0B8TGxio/P1+xsbFOj9IlkY8d+di5IR83zOgk8rEjHzu35OOWOZ1CPnbkY+eGfNwwo5PIx4587MgH4cKbCAAAAAAAAAAWPAMNAAAAAAAAsGCBBgAAAAAAAFiwQAMAAAAAAAAsWKABAAAAAAAAFizQwqimpkazZs2Sz+eT1+tVcnKy5s+fr0uXLgVvs3PnTmVkZGjAgAHyeDwqLy93buAIe1A+N2/e1NKlSzVixAjFx8fL5/Pp7bff1vnz5x2ePDJC+f754IMP9NRTTyk+Pl79+/fXlClTdPDgQQenjpxQ8rlTXl6ePB6P1q1b16VmpAPogPuhA+zc0AGhzkkP0AP3Qw/YuaEH6AA7OsCODrBzQwege2GBFianT5/W2LFjVVlZqa1bt+rUqVMqLCxUSUmJxo8fr4aGBknSjRs39MILL2j16tUOTxxZoeTT1NSko0ePasWKFTp69Kh27typP/74Q1lZWU6PH3ahfv+kpaWpoKBAx44d088//6yUlBRlZGSovr7e4a8gvELN57Zdu3bpl19+kc/n63Iz0gF0QHvoADs3dEBH5qQH6IH20AN2bugBOsCODrCjA+zc0AHohgzCIjMz0yQlJZmmpqY2x2tra01cXJzJy8trc/zMmTNGkikrK4vglM7paD63HTp0yEgy1dXVkRjTMQ+bT2Njo5Fkvv/++0iM6ZiO5PPnn3+aIUOGmOPHj5vk5GSzdu3aLjejMXTAbXTALXSAnRs6oKNzGkMP3EYP3EIP2LmhB+gAOzrAjg6wc0MHoPthgRYGly5dMh6Px6xatard62fPnm369+9vWltbg8ei6Q7zYfK5rbi42Hg8HtPY2BjuMR3zsPk0Nzebjz/+2PTt29fU19dHYlRHdCSflpYWM2nSJLNu3TpjjInYHSYdYEcH2NEBdm7ogI7OeRs98P/oAXrAxg09QAfY0QF2dICdGzoA3RN/whkGlZWVMsYoPT293evT09N1+fLlbv+02vt52Hz++ecfLV26VDNmzFBCQkIkRnVER/PZvXu3evfurZ49e2rt2rUqLi7WwIEDIzlyRHUkn9WrVysmJkbz5s3rsjNGIzrAjg6wc0MHSPTAg9ADdvSAnRt6gA6wowPs6AA7N3QAuicWaGFkjLFe7/V6IzRJ19SRfG7evKns7GwZY/T555+He7QuIdR8Jk2apPLych04cECZmZnKzs5WXV1dJEZ01IPyqamp0fr167VlyxZ5PJ4ITdUWHWBHB9jRAXZu6ACJHngQesCOHrBzQw/QAXZ0gB0dYOeGDkD3wgItDIYNGyaPx6OKiop2r6+oqFBiYqL69esX2cG6iI7mc/vOsrq6WsXFxd360Sap4/nEx8dr2LBhGjdunDZt2qSYmBht2rQpghNHVqj5/PTTT6qrq9MTTzyhmJgYxcTEqLq6Wu+++65SUlK6xIx0AB3QHjrAzg0d0JE56QF6oD30gJ0beoAOsKMD7OgAOzd0ALqp8P6FaPTKyMgwQ4YMue+LGr733nttjkfTax4YE3o+gUDATJ8+3Tz99NOmrq7OiVEd0dHvnzsNHTrU5Ofnh3lCZ4WSz8WLF82xY8faXHw+n1m6dKk5ceJEl5jxTnTALXTALXSAnRs6INQ570QP3EIP3EIP2LmhB+gAOzrAjg6wc0MHoPthgRYmJ0+eNAMHDjQTJkwwP/zwgzl37pz57rvvzDPPPGNGjRplrl27Zoy59QKIZWVl5ttvvzWSzLZt20xZWZmpra11+CsIr1DyCQQCJisryyQlJZny8nJTW1sbvDQ3Nzv9JYRVKPlcv37dvP/++6a0tNScPXvWHDlyxOTm5prY2Fhz/Phxp7+EsAr15+tukXzRUDrAjg6wowPs3NABHZmTHqAH2kMP2LmhB+gAOzrAjg6wc0MHoPthgRZGZ86cMTk5OWbQoEHG4/EYSeb11183N27cCN6mqKjISLrn0t0fMTDmwfncfhSuvcu+ffucHT4CHpTP33//bV577TXj8/mM1+s1jz/+uMnKyjKHDh1yePLICOXn626RvsOkA+zoADs6wM4NHWAMPfAg9IAdPWDnhh6gA+zoADs6wM4NHYDuhQVaBK1cudL07t3blJaWOj1Kl0Q+duRj54Z83DCjk8jHjnzs3JKPW+Z0CvnYkY+dG/Jxw4xOIh878rEjH4Sbx5gHvHUFOlVRUZEaGxs1b9489ejBezjcjXzsyMfODfm4YUYnkY8d+di5JR+3zOkU8rEjHzs35OOGGZ1EPnbkY0c+CCcWaAAAAAAAAIAFK1kAAAAAAADAggUaAAAAAAAAYMECDQAAAAAAALBggQYAAAAAAABYsEADAAAAAAAALFigAQAAAAAAABYs0NAt1NTUaNasWfL5fPJ6vUpOTtb8+fN16dKliHz+iRMnasGCBRH5XADuRQcAoAeA6EYHAAg3FmhwvdOnT2vs2LGqrKzU1q1bderUKRUWFqqkpETjx49XQ0ND2D53IBDo0ucDogEdAIAeAKIbHQAgIgzgcpmZmSYpKck0NTW1OV5bW2vi4uJMXl6eMcYYSWbXrl1tbtO3b19TVFQU/HjJkiUmNTXV9OrVyzz55JNm+fLlJhAIBK/Pz883I0eONBs3bjQpKSnG4/GYnJwcI6nN5cyZM8YYY44dO2YyMzNNfHy8eeyxx8xbb71l6uvrg+d76aWXzJw5c8z8+fPNgAEDzMSJEzs3HCAK0AEA6AEgutEBACKBZ6DB1RoaGrR3716988476tWrV5vrBg8erJkzZ2r79u0yxoR0vj59+mjLli36/ffftX79em3cuFFr165tc5tTp05px44d2rlzp8rLy7V+/XqNHz9es2fPVm1trWpra+X3+3XlyhVNnjxZo0eP1pEjR7Rnzx799ddfys7ObnO+L774Ql6vV/v371dhYeF/CwSIMnQAAHoAiG50AIBIiXF6AOC/qKyslDFG6enp7V6fnp6uy5cvq76+PqTzLV++PPjvlJQULV68WNu2bdOSJUuCxwOBgL788kslJiYGj3m9XsXFxWnw4MHBYwUFBRo9erRWrVoVPLZ582b5/X6dPHlSaWlpkqTU1FR99NFHoX3BANqgAwDQA0B0owMARAoLNHQLD3pEyev1hnSe7du3a8OGDaqqqtL169f177//KiEhoc1tkpOT29xZ3s9vv/2mffv2qXfv3vdcV1VVFbzDHDNmTEizAbg/OgAAPQBENzoAQLjxJ5xwtWHDhsnj8aiioqLd6ysqKpSYmKh+/frJ4/Hcc8d68+bN4L9LS0s1c+ZMvfLKK9q9e7fKysq0bNmye17IMz4+PqTZrl+/rldffVXl5eVtLpWVlXrxxRc7fD4A96IDANADQHSjAwBECs9Ag6sNGDBAU6dO1WeffaaFCxe2ed2DCxcu6KuvvtKcOXMkSYmJiaqtrQ1eX1lZqaampuDHBw4cUHJyspYtWxY8Vl1dHdIcXq9XLS0tbY49++yz2rFjh1JSUhQTw48aEA50AAB6AIhudACASOEZaHC9goICNTc3a9q0afrxxx9VU1OjPXv2aOrUqUpLS9PKlSslSZMnT1ZBQYHKysp05MgR5eXl6dFHHw2eJzU1VefOndO2bdtUVVWlDRs2aNeuXSHNkJKSooMHD+rs2bO6ePGiWltbNWfOHDU0NGjGjBk6fPiwqqqqtHfvXuXm5t5z5wrg4dEBAOgBILrRAQAigQUaXC81NVWHDx/W0KFDlZ2dreTkZL388stKS0vT/v37g6858Mknn8jv92vChAl68803tXjxYsXFxQXPk5WVpYULF2ru3LkaNWqUDhw4oBUrVoQ0w+LFi/XII49o+PDhSkxM1Llz5+Tz+bR//361tLQoIyNDI0aM0IIFC9SvXz/16MGPHtBZ6AAA9AAQ3egAAJHgMaG+ny/gIvn5+VqzZo2Ki4s1btw4p8cBEGF0AAB6AIhudACAzsYCDd1WUVGRGhsbNW/ePB7hAaIQHQCAHgCiGx0AoDOxQAMAAAAAAAAsWMMDAAAAAAAAFizQAAAAAAAAAAsWaAAAAAAAAIAFCzQAAAAAAADAggUaAAAAAAAAYMECDQAAAAAAALBggQYAAAAAAABYsEADAAAAAAAALFigAQAAAAAAABYs0AAAAAAAAACL/wP41iEmLPKq9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2248531"/>
            <a:ext cx="5690253" cy="412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821" y="2343781"/>
            <a:ext cx="5970982" cy="402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783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61115" y="1061114"/>
            <a:ext cx="6858002" cy="4735773"/>
          </a:xfrm>
          <a:solidFill>
            <a:srgbClr val="3B3B3B"/>
          </a:solidFill>
        </p:spPr>
        <p:txBody>
          <a:bodyPr vert="vert270" anchor="t" anchorCtr="0"/>
          <a:lstStyle/>
          <a:p>
            <a:r>
              <a:rPr lang="tr-TR" sz="4400" b="1" dirty="0">
                <a:solidFill>
                  <a:srgbClr val="FF6600"/>
                </a:solidFill>
                <a:latin typeface="Angsana New" pitchFamily="18" charset="-34"/>
                <a:cs typeface="Angsana New" pitchFamily="18" charset="-34"/>
              </a:rPr>
              <a:t/>
            </a:r>
            <a:br>
              <a:rPr lang="tr-TR" sz="4400" b="1" dirty="0">
                <a:solidFill>
                  <a:srgbClr val="FF6600"/>
                </a:solidFill>
                <a:latin typeface="Angsana New" pitchFamily="18" charset="-34"/>
                <a:cs typeface="Angsana New" pitchFamily="18" charset="-34"/>
              </a:rPr>
            </a:br>
            <a:r>
              <a:rPr lang="en-US" sz="4400" b="1" dirty="0" smtClean="0">
                <a:solidFill>
                  <a:srgbClr val="FF6600"/>
                </a:solidFill>
                <a:latin typeface="Angsana New" pitchFamily="18" charset="-34"/>
                <a:cs typeface="Angsana New" pitchFamily="18" charset="-34"/>
              </a:rPr>
              <a:t>Exploratory </a:t>
            </a:r>
            <a:r>
              <a:rPr lang="en-US" sz="4400" b="1" dirty="0">
                <a:solidFill>
                  <a:srgbClr val="FF6600"/>
                </a:solidFill>
                <a:latin typeface="Angsana New" pitchFamily="18" charset="-34"/>
                <a:cs typeface="Angsana New" pitchFamily="18" charset="-34"/>
              </a:rPr>
              <a:t>Data Analysis</a:t>
            </a:r>
            <a:r>
              <a:rPr lang="tr-TR" sz="4400" b="1" dirty="0">
                <a:solidFill>
                  <a:srgbClr val="FF6600"/>
                </a:solidFill>
                <a:latin typeface="Angsana New" pitchFamily="18" charset="-34"/>
                <a:cs typeface="Angsana New" pitchFamily="18" charset="-34"/>
              </a:rPr>
              <a:t> (</a:t>
            </a:r>
            <a:r>
              <a:rPr lang="en-US" sz="4400" b="1" dirty="0">
                <a:solidFill>
                  <a:srgbClr val="FF6600"/>
                </a:solidFill>
                <a:latin typeface="Angsana New" pitchFamily="18" charset="-34"/>
                <a:cs typeface="Angsana New" pitchFamily="18" charset="-34"/>
              </a:rPr>
              <a:t>EDA</a:t>
            </a:r>
            <a:r>
              <a:rPr lang="tr-TR" sz="4400" b="1" dirty="0" smtClean="0">
                <a:solidFill>
                  <a:srgbClr val="FF6600"/>
                </a:solidFill>
                <a:latin typeface="Angsana New" pitchFamily="18" charset="-34"/>
                <a:cs typeface="Angsana New" pitchFamily="18" charset="-34"/>
              </a:rPr>
              <a:t>)</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AutoShape 2" descr="data:image/png;base64,iVBORw0KGgoAAAANSUhEUgAAAxoAAAGrCAYAAABHSeGrAAAAOXRFWHRTb2Z0d2FyZQBNYXRwbG90bGliIHZlcnNpb24zLjcuMSwgaHR0cHM6Ly9tYXRwbG90bGliLm9yZy/bCgiHAAAACXBIWXMAAA9hAAAPYQGoP6dpAABZDklEQVR4nO3dd3xb9b3/8beGLdmS93ac2M4ehEwyCSQkTRgtUKCMlgK9peX2ltLxowVaWkoZ5UIvvS2FS8ejl5ZxWyilaSkNhOGEkEBCdkjsDNtJnOHYjqdsWev8/jAWMRlkyDqS/Ho+Hn44Ojo65yPZis9b32UxDMMQAAAAAESQ1ewCAAAAACQeggYAAACAiCNoAAAAAIg4ggYAAACAiCNoAAAAAIg4ggYAAACAiCNoAAAAAIg4ggYAAACAiCNoAAAAAIg4ggYAU910000qKyszuwwkqLlz52ru3LlROZfFYtGPf/zj8O0f//jHslgsamxsjMr5y8rKdNNNN0XlXABwMggaAE7bU089JYvFEv5yOp0aOXKkbr31VtXX15tdnukqKip0xRVXqLCwUMnJycrPz9dnPvMZ/fWvf+23cz744IP629/+1m/HN9NNN93U5/fN7XZr6NChuuqqq/Tiiy8qFApF5DwrV67Uj3/8Y7W0tETkeJEUy7UBwMfZzS4AQPz7yU9+ovLycnm9Xq1YsUL/8z//o1deeUVbtmxRamrqCR/729/+NmIXiLHknnvu0U9+8hONGDFCt9xyi0pLS9XU1KRXXnlFV155pZ599ll9/vOfj/h5H3zwQV111VW6/PLLI37sWOBwOPS73/1OktTV1aXdu3frH//4h6666irNnTtXixcvVnp6enj/11577ZTPsXLlSt1777266aablJmZedKP6+rqkt3ev39WT1RbVVWVrFY+PwQQOwgaAM7YRRddpKlTp0qSbr75ZuXk5OjRRx/V4sWLdd111x3zMR6PRy6XS0lJSdEs9RN1dnZ+Yjj6JH/5y1/0k5/8RFdddZWee+65Ps/xu9/9rl599VX5/f4zLTXhGIYhr9erlJSU4+5jt9t1/fXX99l2//3366GHHtJdd92lr3zlK/rzn/8cvi85Obnf6pWkUCgkn88np9Mpp9PZr+f6JA6Hw9TzA8DH8dEHgIi74IILJEk1NTWSerq8uN1u7dq1SxdffLHS0tL0hS98IXzfkWM0amtrZbFY9LOf/UyPP/64hg4dqtTUVC1cuFB79+6VYRi67777VFJSopSUFF122WU6fPhwn/MvXrxYl1xyiYqLi+VwODRs2DDdd999CgaDffabO3euzjrrLK1du1bnnXeeUlNT9f3vf1833nijcnNzjxkGFi5cqFGjRp3w+f/whz9Udna2fv/73x8zSC1atEif/vSnJX3U/ay2trbPPhUVFbJYLKqoqAhv27Fjh6688koVFhbK6XSqpKRE1157rVpbWyX1jBHweDz6wx/+EO5edGSf/fXr1+uiiy5Senq63G635s+fr3fffbfPeXvrWbFihW677Tbl5eUpMzNTt9xyi3w+n1paWnTDDTcoKytLWVlZ+t73vifDMPocIxQK6b//+781btw4OZ1OFRQU6JZbblFzc3Of/crKyvTpT39ar776qqZOnaqUlBT9+te/PuFrezx33nmnFi5cqBdeeEHbt28Pbz/WGI3HHntM48aNU2pqqrKysjR16lQ999xzknrGVXz3u9+VJJWXl4dfx96fj8Vi0a233qpnn31W48aNk8Ph0JIlS8L3HTlGo1djY6OuvvpqpaenKycnR9/85jfl9XrD9/f+zj/11FNHPfbIY35Sbccao1FdXa3Pfe5zys7OVmpqqmbMmKF//vOfffbp/V17/vnn9cADD6ikpEROp1Pz58/Xzp07j/uaA8AnoUUDQMTt2rVLkpSTkxPeFggEtGjRIp177rn62c9+9omtBs8++6x8Pp++8Y1v6PDhw3r44Yd19dVX64ILLlBFRYXuuOMO7dy5U4899phuv/12/f73vw8/9qmnnpLb7dZ3vvMdud1uvfnmm/rRj36ktrY2PfLII33O09TUpIsuukjXXnutrr/+ehUUFMjlcumPf/yjXn311XAgkKSDBw/qzTff1D333HPcunfs2KHKykr927/9m9LS0k7pdTsRn8+nRYsWqbu7W9/4xjdUWFioffv26eWXX1ZLS4syMjL09NNP6+abb9a0adP01a9+VZI0bNgwSdIHH3ygOXPmKD09Xd/73veUlJSkX//615o7d66WLVum6dOn9zlf7znuvfdevfvuu/rNb36jzMxMrVy5UkOGDNGDDz6oV155RY888ojOOuss3XDDDeHH3nLLLXrqqaf0pS99Sbfddptqamr0q1/9SuvXr9c777zTJ3xVVVXpuuuu0y233KKvfOUrnxjiTuSLX/yiXnvtNS1dulQjR4485j6//e1vddttt+mqq64KX/Bv2rRJ7733nj7/+c/riiuu0Pbt2/V///d/+vnPf67c3FxJUl5eXvgYb775pp5//nndeuutys3N/cTJDK6++mqVlZXppz/9qd5991398pe/VHNzs/74xz+e0vM7mdqOVF9fr1mzZqmzs1O33XabcnJy9Ic//EGXXnqp/vKXv+izn/1sn/0feughWa1W3X777WptbdXDDz+sL3zhC3rvvfdOqU4ACDMA4DT97//+ryHJeP31142GhgZj7969xp/+9CcjJyfHSElJMerq6gzDMIwbb7zRkGTceeedRx3jxhtvNEpLS8O3a2pqDElGXl6e0dLSEt5+1113GZKMCRMmGH6/P7z9uuuuM5KTkw2v1xve1tnZedR5brnlFiM1NbXPfueff74hyXjyySf77BsMBo2SkhLjmmuu6bP90UcfNSwWi1FdXX3c12Tx4sWGJOPnP//5cfc5Uu9rWFNT02f7W2+9ZUgy3nrrLcMwDGP9+vWGJOOFF1444fFcLpdx4403HrX98ssvN5KTk41du3aFt+3fv99IS0szzjvvvKPqWbRokREKhcLbZ86caVgsFuPf//3fw9sCgYBRUlJinH/++eFtb7/9tiHJePbZZ/ucf8mSJUdtLy0tNSQZS5YsOeFz6nXjjTcaLpfruPf3vkbf/va3w9vOP//8PvVddtllxrhx4054nkceeeSYPxPDMAxJhtVqNT744INj3nfPPfeEb99zzz2GJOPSSy/ts99//Md/GJKMjRs3Gobx0e/8//7v/37iMU9UW2lpaZ+f/be+9S1DkvH222+Ht7W3txvl5eVGWVmZEQwGDcP46HdtzJgxRnd3d3jfX/ziF4YkY/PmzUedCwBOBl2nAJyxBQsWKC8vT4MHD9a1114rt9utl156SYMGDeqz39e+9rWTPubnPvc5ZWRkhG/3fuJ+/fXX9xlwO336dPl8Pu3bty+87cg+/u3t7WpsbNScOXPU2dmpysrKPudxOBz60pe+1Geb1WrVF77wBf39739Xe3t7ePuzzz6rWbNmqby8/Lh1t7W1SVJEWzMkhV+LV199VZ2dnaf02GAwqNdee02XX365hg4dGt5eVFSkz3/+81qxYkW47l5f/vKXZbFYwrenT58uwzD05S9/ObzNZrNp6tSpqq6uDm974YUXlJGRoU996lNqbGwMf02ZMkVut1tvvfVWn/OUl5dr0aJFp/R8jsftdktSn5/Zx2VmZqqurk5r1qw57fOcf/75Gjt27Env//Wvf73P7W984xuSpFdeeeW0azgZr7zyiqZNm6Zzzz03vM3tduurX/2qamtrtXXr1j77f+lLX+ozpmXOnDmS1OfnCwCngqAB4Iw9/vjjWrp0qd566y1t3bpV1dXVR1082u12lZSUnPQxhwwZ0ud274X24MGDj7n9yP7/H3zwgT772c8qIyND6enpysvLCw8g7h3P0GvQoEHHHDB8ww03qKurSy+99JKkni4+a9eu1Re/+MUT1t0749GJLnZPR3l5ub7zne/od7/7nXJzc7Vo0SI9/vjjRz2fY2loaFBnZ+cxuyWNGTNGoVBIe/fu7bP9VF7/I1/7HTt2qLW1Vfn5+crLy+vz1dHRoUOHDh31vCKlo6ND0olD3h133CG3261p06ZpxIgR+vrXv6533nnnlM5zqjWPGDGiz+1hw4bJarUeNS4n0nbv3n3cn3nv/Uf6+M88KytLko4aWwMAJ4sxGgDO2LRp08KzTh2Pw+E4pak3bTbbKW03PhyQ3NLSovPPP1/p6en6yU9+omHDhsnpdGrdunW64447jppK93gzHI0dO1ZTpkzRM888oxtuuEHPPPOMkpOTdfXVV5+w7tGjR0uSNm/efML9eh3ZanCkjw9cl6T/+q//0k033aTFixfrtdde02233Rbu938qIe5knMrrbxwxGDwUCik/P1/PPvvsMR//8fEEJ5ph6lRt2bJFkjR8+PDj7jNmzBhVVVXp5Zdf1pIlS/Tiiy/qiSee0I9+9CPde++9J3WeM6354z/zU/kd6E+f9N4CgFNF0ACQUCoqKtTU1KS//vWvOu+888Lbe2fAOhU33HCDvvOd7+jAgQN67rnndMkll4Q/5T2ekSNHatSoUVq8eLF+8YtfhLvzHE/v8T6+ANvHP23uNX78eI0fP1533323Vq5cqdmzZ+vJJ5/U/fffL+nYF615eXlKTU1VVVXVUfdVVlbKarUe1VJxuoYNG6bXX39ds2fPjmiIOBlPP/20LBaLPvWpT51wP5fLpWuuuUbXXHONfD6frrjiCj3wwAO666675HQ6j3vhf7p27NjRpxVk586dCoVC4UHkp/I7cCq1lZaWHvdn3ns/APQnuk4BSCi9n8oe+Smsz+fTE088ccrHuu6662SxWPTNb35T1dXVR63fcDz33nuvmpqadPPNNysQCBx1/2uvvaaXX35Z0kezQi1fvjx8fzAY1G9+85s+j2lrazvqWOPHj5fValV3d3d4m8vlOuqC1WazaeHChVq8eHGf7jr19fV67rnndO655/ZZ5O5MXH311QoGg7rvvvuOui8QCPTbitYPPfSQXnvtNV1zzTVHdVU6UlNTU5/bycnJGjt2rAzDCE9n7HK5JB194X+6Hn/88T63H3vsMUk9689IPd3tcnNz+/wOSDrm7+yp1HbxxRdr9erVWrVqVXibx+PRb37zG5WVlZ3SOBMAOB20aABIKLNmzVJWVpZuvPFG3XbbbbJYLHr66adPq/tHXl6eLrzwQr3wwgvKzMzUJZdcclKPu+aaa7R582Y98MADWr9+va677rrwyuBLlizRG2+8EV63Ydy4cZoxY4buuusuHT58WNnZ2frTn/50VKh48803deutt+pzn/ucRo4cqUAgoKefflo2m01XXnlleL8pU6bo9ddf16OPPqri4mKVl5dr+vTpuv/++7V06VKde+65+o//+A/Z7Xb9+te/Vnd3tx5++OFTfm2O5/zzz9ctt9yin/70p9qwYYMWLlyopKQk7dixQy+88IJ+8Ytf6Kqrrjrt4wcCAT3zzDOSJK/Xq927d+vvf/+7Nm3apHnz5h0V0D5u4cKFKiws1OzZs1VQUKBt27bpV7/6lS655JLw2I4pU6ZIkn7wgx/o2muvVVJSkj7zmc+EL/JPVU1NjS699FJdeOGFWrVqlZ555hl9/vOf14QJE8L73HzzzXrooYd08803a+rUqVq+fHmf9UB6nUptd955p/7v//5PF110kW677TZlZ2frD3/4g2pqavTiiy+yijiAfkfQAJBQcnJy9PLLL+v//b//p7vvvltZWVm6/vrrNX/+/NOa3eiGG27Qyy+/rKuvvvqUVl6+//77dcEFF+iXv/yl/ud//keHDx9WVlaWZsyYocWLF+vSSy8N7/vss8/qlltu0UMPPaTMzEx9+ctf1rx58/p0AZowYYIWLVqkf/zjH9q3b59SU1M1YcIE/etf/9KMGTPC+z366KP66le/qrvvvltdXV268cYbNX36dI0bN05vv/227rrrLv30pz9VKBTS9OnT9cwzzxy1hsaZevLJJzVlyhT9+te/1ve//33Z7XaVlZXp+uuv1+zZs8/o2N3d3eEB+ampqcrPz9eUKVP0ox/9SJ/97Gc/8eL5lltu0bPPPqtHH31UHR0dKikp0W233aa77747vM8555yj++67T08++aSWLFmiUCikmpqa0w4af/7zn/WjH/1Id955p+x2u2699daj1nP50Y9+pIaGBv3lL3/R888/r4suukj/+te/lJ+f32e/U6mtoKBAK1eu1B133KHHHntMXq9XZ599tv7xj3+cdGgGgDNhMRjlBQDHtXjxYl1++eVavnx5eLpPAADwyQgaAHACn/70p7Vt2zbt3Lkz4oOEAQBIZHSdAoBj+NOf/qRNmzbpn//8p37xi18QMgAAOEW0aADAMVgsFrndbl1zzTV68skn+6xGDgAAPhl/OQHgGPgMBgCAM8PcdgAAAAAijqABAAAAIOIIGgAAAAAijqABAAAAIOIIGgAAAAAijqABAAAAIOIIGgAAAAAijqABAAAAIOIIGgAAAAAijqABAAAAIOIIGgAAAAAijqABAAAAIOIIGgAAAAAijqABAAAAIOIIGgAAAAAijqABAAAAIOIIGgAAAAAijqABAAAAIOIIGgAAAAAijqABAAAAIOLsZhcAADCHYRgffklSz3ej50b4vp5/H/8YFkvvd4ssH97o+bc+vH3kvwEAAwlBAwASTG9ICIUMhUKh8L+P/G4YoRMGiP5gtVpksVg//G454vtH2wgkAJA4LIYR7T81AIBI6A0SvV/BYCi8LV71hg6bzfrhv63hbQCA+ELQAIA40BskgsFg+PtA+t/bYpFsNptsNmv4u9XKMEMAiGUEDQCIMb2hIhAIfthKMbBCxckifABAbCNoAIDJQqGeUNETLIIKhfhv+XT1dLuyyW7v+SJ4AIB5CBoAEGUEi+ixWi2y223h8EHwAIDoIWgAQBQEg0H5/UEFAgEFg/E7WDve2WxW2e12JSX1hA8AQP8haABAPzAMIxwu/P6A+K829lgsFiUlfRQ6mFoXACKLoAEAEWIYhgKBnmDh9wfMLgenqCd02GW3EzoAIBIIGgBwhnrDhc/nN7sURMBHLR09oQMAcHoIGgBwGoLBkPx+v3w+P1PPJjCrtTd0JMlmYyA5AJwKggYAnCTDMOT3B9Td7WOmqAHIZrMqOTlJSUl2ulYBwEkgaADAJwgGQ/L5fOru9nOBCUlScnKSkpNp5QCAEyFoAMAx9A7s7ury0jUKx2Wz2eRwJDGAHACOgaABAEcwDEPd3T55vd2yWPi0GifHYrHI4ehp5SBwAEAPggYAqGe17q6ubvl8flaPxhnpCRzJsloJHAAGNoIGgAEtFArJ4+lSIBAkYCCikpOT5HAk8XsFYMAiaAAYkILBoDo6OmUYoqsL+lVSkl0ORzIDxwEMOAQNAANKMBhSW1u7LBYrAQNRReAAMNAQNAAMCKFQSC0trbJYbHRlgamSk3sCB7+HABIdQQNAQjMMQy0tbTKMnqlIgVjhcCTJ4UimZQ1AwiJoAEhIhmGovb1Dfn9Qdrvd7HKAY7JYJIcjmWlxASQkggaAhNPR4ZHX61NSUpLZpQAnxWKxyOnsCRwAkCgIGgAShtfbrZaWVqWkpJpdCnBabDabUlIcDBgHkBAIGgDiXigUUn19g5zOFAbYIiEkJyfJ6WT8BoD4RtAAENeam1vk9wflcDjMLgWIKLpTAYh3fPQHIC51dXm1f3+9rFY7IQMJyTAMdXV1q6OjS8FgyOxyIqq9vV3f+ta3VFpaqpSUFM2aNUtr1qwJ319fX6+bbrpJxcXFSk1N1YUXXqgdO3Z84nFfeOEFjR49Wk6nU+PHj9crr7zSn08DwCcgaACIK6FQSPv27Vdnp1cul8vscoB+17uKfXe3T4nSCeHmm2/W0qVL9fTTT2vz5s1auHChFixYoH379skwDF1++eWqrq7W4sWLtX79epWWlmrBggXyeDzHPebKlSt13XXX6ctf/rLWr1+vyy+/XJdffrm2bNkSxWcG4Eh0nQIQN1paWtTe7lF6eobZpQCmsNmsSklxxvVg8a6uLqWlpWnx4sW65JJLwtunTJmiiy66SDfccINGjRqlLVu2aNy4cZJ6PmAoLCzUgw8+qJtvvvmYx73mmmvk8Xj08ssvh7fNmDFDEydO1JNPPtm/TwrAMcXv/1QABoxgMKjdu/coGBQhAwNaMBiK+9aNQCCgYDAop9PZZ3tKSopWrFih7u5uSepzv9VqlcPh0IoVK4573FWrVmnBggV9ti1atEirVq2KYPUATgVBA0BMa2lp0b59B5WZmc3Ce8CHvF6fPJ74HLuRlpammTNn6r777tP+/fsVDAb1zDPPaNWqVTpw4IBGjx6tIUOG6K677lJzc7N8Pp/+8z//U3V1dTpw4MBxj3vw4EEVFBT02VZQUKCDBw/291MCcBwEDQAxKRQKqbZ2t4JBKSODVgzg445s3Yg3Tz/9tAzD0KBBg+RwOPTLX/5S1113naxWq5KSkvTXv/5V27dvV3Z2tlJTU/XWW2/poosuYvpqIM7wjgUQc1paWlRdvVtZWTm0YgCfoLd1I566Ug0bNkzLli1TR0eH9u7dq9WrV8vv92vo0KGSesZrbNiwQS0tLTpw4ICWLFmipqam8P3HUlhYqPr6+j7b6uvrVVhY2K/PBcDxETQAxAzDMLRzZ7U8Hq/y8vLMLgeIG4FAUO3tnQoEgmaXckpcLpeKiorU3NysV199VZdddlmf+zMyMpSXl6cdO3bo/fffP+r+I82cOVNvvPFGn21Lly7VzJkz+6V2AJ+MWacAxISuri5VV9eqqKhYNpvN7HKAuNW7yF8sryr+6quvyjAMjRo1Sjt37tR3v/tdOZ1Ovf3220pKStILL7ygvLw8DRkyRJs3b9Y3v/lNTZkyRS+++GL4GDfccIMGDRqkn/70p5J6prc9//zz9dBDD+mSSy7Rn/70Jz344INat26dzjrrLLOeKjCg0ScBgOkOHTqktrYOlZQMNrsUIO55vT4FAkGlpDhltcZm2GhtbdVdd92luro6ZWdn68orr9QDDzygpKSeVdAPHDig73znO6qvr1dRUZFuuOEG/fCHP+xzjD179vQZszFr1iw999xzuvvuu/X9739fI0aM0N/+9jdCBmAiWjQAmCYUCmnHjp1KT89Uamqq2eUACcVisSg11Sm7nRZCAOYgaAAwRVdXlyorq1RaWk5XKaAfpaQ4lJycZHYZAAYgggaAqDt06JD27Tt4whlkAEROcnKSnM7kmB63ASDxEDQARNWuXbsUCIRUWFhkdinAgGK325Sa6iRsAIgaggaAqAiFQtq0abOys3NZgA8widVqUWpqimw2ZrcH0P8IGgD6ndfr1aZNm1VePkzJyclmlwMMeKmpTiUlMfEkgP5F0ADQr1paWrR16zaNGTOuz1SUAMzldDrkcDBIHED/IWgA6Dd1dXXas6dO48Yxjz0QixyOJDmdDrPLAJCgCBoA+sXOnTvV3NyqkSNHmV0KgBNITrbL6XSc0iDxvXv96u42NHw4XSEBHB/9GABElGEY2rRpizyeLkIGEAd8voA6O706mc8dvV6v9uzxqabGr6ws1r8BcGK0aACImFAopLVr18rtzlBxcbHZ5QA4BTabVS5XynFbNrZs2aYNGw6ppGSKxo9PUU4OQQPAidGiASAigsGgVq5cqezsPEIGEIeCwZA6OroUCoWOum/Llm16//0DKiqaqJqaCkIGgJNC0ABwxnw+nyoqlqmkZIhyc3PNLgfAaQqFQvJ4+oaN3pAxePBk1dYu04IFk0ysEEA8oesUgDPi9Xr11ltvaezYs5SZmWV2OQAiwGq1yOVK0datVX1CxqJF01RSUmR2eQDiBKv1ADhtnZ2devPNtzR+/ARlZmaaXQ6ACAmFDB0+3Kr16w+ppGSSamuX6cILp2nQIEIGgJNHiwaA0+LxdOqNN97UhAkTCRlAAnr//X0yjHwdPPiuLrhgkoqLC80uCUCcIWgAOGUeT6def/11TZw4ie5SQAJas2avpAIVFHSopCRTGRluWa0M6wRwavhfA8Ap8Xg6tXTp0g9bMggZQKKpqKiSYeSroKBdQ4Zky2q1fjhAnM8lAZwaggaAk9bZ2alXX31V48aNV1ZWttnlAIiwiooqpaSUKiOjUUOG5IS3h0IGYQPAKSNoADgpXq9X//rXEo0cOVr5+flmlwMgwioqquR0DlFWVpNGjRp01P2hUEidnV0ntYI4AEgEDQAnwefz67XXlqqsrFyDBw82uxwAEdYbMnJzmzVy5NEho1cwGFJnp5ewAeCkEDQAnFAwGFRFxVvKzs7R8OEjzC4HQIRVVFTJ4RisvLwWDR9e/In7BwJBeb3dUagMQLwjaAA4rlAopBUr3pHFYtP48WebXQ6ACOsJGSUqKGjTsGEnv0aGzxeQ1+vrx8oAJAKCBoBjMgxD77//vlpb2zRt2nSzywEQYRUVVUpOHqTCwnYNHXrqa2R0d/vk8/n7oTIAiYKgAeCYtmzZol27ajRnznlmlwIgwnpDxqBBnSovP/2F+Lq6uuX3ByJYGYBEQtAAcJQdO3ZozZo1mj9/AYt0AQmmoqJKSUnFKinpUmnpmc8g19npVTAYjEBlABINVxAA+ti//4DeeustLViwUA6Hw+xyAERQT8go0pAhXg0Zkhex43o8XtbYAHAUggaAsLa2Nr322quaOfNcZWRkml0OgAiqqKiS3V6o0lKfBg+OXMiQesZ0Me0tgI8jaACQJPl8Pr322lKVlw/TkCFDzC4HQAT1hIwClZcHVFKS2y/nCAaDzEQFoA+CBgCFQiEtX75cVqtNEydOMrscABFUUVElm61AQ4cGNWhQTr+ey+fzMxMVgDCCBgCtX79ee/fWae7ceWaXAiCCekJGvkaMCKm4uH9DRq+urm4FAgwOB0DQAAa8Xbt26d1339OiRRfJZrOZXQ6ACKmoqJLVmqeRIy0qLMyO6rk7O70KhUJRPSeA2EPQAAawhoZGLV26VHPmnCeXy2V2OQAipCdk5Gr0aIsKCjKjfn7DMNTV1c3gcGCAI2gAA1R3d7def/11DR5cqtLSMrPLARAhFRVVslhyNHasTfn5WabVEQgE1d3NeA1gICNoAAOQYRh655131NHh0axZs80uB0CE9ISMbJ11VpJyczPNLkfd3T7GawADGEEDGIAqK6u0ceNmXXzxJaz8DSSIiooqSVk66yyHcnIyzC4njPU1gIGLKwxggGlsbFRFxVuaN2+e3G632eUAiIDekDFhQopyctLNLqeP3vEaAAYeggYwgPh8Pr3xxpsqLi5ReflQs8sBEAEVFVUyjExNnJiqrKw0s8s5Jr8/wPoawABE0AAGCMMwtHLlStXX1+vcc+eYXQ6ACOgJGRmaNMmlzMzYbqHs6upWMMiUt8BAQtAABogdO3Zo9eo1uuiii2W3280uB8AZqqioUiiUrsmT02I+ZPTq6mK8BjCQEDSAAaC9vV3Lli3T+PHjlZ9fYHY5AM5QT8hI09Sp6crIiJ81cILBEF2ogAGEoAEkuN6pbLu6ujVt2gyzywFwhnpChlvTpmUqPT1+QkYvr9dHFypggCBoAAmuqqpKGzZs1MUXX0KXKSDOVVRUKRh0a/r0bLndqWaXc9roQgUMDAQNIIG1t7dr+fK3NWnSJOXl5ZldDoAz0BMyXJoxI0cuV4rZ5ZwRulABAwNBA0hQhmHo7bdXyOvt1jnnTDe7HABnoCdkpGrmzFy5XE6zy4kIr9enUIguVEAiI2gACaqyskqbNm3SokWLZLPZzC4HwGmqqKhSIJCiWbPylZqaGCGjV2dnN12ogARG0AASUFtbm5YvX64RI0aosLDI7HIAnKbekDF7doFSUhxmlxNxwWBQfn/A7DIA9BOCBpBgDMPQu+++p8OHD2v2bBbmA+JVT8hw6txzCxMyZPTyen20agAJiqABJJg9e/Zq06aNmjt3nlJS4nvAKDBQ9YQMh+bMKZLTmWx2Of3KMAx5vT6zywDQDwgaQALx+/1aufIduVxujR49xuxyAJyGiooq+f3JOu+8QXI4Ejtk9PL5/KytASQgggaQQLZs2aLq6motWLBQVitvbyDe9IaM888vUXJyktnlRJXX2212CQAijCsRIEG0trbq3Xff1dix45Sfn292OQBOUU/ISNLcuYMHXMiQpECAgeFAoiFoAAnAMAy99957am5u1owZs8wuBxgQfvvb32j8+HEqKMjV/PnztHbt+8fdd9u2bfriF7+g8ePHKTMzTU888Xif+ysqqvTmm6/qm9+8SMOHl+v737+zz/27d+/WlCkT1dbW1i/PJVZ0dTHdLZBICBpAAtizZ482btykGTNmKTU11exygIT317++qB/84C7dccedWrZshc466yxdccVn1dDQcMz9u7o6VVZWph//+F4VFBT0ua+iokpNTe36zW/u0/33P6iXXvqbnn/+z1qy5F/hfW6//Tu65557lZ6e3q/Py2yGYai7mxXDgURB0ADiXDAY1MqVqyQZGj/+bLPLAQaExx//lW688SZdf/0XNXr0aP38579QamqKnnnmj8fcf/LkKbrvvgd05ZVXKTn5o6lqe7pL2TR4cEjp6em64oorNXnyFM2Zc562b6+SJP3lLy/Ibrfr0ksvi8pzM1t3N9PdAomCoAHEue3bt6u2tkZz5pyv5OSBMUMNYCafz6cNG9br/PPnhrdZrVadf/5crV69+qSP0xsy5s0r18iRI9TV1aWNGzequfmw1q1bp3HjzlJLS7MeeOB+PfLIf/XDM4ld3d1MdwskAoIGEMd8Pp9Wr14tt9utkSNHml0OMCA0NTUpGAweNelCfn6+Dh06dFLH2LnzkPx+q+bNK5fdblNmZpaeeOJJfe1rX9UFF8zTtddep/nzF+juu3+gr3zlq9q9u1Zz5szWzJnTtHjx3/rhWcWW7m6/QiGmuwXind3sAgCcvq1bt6qurk6XXPIZ2Wy8nYF44PX6FQpZdMEFw2SzffR532c+c6k+85lLw7dXrFihDz74QA8//DNNnjxBv/vd/6qgIF/z58/TrFmzlZeXZ0b5UdPd7VNKitPsMgCcAVo0gDjV2dmp1avXKD8/X6WlZWaXAwwYOTk5stlsR7VeHDp06BOnlq6o6Bl3MWJEbp+Q8XHd3d26/fZv6+c//4Wqq6sVCAR07rnnasSIkRo2bLjef3/NmT+RGOfzBWjVAOIcQQOIU5s2bVZ9fb1mz57D4nxAFCUnJ2vixElatmxZeFsoFNLy5cs0bdq04z6uoqJKgYBFTmeSLBbLCc/xyCMPa/78BZo4caKCwaACgWD4Pr/fr2AweIJHJw6vl7EaQDyjrwUQh9ra2rRu3VoNGlSs4uJBZpcDDDhf//qt+trXbtGkSZM0ZcoU/c//PCGPp1Nf+MIXJUm33PJVFRcX6Z577pUkLV26RbW11Zo+vVR+v08HDuzXpk2b5Ha7NHTosD7Hrqys1Esvvajly9+RJI0cOVJWq0V//OMfVFBQoB07tmvy5CnRfcIm8fsDCgaDstlsZpcC4DQQNIA4tH79BjU2Numzn73iEz8ZBRB5V1xxpRobG/Xggw/o0KF6jR9/tl588a/hrlN1dXtltfa8NysqqtTY2KDvfvcL4cc/9tgv9dhjv9Ts2efqn//8aL0MwzD0rW99Qw888FO5XC5JUkpKip544kndfvv/k8/XrUce+ZmKi4uj+GzN1d3tV2oqQQOIRxaDyaqBuNLa2qo//vGPSklJ1ZVXfo5uU0AMq6ioUjAozZ8/yuxS4lpaWir/1wFxiHctEGe2bPlAzc0tmjJlKn94gRhGyIgcVgsH4hNXKUAc8Xg82rhxo/LyclVaWmp2OQCOo6KiSqGQQciIEJ/Pr1CIDhhAvCFoAHFk69atampq1NSp57BuBhCjKiqqZBjSBReMNruUhOLzMQMVEG8IGkCc8Hq9WrduvTIyMlVePuyTHwAg6npChqF582jJiDSfzy+GlQLxhaABxIlt2yrV0HBIU6ZMUVJSktnlAPiY3sX45s2jJaM/GEZP2AAQPwgaQBzw+Xxat26dnE6nhg4dbnY5AD6mN2TMnUtLRn/q7qZVA4gnBA0gDmzfvkMHDx7U+PHjlZqaanY5AI5QUVElq5WQEQ2GYfRZJR1AbCNoADEuFApp8+ZNstmsGj58pNnlADhCRUWVbDbpvPMIGdHCVLdA/CBoADFu79467d27V+Xl5crNzTO7HAAf6g0Zc+YQMqIpGAwqGAyZXQaAk0DQAGLctm1b5fP5NGrUGLNLAfChiooq2e0WQoZJGBQOxAeCBhDDWlpaVFlZpZycHJWUDDa7HACSKioqlZRk0bnn0pXRLEx1C8QHggYQw7Zv36H29jaNGTOWKW2BGFBRUSmHw6rZswkZZvP7A2aXAOATEDSAGOX3+7V582alpKSotLTc7HKAAa+iolJOp1UzZxIyYgHdp4DYR9AAYlRtba0OHarX4MFDlJ2dbXY5wIBWUVGplBSbZswgZMSKYDDEoHAgxhE0gBi1bVulQiFD5eVDzS4FGNAqKiqVmmrX9OkjzC4FH+P306oBxDKCBhCDWltbVV1drczMDA0aVGJ2OcCAtWxZpVwuu6ZNG252KTgGn49xGkAsI2gAMaimpkYdHe0aMmSI3G632eUAA9KyZZVyu5N0zjmEjFjFSuFAbCNoADHGMAxVVlbKbrdr8OBSs8sBBqTekDFlyjCzS8EnYPYpIHYRNIAY09DQoH379isrK1vFxYPMLgcYcJYtq1R6ejIhI074/QHW1ABiFEEDiDE1NTXyeDwqLy+Xw+EwuxxgQFm+vFIZGcmaNIlJGOIF3aeA2EXQAGJIMBjU1q3blJqawiBwIMqWLatSRoZTEycSMuIN3aeA2ETQAGLIvn37dOjQIWVlZSk/v8DscoABY/nySmVlOTVhQpnZpeA00H0KiE0EDSCG1NTUyOfzqbh4kJKTk80uBxgQli+vVHZ2is4+m8kX4hndp4DYQ9AAYkQwGNSOHTvlcqWqsLDI7HKAAWH58krl5KTqrLMIGfGOoAHEHoIGECMOHjyow4cPKz09XQUFhWaXAyS85csrlZubqnHjhphdCiKAcRpA7CFoADGirq5O3d3dys3Nk8vlMrscIKG9/Xal8vJcGjuWkJEoDMNQMEirBhBLCBpADDAMQzt27JTDkayiIrpNAf2pJ2S4NWbMYLNLQYTRfQqILQQNIAYcPnxYhw7V020K6Gdvv12lgoI0jR7N9NGJiO5TQGwhaAAxoK6uTp2dncrMzFJmZpbZ5QAJacWKShUWujVy5CCzS0E/CQZDCoWY5haIFQQNIAbU1NTIZrMpPz9fFovF7HKAhLNiRaWKitI1YgQhI9EFArRqALGCoAGYzOPxaM+ePUpLS1NOTq7Z5QAJZ8WKShUXZ2jYsGKzS0EUME4DiB0EDcBkBw4cVEdHh9xut3JzCRpAJL3zTpUGDcrQ0KFMsjBQMPMUEDsIGoDJ6uvrFQqF5HK55XanmV0OkDB6QkamyssJGQNJKGQoFAqZXQYAETQAUxmGodraGjkcDlozgAhaubJKJSVZKisrMLsUmIDuU0BsIGgAJuro6FBDQ6NcLhfjM4AI6Q0ZpaX5ZpcCk9B9CogNBA3ARPX19fJ4OuRyuWjRACJg1aoqDRmSrSFDCBkDGS0aQGwgaAAmOnDgoAzDkMvlksvlNrscIK6tWlWlwYNzVFKSZ3YpMFnPOA3W0wDMRtAATGIYhnbvrpXD4VBWVrbZ5QBx7d13q1RamqOSEloG0YPuU4D5CBqASdrb29XQ0Ci3262MjEyzywHi1nvvbVdZWZ6KiwkZ+AjdpwDzETQAkxw61KDOzk6lpqYqMzPT7HKAuPTeeztUVpanwkJaBdFXMMgUt4DZ7GYXAAxUhw8flmEYstlstGgAp2H16u0qL89Tfn6W2aUgBtF1CjAfLRqASerrD8pmsyo1NVXJyclmlwPElTVrCBn4ZCzcB5iLoAGYIBgMav/+A0pJSaE1AzhFa9bsUHl5vvLyCBk4MbpPAeYiaAAmaG1tlcfToZSUFMZnAKfg/fd3qrw8X7m5mWaXgjhA9ynAXAQNwASHDx9WV1eXnE6nMjL4VBY4GWvX7tTQofnKzc0wuxTECVo0AHMxGBwwQVNTkwxDstlsSk9PN7scIOatXbtDQ4cWKisrzexSEEcIGoC5aNEATFBff0g2m1VJSUlyOBxmlwPEtPXrdxEycFoMw2BAOGAiWjSAKAuFQjpwoGcguNvtNrscIKZt2LBLQ4cWKCOD9wpOTyhkyMrHqoApeOsBUebxeNTZ2SmHwymXi4sn4Hh6QkYhIQNnhBYNwDwEDSDKWltb5fN1y+FIpkUDOI5Nm6o1bFih0tNdZpeCOEfQAMxD1ykgytrb2+X3B5SUlCS3mz7nwMdt3lyjoUML5Xanml0KEgADwgHzEDSAKGtra5MkWSwWuVx8WgscacuWnpDhcqWYXQoSRChkmF0CMGDRdQqIsubmZlmtFklijAZwhA8+qFV5OSEDkUXXKcA8BA0gyhoaGpWcnKyUlBTZbDazywFiwtatuwkZ6DeEDcAcBA0ginw+v1pbW+RwOJSSwgUVIEmVlbtVVlao1FSn2aUgQdF9CjAHQQOIovb2NnV3++RwOORwcFEFVFX1hgwWrkT/oUUDMAeDwYEo8ng88vl8Sk5OltNJiwYGth079qqsrEgOR7LZpSDBGQYtGoAZaNEAoqirq0vBYEA2m01OJy0aGLh27tyrIUMKCBmICrpOAeagRQOIos7OLlksFlksFoIGBqzq6n0aMqRQyclJZpeCAYIWDcActGgAUdTV1anev3cEDQxEtbX7VVKST8hAVBE0AHPQogFEkcfjkaVnCQ0Gg2PA2b17vwYNyldSEn96EF10nQLMQYsGEEVtbW2y23s+yaVFAwPJ3r0HVVxMyIA5aNEAzEHQAKKora1dSUl2WSwWJSXRdQQDw7599SoqyiNkwDSGYRA2ABMQNIAoCQQC8ng8SkpKImRgwDhw4JAKCnJlt9vMLgUDHEEDiD6CBhAlXV1dCgQCstvtstn4ZBeJ7+DBRuXl5RAyEBPIGUD0cbUDRInf71cwGJTNZqMLCRJeQ0OT8vOzZbXyeRZiBUkDiDb+AgBR4vf7FQoFZbVaZbcTNJC4mpoOKycni5CBmEKLBhB9/BUAoiQQCCgYDMlmsxE0kLCam1uUlZVJyEDMYYwGEH38JQCipKdFIySr1coYDSSk1tY2ZWSkEzIAAJIYowFEzZFdp5h1Commo6NDGRnpZpcBHBctGkD08bETECWBQECSRRaLhRYNJBSPp1Nut9vsMoATImcA0UfQAKLE7/eH/221WkysBIic7u5uuVypZpcBnASSBhBtBA0gSvz+QPjfFgtBA/HP7/fL4XCYXQZwUmjRAKKPoAFESTBI0EDiCAQCjDUCAJwQQQOIklDICAcMggbiWSgUYopmAMAnImgAUWMw6wkSAtPXAgBOBn8tgCg5MmSQNwAAQKIjaABRQmsGAAAYSAgagCkIHQAQTQyNA6KPoAFEyZEDwEMhggYAAEhsBA0ginqzRjAYNLcQAACAfkbQAKLEYrGEB4EfuaYGAKD/Ma04EH0EDSBKbDZb+A9dIEDQAAAAiY2gAUSJ3Z6k3kHgtGgAQHTRogFEH0EDiJKkpI9WUg4EGKMBANFE0ACij6ABRIndbg+P0aDrFABEFzkDiD6CBhAlPV2nehbuo+sUAEQXLRpA9BE0gChJSrLLarUqFArRogEAUUbQAKKPoAFEid3+UdDw+XxmlwMAANCvCBpAlBwZNAzDIGwAQBTRogFEH0EDiJKkpCTZbLbwquBer9fkigBgYLBaCRmAGQgaQJQ4nU7Z7fbw+IzuboIGAESDxcLlDmAG3nlAlDidTiUlJcnv7w0a3SZXBAADAy0agDkIGkCUWK1WuVwuBQJ+SXSdAoBoIWgA5iBoAFGUlpZG1ykAiDIGggPmIGgAUZSefmTQoOsUAESD1crlDmAG3nlAFLlcLhlGz7+93i5ziwGAAYIWDcAcBA0gipzOlPAfPI/HY3I1ADAwMEYDMAdBA4iilBSnDMOQYRjyer3hblQAgP5DiwZgDoIGEEVut7vPWhq0agBA/7JarQQNwCQEDSCK3O40ORzJ4YHgHk+HyRUBQGKj2xRgHoIGEEVpaW45HA75fD5JBA0A6G82G5c6gFl49wFRZLPZlJWVfUSLBl2nAKA/MbUtYB7efUCU5ebm0KIBAFFC0ADMw7sPiLKMjMzwWhodHQQNAOhPdJ0CzMO7D4iy9PQ0SZJhGPL5fKwQDgD9xGKxMOMUYCKCBhBlaWlpSkqyy+/3S5JaW1vMLQgAEhTdpgBz8Q4Eoiw9PV0OhzPckkHQAID+QbcpwFy8A4Eoc7vdSk9PU1dXlySptbXV5IoAIDERNABz8Q4Eosxisai4uFher1cSLRoA0F/sdpvZJQADGkEDMEFeXp5CoZ6ppzo7O8PT3QIAIsNiYYwGYDbegYAJsrOzZbVaFAgEJNF9CgAizWajNQMwG0EDMEF2drZSUlLoPgUA/YTxGYD5eBcCJkhLS1Na2kcDwltamk2uCAASCy0agPkIGoAJrFZrnwHhTU1NJlcEAImFFg3AfLwLAZPk5eUpGAxJkny+bnV0tJtcEQAkBovFwkBwIAbwLgRMkpubK6vVGl4hvKmp0eSKACAxMK0tEBsIGoBJCgoK5Ha75fF4JEmNjQQNAIgEggYQGwgagElSU1NVWFgQDhqM0wCAyCBoALGBoAGYaMiQIeGuU93dXnV0dJhcEQDEN6uV8RlArOCdCJiooKBAVqstvHAf4zQA4MzY7XazSwDwIYIGYKL8/AK53a4juk8RNADgTNBtCogdBA3ARC5XqvLz89XR0RM0GhoOyTAMk6sCgPjFQn1A7CBoACYrLS2Vz+eTJPl8PjU3Hza5IgCITzabVVarxewyAHyIoAGYrLCwUDabLTwovL7+oMkVAUB8YnwGEFsIGoDJiouLlZGRoba2npXBDx4kaADA6UhKotsUEEsIGoDJHA6HysvL1dHREzQ6OtrDg8MBACfHYrEwPgOIMQQNIAaUlg6RYUihUEgS3acA4FQlJdFtCog1BA0gBpSUlMjtdoUX7CNoAMCpIWgAsYegAcSA9PR0FRUVq62tTVLPehq9g8MBAJ/MZuOSBog1vCuBGGCxWDRs2FD5/X4ZhiHDMGjVAICTlJRkl8XCtLZArCFoADGipKRETmeKvF6vJKmubq/JFQFAfKDbFBCbCBpAjMjLy1NOTo5aW1slSY2NDeru9ppcFQDEPrud2aaAWETQAGKEzWbT2LFj1NXVFe4+tX//frPLAoCYlpycRLcpIEYRNIAYUl5erpSUFHV2dkqi+xQAfBK6TQGxi6ABxJD8/HwVFxerpaVFktTS0iyPp8PcogAgRlksdJsCYhlBA4ghFotFo0aNls/nDy/et29fnclVAUBsSk5ONrsEACdA0ABiTHl5mdxud3jxvro6ggYAfJxhGEpOptsUEMsIGkCMycrK0pAhg8OzT3k8HTp8+LDJVQFAbLHZbLJauYwBYhnvUCDGWCwWjRw5UsFgSMFgUJK0e3etuUUBQIxxOJLMLgHAJyBoADGorKxM6enpam1tkyTt318nn89nclUAEBsMw2C2KSAOEDSAGJSWlqbRo0epra2n+1QoFGKqWwD4kMPB2hlAPCBoADFq1KjRSkpKltfbszo43acAoAezTQHxgaABxKiSkkEqKipSU1PPQPCOjnY1NjaYXBUAmMtikWw2Ll+AeMA7FYhRNptN48efJb/fFx4UXlNTbXJVsaO9vV133nmHzjprrAoL87Rw4XytW7c2fP+hQ4f0ta/dotGjR6ioKF9XXvlZ7dq184TH9Pv9+s//fEgTJ56tgoJczZ49U6+/vrTPPs8//2eNGzdapaWD9f3v39nnvt27d2vKlIlqa2uL3BMF0EdKitPsEgCcJIIGEMNGjBihzMxMtbT0jNU4ePCAuro6Ta4qNtx2262qqHhTv/71b7Ry5buaN2++Lr/8Uu3fv1+GYegLX7hWtbW1eu65P2n58hUaPHiwLrvsUnk8nuMe8/77f6Knnvq9Hn74Eb333hr92799Wddf/3lt3LhRktTU1KjbbrtV9933gF566W96/vk/a8mSf4Uff/vt39E999yr9PT0fn/+wEAUCoVYCRyIIwQNIIa53W6NHTtObW2tMgxDklRdTatGV1eX/v73xbr33vs0e/a5Gjp0mO666/sqLx+q3//+d9q1a6fWrFmjRx/9b02ePEUjRozUo4/+t7zeLr344gvHPe6f//wnfec7t2vhwkUqKyvXl798sz71qYV6/PHHJEm1tbVKT0/XFVdcqcmTp2jOnPO0fXuVJOkvf3lBdrtdl156WVReA2AgSklxMggciCMEDSDGjR49WikpKfJ4eloydu+uHfBT3QYCAQWDQTmdfbtQpKQ4tWrVKnV397w+TqcjfJ/VapXD4dCqVauOe9zu7m45HI4+21JSUsKPGTZsmLq6urRx40Y1Nx/WunXrNG7cWWppadYDD9yvRx75r0g9RQAfEwqFWDsDiDMEDSDGFRUVqqysXE1NTZKkYDCg2toak6syV1pamqZNm6aHH/5PHThwQMFgUH/+85+0evVq1dcf1MiRI1VSMlj33vtjtbQ0y+fz6b//+1Ht27dP9fX1xz3u/PkL9MQTv9KuXTsVCoX01ltv6h//+Lvq6w9KkjIzs/TEE0/qa1/7qi64YJ6uvfY6zZ+/QHff/QN95Stf1e7dtZozZ7ZmzpymxYv/FqVXAxgYmNIWiD8Wo7c/BoCYtXPnTr3wwgvKy8uT0+lUcnKyFixYKJtt4C5YVVNTra9//T+0cuU7stlsmjBhooYPH64NG9Zr9eq12rBhvW699evasmWzbDab5s6dJ6vVKsMw9Je//PWYx2xsbNBtt31DS5b8SxaLReXl5Zo7d56eeeZpHTx47Bm/VqxYoR/+8Af65z//pcmTJ+h3v/tfFRTka/78eVq7doPy8vL682UABoRQKKSMDLesVj4fBeIJ71ggDpSXl2vIkCFqbGyUJPl8Pu3Zs8fkqsxVXj5Ur7yyRPv2HdQHH1TqzTcr5Pf7VVZWJkmaOHGSVqxYqd2761RVtUMvvviSDh8+HL7/WHJz8/Tcc3/S/v312rx5q9asWSeXy3Xcx3R3d+v227+tn//8F6qurlYgENC5556rESNGatiw4Xr//TWRf+LAAGSzWQkZQBziXQvEAZvNpsmTJysUCoXHZ/R27xnoXC6XCgsL1dLSrDfeeEMXX3xJn/szMjKUm5unXbt2av36dUfdfyxOp1PFxcUKBAL6+9//ftzHPPLIw5o/f4EmTpyoYDCoQCAYvs/v94enJQZw+gwjJLc71ewyAJyGgdvvAogzw4YNV3FxsQ4dOqTi4mJ1dXVq//59KikZbHZppnjjjddlGIaGDx+hmppq/fCHd2vkyBH6whe+KEn6299eUk5OrgYPLtEHH3ygO++8Q5dc8mldcMH88DFuueWrKi4u0j333CtJev/9Ndq/f7/OPvts7d+/Xw899FOFQiHddtu3jjp/ZWWlXnrpRS1f/o4kaeTIkbJaLfrjH/+ggoIC7dixXZMnT+n/FwJIcBaLhdYMIE4RNIA4kZycpEmTJukf/3hZgUBAdrtdO3du16BBJQNygGRbW5vuvffH2r9/n7KysnTppZfp7rt/pKSknllpDh48qB/84C4dOnRIBQWFuvba6/S9793R5xh1dXtltX702nm93XrggftUW1srl8ulT31qkX79698qMzOzz+MMw9C3vvUNPfDAT+VyuST1zE71xBNP6vbb/598vm498sjPVFxc3L8vApDgDMNQWprL7DIAnCYGgwNxxOv16o9/fFrt7W0qKCiQJE2ePFWDBpWYXBkARJ5hhJSZyQKYQLyiLRKII06nU5MmTVRnZ2e4/39l5TbGagBIOD2tGW6zywBwBggaQJwZO3ascnPzwutqdHZ6tGfPbpOrAoDIMoygbDYuU4B4xjsYiDMul0tTp06Rx9OpQCAgSdq+vVLBYMDkygAgMoLBoDIy6DIFxDuCBhCHxo8fr6KiIjU09Cwi193drerqapOrAoBIMZhpCkgAvIuBOOR0OnXOOVPl8/nk9/slSbt27QivsQEA8SoQCCgrK8PsMgBEAEEDiFNjxoxRSclgHTp0SFLPAnG7du0wuSoAODNJSbYBOWU3kIgIGkCcSk5O1rRp5ygYDKm7u1uSVF29S11dnSZXBgCnx+fzMdMUkEAIGkAcGzlypMrKylRf39OqEQqF9MEHW0yuCgBOT2qqk9YMIIEQNIA4ZrPZNG3aObJarers7GnJOHBgvxoaDplcGQCcGq+3Sy5XqtllAIggggYQ54YOHarRo0ervv6QDMOQJG3ZsolF/ADEjVCIFcCBRETQAOKc1WrVrFkzlZaWpubmZklSR0eHqqt3mVwZAJycrq5OORwOs8sAEGEEDSAB5Ofna8qUKWptbT1iEb8qdXV1mVwZAJxYd7dXBQV5ZpcBoB8QNIAEMWXKZBUXD1J9fb0kKRgMaNu2D0yuCgBOzG63yWazmV0GgH5A0AASRGpqqmbNmqlQKBRuydi3r06NjY0mVwYAx+bxdCg7O8vsMgD0E4IGkEBGjhypUaNGqb6+PjwwfOPG9QoGAyZXBgB9BYNBQgaQ4AgaQAKx2WyaNWuWXC63WlpaJEmdnR5VVm4ztzAA+Bivt0tOJwPAgURG0AASTGFhoaZMmayWllb5/X5JPSuGHz7cZHJlANCjvb1NhYX5ZpcBoJ8RNIAENG3aNJWWlurAgQPhLlQbNqxTMBg0uTIAA10gEJDbnSqrlUsQINHxLgcSkNPp1PnnnyeHw6HW1lZJksdDFyoA5mtra1VmZqbZZQCIAoIGkKBKS0s1ZcoUNTc3h9fWqK7eqcOHD5tcGYCBqqWlRYMHDzK7DABRQtAAEtiMGTM0ZEhPF6peGzfShQpA9Pn9fmVkuGW3280uBUCUEDSABNbbhSopKTk8C1VHR4c++GCLuYUBGHA6OtroMgUMMAQNIMH1dqE6fPijLlS7d9fowIH9JlcGYKBoamrS4MElZpcBIMoIGkCCs1gsmjFjukpLS7Vv3/4jZqFar87OTpOrA5DoPB6PcnIyZbPZzC4FQJQRNIABICUlRfPnXyCXy6XGxkZJUiDg17p1axQKhUyuDkCiCgaD6uz0KCMjw+xSAJiAoAEMECUlJZoz51x1dnaFWzKam5tVVcWUtwD6x/79dRo2rNzsMgCYhKABDCATJ07U+PHjVV9fH555aufOHTp0qN7kygAkmvr6gxo2bKgsFovZpQAwCUEDGEBsNpvmzZurQYMG9RmvsX79Wnm9XabWBiBxdHR0KDMzXSkpKWaXAsBEBA1ggElLS9MFF1wgp9Oh5uZmSZLP59P7769mfQ0AZywYDMrjaVd+fr7ZpQAwGUEDGIDKyso0c+ZMtbW1y+v1SuoZr7F580aTKwMQ7/bu3aMRI4abXQaAGEDQAAaoc845R+PGjdWBAwfC62vs3btH1dW7TK4MQLyqra3RqFEjGJcBQBJBAxiw7Ha7FixYoCFDhqiubl94vMbWrVvU0HDI5OoAxJsDB/arqKhATqfT7FIAxAiCBjCApaWlaeHChcrKytSBAwckSYZhaO3aNfJ4PCZXByBetLS0yGq1MC4DQB8EDWCAKyoq0vz582WxWMODw/1+v9aseVeBgN/k6gDEOq/Xq8OHGzVy5AizSwEQYwgaADRq1CjNnj1LbW3t4cX82tvbtW7dWlYOB3BcoVBINTW7dPbZ480uBUAMImgAkMVi0fTp0zVx4kQdPFgvv7+nJaO+/iAzUQE4rsrKbZo0aaJsNpvZpQCIQQQNAJI+Wsxv+PDhqqvbF15TY8+e3aqs3GZqbQBiz7ZtWzV27Gg5HA6zSwEQowgaAMJSU1N14YWLVFRUpLq6unC3qR07qlRbW2NydQBiRVVVpYYMGayMjAyzSwEQwwgaAPrIzs7WxRdfrKysbO3fvz887e3mzRt14MB+k6sDYLaammplZKSpuLjI7FIAxDiCBoCjFBcX6aKLLpTTmaL6+vrw9nXr3ldTU6OJlQEwU13dXlkshkaNGmV2KQDiAEEDwDGVl5dr0aKFkqTGxp5wEQqFtHr1e2prazWzNAAmOHSoXh5Ph84++2yzSwEQJwgaAI5rzJgxmjfvAnm93WppaZEkBQJ+rVq1Uu3t7eYWByBqmpubVV9/UFOnTpHFYjG7HABxgqAB4IQmT56k2bNnq7W1TR0dHZIkn69bq1atCN8GkLhaWppVU7NLM2fOkNXKZQOAk8f/GABOyGKxaNasmZo27Rw1Njapo8MjSeru7gkbHo/H5AoB9JeWlhZt27ZNs2fPZq0MAKeMoAHgE/WssTFPU6dOVUNDQzhceL1erVxJ2AASUUtLizZt2qi5c89TcnKS2eUAiEMEDQAnxW63a/78CzRlyhQdOnRInZ2dkiSvt0srV75NNyoggTQ3N2vjxvWaP3+enE6n2eUAiFMEDQAnLSkpSQsWLNDkyZNVX39k2PB+OGaDAeJAvGtqatLGjRs0f/58paamml0OgDhmMXpX4wKAk+Tz+bV06VKtW7dWBQUF4YuR5ORkzZgxSxkZmeYWCOC0NDY2aPPmTfrUpz4ll4uQAeDMEDQAnBafz6/XX39da9euVX5+nlwul6SeLlbnnDNdubl5JlcI4FTs21en7durCBkAIoagAeC09YaNdevWKScnW2lpaZIkq9WqSZOmqLh4kMkVAjgZO3fu0N69u7Vo0SKlpKSYXQ6ABMEYDSCOLV++XJ/5zGdUXFwsi8Wiv/3tb5/4mIqKCk2ePFkOh0PDhw/XU089ddrnT05O0sKFn9LMmTPU3Nys5uYWST0riK9du0a1tTWnfWwA0bFp00bt3btHF154ISEDQEQRNIA45vF4NGHCBD3++OMntX9NTY0uueQSzZs3Txs2bNC3vvUt3XzzzXr11VdPuwa73a558+bp/PPnyuPxqLGxMXzf5s0btX175WkfG0D/evfdlfJ42nXxxRcxuxSAiKPrFJAgLBaLXnrpJV1++eXH3eeOO+7QP//5T23ZsiW87dprr1VLS4uWLFlyRuc3DEPr16/Xm2++JclQQUGBLBaLJKmsrFzjxo1nVWEgRoRCIS1b9paysrJ07rksxgegf/BXHxhAVq1apQULFvTZtmjRIq1ateqMj22xWDR58mRdfPFFstuTtG/ffvV+jlFbW6PVq9+V3+8/4/MAODM+n0+vvrpEgwYV67zz5hAyAPQbggYwgBw8eFAFBQV9thUUFKitrU1dXV0ROcfYsWN16aWfUVpamvbs2atgMChJamg4pBUrlrGwH2Ci1tZW/fOf/9D48eM0derUcKsjAPQHggaAiBs6dKguu+xSFRQUaM+ePfL5fJKkjo4OrVixTA0Nh0yuEBh49uzZo9de+5fOO2+Oxo0bR8gA0O8IGsAAUlhYqPr6+j7b6uvrlZ6eHvHZZkpKSnTllVdoxIgR2rdvnzwejyTJ7/frvfdWqaamOqLnA3B869ev0+rV7+niiy/W0KFDzS4HwABB0AAGkJkzZ+qNN97os23p0qWaOXNmv5wvKytLl19+uaZMmarGxiYdPtwsqWfg+JYtm7Rp0waFQqF+OTcAKRgM6rXXXlVDwyFdeeUVKi4uNrskAAMIQQOIYx0dHdqwYYM2bNggqWf62g0bNmjPnj2SpLvuuks33HBDeP9///d/V3V1tb73ve+psrJSTzzxhJ5//nl9+9vf7rcanU6nFi1aqAsumKfu7m4dOHAgPEh89+5arVy5Ql1dnf12fmCg8ng8eumlF5WVlaHLLrtUmZkZZpcEYIBhelsgjlVUVGjevHlHbb/xxhv11FNP6aabblJtba0qKir6PObb3/62tm7dqpKSEv3whz/UTTfd1O+1GoahysoqvfHG62ptbVVJSUl4tpukpCRNmjRFBQWF/V4HMBDs3btHb7+9XNOnT9PEiROZWhqAKQgaAKJq//79WrLkVdXV1amoqLDP2JChQ4drzJixXBQBpykUCmnVqpXau3ePFi78lMrLy80uCcAARtAAEHVtbW1688239MEHH8jtdik7Ozs8A05WVpYmTz5HqampJlcJxJeOjna98srLcrvdWrhwoXJycswuCcAAR9AAYIpgMKj3339f77yzUl6vV4MGFffpSjVx4mQVFhaZXCUQH3bt2qllyyo0fvx4nXvubDmdTrNLAgCCBgBz7d69W2+88Yb27dunwsK+XanKyso1Zsw42e12EysEYlcgENCyZRWqrz+guXPnavTo0ayPASBmEDQAmK69vV1vvfWWNm/eLJfLpZycnPDFUmpqqiZOnKycnFyTqwRiS0PDIS1Z8i/l5+dr/vwL6CoFIOYQNADEhGAwqLVr1+mdd95RV1enioqKlJSUFL5/6NBhGj16jGw2WjcwsAUCAa1e/a4++GCLpk+frunTZyg5OemTHwgAUUbQABBT9u7dq4qKCtXW7lZmZqYyMzPCrRsul1sTJ05Wdna2yVUC5jh06JD+9a9/KiXFqQsuuEBDhw6lqxSAmEXQABBzvF6vVq9erTVr3ld3d7eKi4v6jNMYNmy4Ro0aEx48DiS6QCCg995bpU2bNunss8/WuefOVnp6utllAcAJETQAxKzdu3eromKZ9uzZrezsbGVkfLSyscvl0vjxE5SXl29ihUD/q6+v/7AVI0Vz5szRqFEjWWsGQFwgaACIaV6vV6tWvau1a9+X3x9QUVFhn9aNoqJijRt3llJSWHcDiaWrq0srV67Qjh3bNWHCBM2ePVtpaWlmlwUAJ42gASDmGYah2tpaLVu2XHv37lVGRrqysrLCfdNtNptGjhytoUOH8Ukv4l4oFFJl5TZVVLylvLw8zZkzRyNHjmAsBoC4Q9AAEDe8Xq/Wrl2nNWvWqKOjXQUFBX3W3XC70zR+/NnKzc0zsUrg9NXXH9TSpUvV2enRhAlna+bMmbRiAIhbBA0Acae+vl6rVq3Stm2VslotKigo6NOdqrh4kMaMGafUVLpTIT50dnq0cuU7qqzcpvLyoZo1a6ZKS0tpxQAQ1wgaAOJSMBjU9u3b9c47K7V//35lZmYqKyszfGFmtVpVVlauESNGKjnZYXK1wLH5fD598MFmvfPOO8rOztaMGdN11lln9VlDBgDiFUEDQFzr7OzU2rVr9f77a9XR0aH8/Dy5XK7w/Xa7XcOHj1B5+bA+rR6AmQKBgHbs2K4VK96WxSJNmDBB06ZNY8paAAmFoAEgIRw8eFDvvvueqqqqFAgEVFCQL6fTGb7f4XBq1KjRGjx4CAPGYZpQKKSammqtWPG2OjraNWzYcM2ePUuDBg2imxSAhEPQAJAwemeneu+991RdXSObzar8/Pw+3VDcbrdGjhyt4mIu7BA9hmFo7949euedFWpsbFRJySBNnXqORo8eRUsbgIRF0ACQcHrGb+zQ6tWrVVe3Vw6HQ3l5eX1WEne5XBo+fKRKSgbTwoF+EwqFtG9fndaseU91dftUWFigqVPP0bhxY5WcnGx2eQDQrwgaABKWz+fT1q1btXr1GtXX18vlSlVOTk6fwJGSkqJhw0ZoyJAhstn4ZBmREQwGtHv3bq1d+77279+vvLw8TZkyRePHn9VnSmYASGQEDQAJr7OzU1u2bNG6devU0NColBSncnNz+3RZSU5O1tChw1VWVs6MPzhtPp9P1dW7tG7dWjU0NCgrK1OTJ0/W2WefzXoYAAYcggaAAaOzs1PbtlVq/fp1OniwXsnJScrLy+sTLOz2JJWWlqqsbCjrcOCkdXV1aufOHVq79n21tbUrJydbZ599ts466yxlZmaaXR4AmIKgAWDA8Xq9qqqq0rp167R//wHZbDbl5eXK4ei73kZhYZHKy4ey0jiOq6GhQTt3btfmzZvU3e1Tfn6+Jk6cqLFjx8jtdptdHgCYiqABYMDy+fzasWO71q9fr7179yoUMpSTky2Xy9VnRiq3O02lpWUaPHgI3aogn8+nurq9qqqqVE1NjQwjpOLiYk2aNEmjRo3qM60yAAxkBA0AA14gEFBNTY02b96imppqeTydysjIUGZmRp+B4zabTcXFJRoyZIiys3NMrBhmOHy4SbW1Ndq2bZsOH25SUlKyBg8erEmTJmr48OGEUAD4GIIGAHzIMAzV19dr69Zt2rr1AzU3tyg5OUk5OTlHfUqdmpqqQYMGq6RkMF1kEpjH06F9+/appqZae/bsVldXl9LT0zVq1CiNGTNWJSWD+oRRAMBHCBoAcAwdHR3asWOnNm/erAMH9svv9ys9PV0ZGRlHXVhmZmappGSwiosHHTXOA/HH6/Vq//59qqvboz179qilpVVWa8/ij+PHn6WRI0cywBsATgJBAwBOIBgMqq6uTlVVVdq+fbtaW1tlsViVmZkht9vdZ7E/i8Wi/PwCFRUVq6CgkAXZ4ojf79fBgwdUV7dXu3fvVnNzs/x+v9LS3Bo+fIRGjx6t0lLG6ADAqSBoAMBJ8ng6VVtbo+3bt6u2drc6OjqUnJykrKwspaSk9BlAbrFYlJ2do8LCQhUUFMnlcplYOY7F4/Govv6g6usPat++Oh0+fFhdXV65XKkqLi7W6NGjVVZWpqysLLNLBYC4RNAAgNPQ3Nys6uqegcEHDhyQ19slpzNFGRnpR4UOSUpLS1NhYZEKCoqUmZl51P3of6FQSM3Nh1VfX6/6+oNqampUa2urPJ5OORwOFRTka8yYMSorK1NeXh4/IwA4QwQNADgDoVBIBw/Wq7a2Rjt27FRDQ4O6urqUlGRXenr6Ud2rpJ5VyHNycpWbm6ucnDxWjO5HHR0dampqVFNTow4ePKjW1ha1tbWpu9v34c8hW6NHj1Z5ebkKCwsZ2A0AEUTQAIAICYVCamxs1N69daqu3qV9+/apo8Mji8WitLQ0paW5j9nH3+FwKDc3Lxw+XC5msTpd7e1tampq+jBcNMnj6VB7e7va2zsUDAblcrmUn5+v4cOHq6RkkAoLC2W3280uGwASEkEDAPqBYRhqa2vT3r112r27VjU1NWpv71AgEFBSUpLcbpfcbvcxL3KdTqcyM7OUmZmpjIxMZWZmKjmZ2aw+zufzqbW1VW1tLWpublZTU6O6urrk8Xjk8XjU3e2T1WpRWlq6SktLVVZWppKSQcrKyqJbFABEAUEDAKLA6/Wqvr5eBw8e1O7du3XwYL06OjoUCgWVlJQst9sll8t13E/XU1JSlZmZ+WH4yFJaWtqAWoHa6/WqtbVFra2t4e9dXZ0KBALq7OxUR0eHfD6fLBarXC6XcnNzVFpaqqKiIhUXFys1NdXspwAAAw5BAwBM4PF06tChetXX16u2tlb19fXyeDoVCgVltVrldDqVkpKqlBTnccOH3Z4kt9sd/nK5Pvoej2MNAgF/uDXC4+kIf+8NEcFgUF6vV11dXerq8ioYDMhqtcnlSlVeXr5KS0tVUJCv/Px8paWl0WoBACYjaABADOjo6FBjY6Oamg6roeGQ9u3bp7a2dnV1dSoUMsLhw+l0yOFwKDk5+YQX0ikpKR/u3/Pd4XAqJSXlw+89t6O1JoRhGPL5fOru9qq7u1vd3d3yer3h2z3dnTrU3d0d3j8QCMjr7bnP6+1SKBSSxWJVSopTLpdLRUVFys8vUF5ergoKClidHQBiEEEDAGJQ7xiPw4cPq6mpSYcOHdL+/QfCF+Q+n1+SIYvFouTkZDkcHwUQu91+Up/mWywW2e122e1JH363Kynpo9s2m11Wq0UWi+XD4x15zJ4/HaFQSIFAQMFgUMFg8MN/BxQIBD/8HpDP59PH/9T0homeANItn88nn8+nUKhnP7vdLofDobS0NBUXFyk3N0/Z2dnKzs465ursAIDYQ9AAgDhhGIY6O7vU1taqtrZ2tbW1qqWlRQ0NjWpublZ3t1c+n1+BgF+9ocBiUThM9IQIu2w2m2w2m6xWq6xWq2w22xl3MzIMQ6FQKPzVGzoCgYD8/oACAb8CgYAMo6cmw5DsdpuSkx1yOJKVmZml3NwcZWRkKj09TWlpaUpPT1daWtpR0wMDAOIDQQMAEkAgEFB7e7s8Ho+6urrU2dkZnoGptbVNbW1t8ng65PcHwkHgyO9H6s0cR/516A0Hvd+P3s/4MLjYPgwv1g9bSJLkcrk+nN43TampLqWk9HTjcrvdSktLO+7sWwCA+EbQAIABoncwtd/vP+Ir8LHbfgWDQRlGSIahD7/3/Jn4qAuVZLPZwq0kNps93FrS+5WcnPzh2BAH3ZwAYIAiaAAAAACIODq+AgAAAIg4ggYAAACAiCNoAAAAAIg4ggYAAACAiCNoAAAAAIg4ggYAAACAiCNoAAAAAIg4ggYAAACAiCNoAAAAAIg4ggYAAACAiCNoAAAAAIg4ggYAAACAiCNoAAAAAIg4ggYAAACAiCNoAAAAAIg4ggYAAACAiCNoAAAAAIg4ggYAAACAiCNoAAAAAIg4ggYAAACAiCNoAAAAAIg4ggYAAACAiCNoAAAAAIi4/w/UyIRV/+Hu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71" y="312738"/>
            <a:ext cx="6965713" cy="638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etin kutusu 8"/>
          <p:cNvSpPr txBox="1"/>
          <p:nvPr/>
        </p:nvSpPr>
        <p:spPr>
          <a:xfrm>
            <a:off x="460375" y="2822255"/>
            <a:ext cx="3363273" cy="954107"/>
          </a:xfrm>
          <a:prstGeom prst="rect">
            <a:avLst/>
          </a:prstGeom>
          <a:noFill/>
        </p:spPr>
        <p:txBody>
          <a:bodyPr wrap="square" rtlCol="0">
            <a:spAutoFit/>
          </a:bodyPr>
          <a:lstStyle/>
          <a:p>
            <a:r>
              <a:rPr lang="en-US" sz="2800" dirty="0">
                <a:solidFill>
                  <a:schemeClr val="bg1"/>
                </a:solidFill>
                <a:latin typeface="Angsana New" pitchFamily="18" charset="-34"/>
                <a:cs typeface="Angsana New" pitchFamily="18" charset="-34"/>
              </a:rPr>
              <a:t>Distribution of 'cost index, gross income and age' by gender</a:t>
            </a:r>
            <a:endParaRPr lang="en-US" sz="2800" dirty="0">
              <a:solidFill>
                <a:schemeClr val="bg1"/>
              </a:solidFill>
              <a:latin typeface="Angsana New" pitchFamily="18" charset="-34"/>
              <a:cs typeface="Angsana New" pitchFamily="18" charset="-34"/>
            </a:endParaRPr>
          </a:p>
        </p:txBody>
      </p:sp>
    </p:spTree>
    <p:extLst>
      <p:ext uri="{BB962C8B-B14F-4D97-AF65-F5344CB8AC3E}">
        <p14:creationId xmlns:p14="http://schemas.microsoft.com/office/powerpoint/2010/main" val="357591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FDECAE3-36C4-B048-BBC3-A0828AC8256E}"/>
              </a:ext>
            </a:extLst>
          </p:cNvPr>
          <p:cNvSpPr/>
          <p:nvPr/>
        </p:nvSpPr>
        <p:spPr>
          <a:xfrm>
            <a:off x="0" y="0"/>
            <a:ext cx="12192000" cy="1364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16">
            <a:extLst>
              <a:ext uri="{FF2B5EF4-FFF2-40B4-BE49-F238E27FC236}">
                <a16:creationId xmlns="" xmlns:a16="http://schemas.microsoft.com/office/drawing/2014/main" id="{C39E92EF-EA57-D14F-879A-1E01FCAE5C7C}"/>
              </a:ext>
            </a:extLst>
          </p:cNvPr>
          <p:cNvSpPr>
            <a:spLocks noGrp="1"/>
          </p:cNvSpPr>
          <p:nvPr>
            <p:ph type="title"/>
          </p:nvPr>
        </p:nvSpPr>
        <p:spPr>
          <a:xfrm>
            <a:off x="460375" y="286555"/>
            <a:ext cx="10515600" cy="636104"/>
          </a:xfrm>
        </p:spPr>
        <p:txBody>
          <a:bodyPr>
            <a:noAutofit/>
          </a:bodyPr>
          <a:lstStyle/>
          <a:p>
            <a:pPr lvl="1">
              <a:lnSpc>
                <a:spcPct val="150000"/>
              </a:lnSpc>
            </a:pPr>
            <a:r>
              <a:rPr lang="en-US" sz="6000" b="1" dirty="0" smtClean="0">
                <a:solidFill>
                  <a:srgbClr val="FF6600"/>
                </a:solidFill>
                <a:latin typeface="Angsana New" pitchFamily="18" charset="-34"/>
                <a:cs typeface="Angsana New" pitchFamily="18" charset="-34"/>
              </a:rPr>
              <a:t> </a:t>
            </a:r>
            <a:r>
              <a:rPr lang="tr-TR" sz="6000" b="1" dirty="0" smtClean="0">
                <a:solidFill>
                  <a:srgbClr val="FF6600"/>
                </a:solidFill>
                <a:latin typeface="Angsana New" pitchFamily="18" charset="-34"/>
                <a:cs typeface="Angsana New" pitchFamily="18" charset="-34"/>
              </a:rPr>
              <a:t/>
            </a:r>
            <a:br>
              <a:rPr lang="tr-TR" sz="6000" b="1" dirty="0" smtClean="0">
                <a:solidFill>
                  <a:srgbClr val="FF6600"/>
                </a:solidFill>
                <a:latin typeface="Angsana New" pitchFamily="18" charset="-34"/>
                <a:cs typeface="Angsana New" pitchFamily="18" charset="-34"/>
              </a:rPr>
            </a:br>
            <a:r>
              <a:rPr lang="en-US" sz="6000" b="1" dirty="0" smtClean="0">
                <a:solidFill>
                  <a:srgbClr val="FF6600"/>
                </a:solidFill>
                <a:latin typeface="Angsana New" pitchFamily="18" charset="-34"/>
                <a:cs typeface="Angsana New" pitchFamily="18" charset="-34"/>
              </a:rPr>
              <a:t>Recommendations</a:t>
            </a:r>
            <a:br>
              <a:rPr lang="en-US" sz="6000" b="1" dirty="0" smtClean="0">
                <a:solidFill>
                  <a:srgbClr val="FF6600"/>
                </a:solidFill>
                <a:latin typeface="Angsana New" pitchFamily="18" charset="-34"/>
                <a:cs typeface="Angsana New" pitchFamily="18" charset="-34"/>
              </a:rPr>
            </a:br>
            <a:endParaRPr lang="en-US" sz="6000" b="1" dirty="0">
              <a:solidFill>
                <a:srgbClr val="FF6600"/>
              </a:solidFill>
              <a:latin typeface="Angsana New" pitchFamily="18" charset="-34"/>
              <a:cs typeface="Angsana New" pitchFamily="18" charset="-34"/>
            </a:endParaRPr>
          </a:p>
        </p:txBody>
      </p:sp>
      <p:sp>
        <p:nvSpPr>
          <p:cNvPr id="2" name="AutoShape 2" descr="data:image/png;base64,iVBORw0KGgoAAAANSUhEUgAABPAAAAPxCAYAAAB0OFMoAAAAOXRFWHRTb2Z0d2FyZQBNYXRwbG90bGliIHZlcnNpb24zLjcuMSwgaHR0cHM6Ly9tYXRwbG90bGliLm9yZy/bCgiHAAAACXBIWXMAAA9hAAAPYQGoP6dpAAEAAElEQVR4nOzdeXgN9/v/8ddJyCKRxBaRjyBF7btWg1KVr1hqX2opSipdkhJK0Q+xtopaS/loayuplqItGlJrkVpC1FZFKS2xJ2ksCcn8/nBlfk4TJG2WQ5+P6zrX5cz7npl75hyX231m3mMxDMMQAAAAAAAAAJtkl9cJAAAAAAAAALg/GngAAAAAAACADaOBBwAAAAAAANgwGngAAAAAAACADaOBBwAAAAAAANgwGngAAAAAAACADaOBBwAAAAAAANgwGngAAAAAAACADaOBBwAAAAAAANgwGngA0tmyZYssFou2bNmS16k8kl5++WWVKVMmr9PI0OjRo2WxWHT58uW8TgUAANgoasF/hlrQtvH9xqOKBh5gIywWS6ZemfmH5r333tPq1asfmXwfRefOndPo0aMVExOT16nYtFWrVqlFixYqWrSoHBwc5O3trS5dumjTpk15nRoAADaFWvDRQi2YOd9++61at26t4sWLy8HBQYULF1ajRo00ZcoUJSQk5HV6wCMlX14nAOCuzz77zOr94sWLFRkZmW55pUqVHrqt9957T506dVK7du2yM0Ur2Znvo+jcuXMaM2aMypQpo5o1a1qNffzxx0pNTc2bxGyEYRjq27evFi5cqFq1amnQoEHy8vLS+fPntWrVKjVt2lQ7duxQ/fr18zpVAABsArXgo4Va8MFSU1MVGBiohQsXqlq1anrjjTfk4+OjP//8U1FRURoxYoTWrVunjRs35nWqwCODBh5gI1566SWr9z/++KMiIyPTLbcVfzffGzduqECBAjmZWp7Lnz9/XqeQ56ZMmaKFCxcqNDRUU6dOlcViMcf++9//6rPPPlO+fPwTBABAGmrBxwe1oDRp0iQtXLhQAwcO1JQpU6xqwQEDBuj8+fNavHhxHmaYfa5fvy4XF5e8TgP/AtxCCzxCrl+/rrfeeks+Pj5ydHRUhQoV9MEHH8gwDDPGYrHo+vXrWrRokXnrwssvvyxJ+u233/TGG2+oQoUKcnZ2VpEiRdS5c2edPn06R/J97rnnVLVqVUVHR6tRo0YqUKCA3nnnHUnS119/rVatWsnb21uOjo4qW7asxo0bp5SUlAy3ceTIETVp0kQFChTQf/7zH02aNCnd/j788ENVqVJFBQoUUKFChVS3bl2Fh4eb41k5/ri4OA0cOFBlypSRo6OjSpYsqV69euny5cvasmWLnnrqKUlSnz59zPO8cOFCSRnPe5KZz066+/mFhIRo9erVqlq1qhwdHVWlShVFRERYxf35558KDQ018/P09NT//d//ad++fZn6bC5fvqwuXbrIzc1NRYoU0YABA3Tr1i1zvHHjxqpRo0aG61aoUEEBAQH33fbNmzc1YcIEVaxYUR988IFVwZamZ8+eevrpp833v/76qzp37qzChQurQIECeuaZZ7R27VqrddLmK/nyyy81ZswY/ec//1HBggXVqVMnxcfHKykpSaGhofL09JSrq6v69OmjpKQkq22knd+lS5eqQoUKcnJyUp06dbRt2zaruMx+VxYuXCiLxaIdO3Zo0KBBKlasmFxcXNS+fXtdunTJjOvdu7eKFi2q27dvpzsXzZo1U4UKFe57PgEASEMtSC2YxpZrwRs3bmjixImqUqWKJk+enGEtWKJECQ0dOjTd8iVLlqhOnTpydnZW4cKF1bVrV509e9YqJivfid9//13t2rWTi4uLPD09NXDgwHT1YZpdu3apefPmcnd3V4ECBdS4cWPt2LHDKiZtDsEjR46oe/fuKlSokBo2bHjfcwFkJy5/AB4RhmGoTZs22rx5swIDA1WzZk2tX79eQ4YM0R9//KFp06ZJuns7wyuvvKKnn35aQUFBkqSyZctKkvbs2aOdO3eqa9euKlmypE6fPq05c+boueee05EjR3Lk19ArV66oRYsW6tq1q1566SUVL15c0t3Gh6urqwYNGiRXV1dt2rRJYWFhSkhI0OTJk622ce3aNTVv3lwdOnRQly5dtGLFCg0dOlTVqlVTixYtJN29VaF///7q1KmTWYD89NNP2rVrl7p3756l409MTNSzzz6ro0ePqm/fvqpdu7YuX76sb775Rr///rsqVaqksWPHKiwsTEFBQXr22Wcl6b63g2b2s0uzfft2rVy5Um+88YYKFiyomTNnqmPHjjpz5oyKFCkiSXrttde0YsUKhYSEqHLlyrpy5Yq2b9+uo0ePqnbt2g/9XLp06aIyZcpowoQJ+vHHHzVz5kxdu3bN/CW0Z8+e6tevnw4dOqSqVaua6+3Zs0e//PKLRowYcd9tb9++XVevXlVoaKjs7e0fmsuFCxdUv3593bhxQ/3791eRIkW0aNEitWnTRitWrFD79u2t4idMmCBnZ2cNGzZMJ06c0Icffqj8+fPLzs5O165d0+jRo/Xjjz9q4cKF8vX1VVhYmNX6W7du1RdffKH+/fvL0dFRH330kZo3b67du3ebx5rVvytvvvmmChUqpFGjRun06dOaPn26QkJC9MUXX5jnc/HixVq/fr1eeOEFc73Y2Fht2rRJo0aNeuh5AgD8u1ELUgs+SrVgXFycBg8enKlaMM27776rkSNHqkuXLnrllVd06dIlffjhh2rUqJH2798vDw8PMzYz34mbN2+qadOmOnPmjPr37y9vb2999tlnGc7FvGnTJrVo0UJ16tTRqFGjZGdnpwULFuj555/XDz/8YPXDsyR17txZ5cuX13vvvZeuCQvkGAOATQoODjbu/Su6evVqQ5Ixfvx4q7hOnToZFovFOHHihLnMxcXF6N27d7pt3rhxI92yqKgoQ5KxePFic9nmzZsNScbmzZv/dr6GYRiNGzc2JBlz587NVC6vvvqqUaBAAePWrVvptnFvfklJSYaXl5fRsWNHc1nbtm2NKlWqPDDHzB5/WFiYIclYuXJluvjU1FTDMAxjz549hiRjwYIF6WJ69+5tlC5d2nyflc9OkuHg4GC17MCBA4Yk48MPPzSXubu7G8HBwQ883oyMGjXKkGS0adPGavkbb7xhSDIOHDhgGIZhxMXFGU5OTsbQoUOt4vr372+4uLgYiYmJ993HjBkzDEnGqlWrMpVTaGioIcn44YcfzGV//vmn4evra5QpU8ZISUkxDOP/fy+rVq1qJCcnm7HdunUzLBaL0aJFC6vt+vn5WX0OhnH3/Eoy9u7day777bffDCcnJ6N9+/bmssx+VxYsWGBIMvz9/c3vhmEYxsCBAw17e3sjLi7OMAzDSElJMUqWLGm8+OKLVtucOnWqYbFYjF9//fWh5wkA8O9CLWi9DWrBR68WXL16tdXyO3fuGJcuXbJ6pZ3P06dPG/b29sa7775rtc7BgweNfPnyWS3P7Hdi+vTphiTjyy+/NJddv37dKFeunNX3OzU11ShfvrwREBBgVc/duHHD8PX1Nf7v//4v3fnr1q3bfY8fyCncQgs8ItatWyd7e3v179/favlbb70lwzD03XffPXQbzs7O5p9v376tK1euqFy5cvLw8Mj05fZZ5ejoqD59+jwwlz///FOXL1/Ws88+qxs3bujnn3+2inV1dbWaT8XBwUFPP/20fv31V3OZh4eHfv/9d+3Zs+e+uWT2+L/66ivVqFEj3ZVfkjK8BeBhsvrZ+fv7m7+US1L16tXl5uaW7nh37dqlc+fOZTkfSQoODrZ6/+abb5q5SpK7u7vatm2rzz//3PxVMSUlRV988YV5G8L9pD1RrGDBgpnKZd26dXr66aetbj9wdXVVUFCQTp8+rSNHjljF9+rVy2pumXr16pkPzbhXvXr1dPbsWd25c8dquZ+fn+rUqWO+L1WqlNq2bav169ebt+1k9e9KUFCQ1Xfj2WefVUpKin777TdJkp2dnXr06KFvvvlGf/75pxm3dOlS1a9fX76+vg8/UQCAfzVqQWrBR60WdHV1tVp+8OBBFStWzOp15coVSdLKlSuVmpqqLl266PLly+bLy8tL5cuX1+bNm622lZnvxLp161SiRAl16tTJXFagQAHzytQ0MTExOn78uLp3764rV66Y+75+/bqaNm2qbdu2pXsoyWuvvXbf4wdyCg084BHx22+/ydvbO11TJO3JXmmNgge5efOmwsLCzLk3ihYtqmLFiikuLk7x8fE5kvd//vMfOTg4pFt++PBhtW/fXu7u7nJzc1OxYsXMf4T/mkvJkiXTFUuFChXStWvXzPdDhw6Vq6urnn76aZUvX17BwcHp5qzI7PGfPHnS6laBfyqrn12pUqXSbeOvxztp0iQdOnRIPj4+evrppzV69GirguVhypcvb/W+bNmysrOzs5oDplevXjpz5ox++OEHSdL333+vCxcuqGfPng/ctpubmyRZNaoe5LfffstwDrjMnh93d3dJko+PT7rlqamp6b5Pfz12SXryySd148YNc966rP5d+WtOhQoVkiSrz6xXr166efOmVq1aJUk6duyYoqOjH3o+AQCQqAWpBR+dWjDtOBMTE62WlytXTpGRkYqMjEy3jePHj8swDJUvXz5dk+/o0aO6ePGiVXxmvhO//fabypUrly7ur3Xn8ePHJd2ds/iv+/7kk0+UlJSU7jvJj6/IC8yBB/yLvPnmm1qwYIFCQ0Pl5+cnd3d3WSwWde3aNccedX/vL51p4uLi1LhxY7m5uWns2LEqW7asnJyctG/fPg0dOjRdLvebO8O4Z76JSpUq6dixY1qzZo0iIiL01Vdf6aOPPlJYWJjGjBkjKW+O/+/IzPF26dJFzz77rFatWqUNGzZo8uTJmjhxolauXGnO+5EVGf2aHBAQoOLFi2vJkiVq1KiRlixZIi8vL/n7+z9wWxUrVpR091fWdu3aZTmXh7nf+cnMecusrH5XMrPvypUrq06dOlqyZIl69eqlJUuWyMHBQV26dMlyfgAA/B3UgtSC95MTteChQ4fUtm1bc7mrq6u57vbt263WSU1NlcVi0XfffZfh8f/1ar7srPvSPvvJkyerZs2aGcb8df8Zfa+BnEYDD3hElC5dWt9//73+/PNPq1/v0m4xKF26tLnsfpf2r1ixQr1799aUKVPMZbdu3VJcXFzOJH0fW7Zs0ZUrV7Ry5Uo1atTIXH7q1Kl/tF0XFxe9+OKLevHFF5WcnKwOHTro3Xff1fDhw+Xk5JTp4y9btqwOHTr0wH1l5faJrHx2WVGiRAm98cYbeuONN3Tx4kXVrl1b7777bqaKtuPHj1v9cnjixAmlpqZaPTHN3t5e3bt318KFCzVx4kStXr1a/fr1e+hkxA0bNlShQoX0+eef65133nlofOnSpXXs2LF0y//p+bmftF9Z7/XLL7+oQIECKlasmKSc+7vSq1cvDRo0SOfPn1d4eLhatWplXq0HAMCDUAs+HLWgbdSCzz77rNzd3bVs2TINHz5cdnYPv/GvbNmyMgxDvr6+evLJJx8anxmlS5fWoUOHZBiG1ef117oz7XZlNze3hzYngbzELbTAI6Jly5ZKSUnRrFmzrJZPmzZNFovF6h9qFxeXDAsxe3v7dL9Kffjhh+a8X7kl7R/9e3NJTk7WRx999Le3mTZ/RhoHBwdVrlxZhmHo9u3b5n4zc/wdO3bUgQMHzFsd75W2ftq8H5kpeLPy2WVGSkpKusv4PT095e3traSkpExtY/bs2VbvP/zwQ0lKl0vPnj117do1vfrqq0pMTLSaa+R+ChQooKFDh+ro0aMaOnRohr+ELlmyRLt375Z09/zs3r1bUVFR5vj169c1b948lSlTRpUrV87UMWVWVFSU1Tw3Z8+e1ddff61mzZqZ382c+rvSrVs3WSwWDRgwQL/++mumzicAABK14MNQC9pWLfj222/r0KFDGjZsWIa14F+XdejQQfb29hozZky6McMw0n2+mdGyZUudO3dOK1asMJfduHFD8+bNs4qrU6eOypYtqw8++CDdbb+SzClWgLzGFXjAI6J169Zq0qSJ/vvf/+r06dOqUaOGNmzYoK+//lqhoaFWE93WqVNH33//vaZOnSpvb2/5+vqqXr16euGFF/TZZ5/J3d1dlStXVlRUlL7//nvzcfS5pX79+ipUqJB69+6t/v37y2Kx6LPPPvtHj2Bv1qyZvLy81KBBAxUvXlxHjx7VrFmz1KpVK/OXzswe/5AhQ7RixQp17txZffv2VZ06dXT16lV98803mjt3rmrUqKGyZcvKw8NDc+fOVcGCBeXi4qJ69eplOB9GVj67zPjzzz9VsmRJderUSTVq1JCrq6u+//577dmzx+oX5Qc5deqU2rRpo+bNmysqKkpLlixR9+7dVaNGDau4WrVqqWrVqlq+fLkqVaqk2rVrZ2r7Q4YM0eHDhzVlyhRt3rxZnTp1kpeXl2JjY7V69Wrt3r1bO3fulCQNGzZMn3/+uVq0aKH+/furcOHCWrRokU6dOqWvvvoqU7/aZkXVqlUVEBCg/v37y9HR0fzPQtrtNVLmvytZVaxYMTVv3lzLly+Xh4eHWrVq9Y+2BwD496AWfDBqQduqBYcNG6ajR49q8uTJ2rBhgzp27KiSJUvq2rVr2rdvn5YvXy5PT085OTlJunsV3Pjx4zV8+HCdPn1a7dq1U8GCBXXq1CmtWrVKQUFBGjx4cJbOU79+/TRr1iz16tVL0dHRKlGihD777DMVKFDAKs7Ozk6ffPKJWrRooSpVqqhPnz76z3/+oz/++EObN2+Wm5ubvv322yztG8gROfyUWwB/U3BwsPHXv6J//vmnMXDgQMPb29vInz+/Ub58eWPy5MlWjzs3DMP4+eefjUaNGhnOzs6GJKN3796GYRjGtWvXjD59+hhFixY1XF1djYCAAOPnn382SpcubcYYhmFs3rzZ6tHqfzffxo0bG1WqVMkwfseOHcYzzzxjODs7G97e3sbbb79trF+/Pt1+77eN3r17G6VLlzbf/+9//zMaNWpkFClSxHB0dDTKli1rDBkyxIiPjzdjMnv8hmEYV65cMUJCQoz//Oc/hoODg1GyZEmjd+/exuXLl82Yr7/+2qhcubKRL18+Q5KxYMGCDHMzjMx/dpKM4ODgdMd7b45JSUnGkCFDjBo1ahgFCxY0XFxcjBo1ahgfffRRhuf6XqNGjTIkGUeOHDE6depkFCxY0ChUqJAREhJi3Lx5M8N1Jk2aZEgy3nvvvYdu/69WrFhhNGvWzChcuLCRL18+o0SJEsaLL75obNmyxSru5MmTRqdOnQwPDw/DycnJePrpp401a9ZYxaR9L5cvX261fMGCBYYkY8+ePRke66VLl8xlaed3yZIlRvny5Q1HR0ejVq1a6b7rmf2u3G/fD/o79OWXXxqSjKCgoIedPgDAvxi14IO3QS34aNSCq1atMlq2bGkUK1bMyJcvn+Hh4WE0bNjQmDx5shEXF5cu/quvvjIaNmxouLi4GC4uLkbFihWN4OBg49ixY2ZMZr8ThmEYv/32m9GmTRujQIECRtGiRY0BAwYYERERGX6/9+/fb3To0MH8DpUuXdro0qWLsXHjRjMmo/oSyC0Ww/gHP3MAAB57M2bM0MCBA3X69OkMn4r2KLFYLAoODk53C0tu+vrrr9WuXTtt27ZNzz77bJ7lAQAAkBmPUy0IPMqYAw8AcF+GYejTTz9V48aNKdiyyccff6wnnnhCDRs2zOtUAAAAHohaELAdzIEHAEjn+vXr+uabb7R582YdPHhQX3/9dV6n9MhbtmyZfvrpJ61du1YzZszI0tPrAAAAchO1IGB7aOABANK5dOmSunfvLg8PD73zzjtq06ZNXqf0yOvWrZtcXV0VGBioN954I6/TAQAAuC9qQcD2MAceAAAAAAAAYMOYAw8AAAAAAACwYTTwAAAAAAAAABvGHHi5KDU1VefOnVPBggWZvBwAAGSKYRj6888/5e3tLTs7fnu1VdR5AADg78hsrUcDLxedO3dOPj4+eZ0GAAB4BJ09e1YlS5bM6zRwH9R5AADgn3hYrUcDLxcVLFhQ0t0Pxc3NLY+zAQAAj4KEhAT5+PiYdQRsE3UeAAD4OzJb69HAy0Vpt1O4ublR2AEAgCzhtkzbRp0HAAD+iYfVekykAgAAAAAAANgwGngAAAAAAACADaOBBwAAAAAAANgw5sADAAAAcoFhGLpz545SUlLyOpV/tfz588ve3j6v0wAAIEto4AEAkEUTJkzQypUr9fPPP8vZ2Vn169fXxIkTVaFCBUnS6dOn5evrm+G6X375pTp37my17MqVK6pRo4b++OMPXbt2TR4eHuZYUlKSxo4dqyVLlig2NlYlSpRQWFiY+vbta8ZMnz5dc+bM0ZkzZ1S0aFF16tRJEyZMkJOTkyRp27Ztmjx5sqKjo3X+/HmtWrVK7dq1y96TAuCBkpOTdf78ed24cSOvU/nXs1gsKlmypFxdXfM6FQDIFQ+rBV9++WUtWrTIap2AgABFRESY73/55RcNGTJEO3bsUHJysqpXr65x48apSZMmVustXLhQU6dO1S+//CI3Nzd17txZs2fPNsfXr1+vUaNG6fDhw3JyclKjRo00ZcoUlSlTRpJ0/vx5vfXWW9q7d69OnDih/v37a/r06dl+Th5FNPAAAMiirVu3Kjg4WE899ZTu3Lmjd955R82aNdORI0fk4uIiHx8fnT9/3mqdefPmafLkyWrRokW67QUGBqp69er6448/0o116dJFFy5c0Keffqpy5crp/PnzSk1NNcfDw8M1bNgwzZ8/X/Xr19cvv/yil19+WRaLRVOnTpUkXb9+XTVq1FDfvn3VoUOHbD4bAB4mNTVVp06dkr29vby9veXg4MBThfOIYRi6dOmSfv/9d5UvX54r8QD8K2SmFmzevLkWLFhgvnd0dLQaf+GFF1S+fHlt2rRJzs7Omj59ul544QWdPHlSXl5ekqSpU6dqypQpmjx5surVq6fr16/r9OnT5jZOnTqltm3batCgQVq6dKni4+M1cOBAdejQQfv27ZN098frYsWKacSIEZo2bVo2n4lHGw08AACy6N5fI6W7vzR6enoqOjpajRo1kr29vVnIpFm1apW6dOmS7oqPOXPmKC4uTmFhYfruu+/S7Wfr1q369ddfVbhwYUkyf51Ms3PnTjVo0EDdu3c3x7t166Zdu3aZMS1atMiwcQggdyQnJys1NVU+Pj4qUKBAXqfzr1esWDGdPn1at2/fpoEH4F8hM7Wgo6Njuvo1zeXLl3X8+HF9+umnql69uiTp/fff10cffaRDhw7Jy8tL165d04gRI/Ttt9+qadOm5rpp8ZIUHR2tlJQUjR8/XnZ2dx/JMHjwYLVt21a3b99W/vz5VaZMGc2YMUOSNH/+/H903I8bHmIBAMA/FB8fL0lmk+2voqOjFRMTo8DAQKvlR44c0dixY7V48WKziLnXN998o7p162rSpEn6z3/+oyeffFKDBw/WzZs3zZj69esrOjpau3fvliT9+uuvWrdunVq2bJldhwcgm2T09xy5j6sfASC9LVu2yNPTUxUqVNDrr7+uK1eumGNFihRRhQoVtHjxYl2/fl137tzR//73P3l6eqpOnTqSpMjISKWmpuqPP/5QpUqVVLJkSXXp0kVnz541t1OnTh3Z2dlpwYIFSklJUXx8vD777DP5+/srf/78uX7MjxquwAMA4B9ITU1VaGioGjRooKpVq2YY8+mnn6pSpUqqX7++uSwpKUndunXT5MmTVapUKf3666/p1vv111+1fft2OTk5adWqVbp8+bLeeOMNXblyxbzFoXv37rp8+bIaNmxoTpD/2muv6Z133smZAwYAAMBjpXnz5urQoYN8fX118uRJvfPOO2rRooWioqJkb28vi8Wi77//Xu3atVPBggVlZ2cnT09PRUREqFChQpLu1q2pqal67733NGPGDLm7u2vEiBH6v//7P/30009ycHCQr6+vNmzYoC5duujVV19VSkqK/Pz8tG7dujw+A48GfgYEAOAfCA4O1qFDh7Rs2bIMx2/evKnw8PB0V98NHz5clSpV0ksvvXTfbaempspisWjp0qV6+umn1bJlS02dOlWLFi0yr8LbsmWL3nvvPX300Ufat2+fVq5cqbVr12rcuHHZd5AAAAB4bHXt2lVt2rRRtWrV1K5dO61Zs0Z79uzRli1bJN2dPzQ4OFienp764YcftHv3brVr106tW7c2531OTU3V7du3NXPmTAUEBOiZZ57R559/ruPHj2vz5s2SpNjYWPXr10+9e/fWnj17tHXrVjk4OKhTp04yDCOvDv+RQQMPAIC/KSQkRGvWrNHmzZtVsmTJDGNWrFihGzduqFevXlbLN23apOXLlytfvnzKly+fOVdI0aJFNWrUKElSiRIl9J///Efu7u7mepUqVZJhGPr9998lSSNHjlTPnj31yiuvqFq1amrfvr3ee+89TZgwwephF0Bu27Ztm1q3bi1vb29ZLBatXr06XczRo0fVpk0bubu7y8XFRU899ZTOnDljjt+6dUvBwcEqUqSIXF1d1bFjR124cMFqG2fOnFGrVq1UoEABeXp6asiQIbpz545VzJYtW1S7dm05OjqqXLlyWrhwYbpcZs+erTJlysjJyUn16tUzb0tH1jz33HMKDQ3N6zQAAP/AE088oaJFi+rEiROS7tata9as0bJly9SgQQPVrl1bH330kZydnc2n15YoUUKSVLlyZXM7xYoVU9GiRc1/22fPni13d3dNmjRJtWrVUqNGjbRkyRJt3LjRav5mZIwGHgAAWWQYhkJCQrRq1Spt2rRJvr6+94399NNP1aZNGxUrVsxq+VdffaUDBw4oJiZGMTEx+uSTTyRJP/zwg4KDgyVJDRo00Llz55SYmGiu98svv8jOzs5sGN64cSPdvFppk7LzSybyUtoT72bPnp3h+MmTJ9WwYUNVrFhRW7Zs0U8//aSRI0fKycnJjBk4cKC+/fZbLV++XFu3btW5c+esnp6XkpKiVq1aKTk5WTt37tSiRYu0cOFChYWFmTGnTp1Sq1at1KRJE8XExCg0NFSvvPKK1q9fb8Z88cUXGjRokEaNGqV9+/apRo0aCggI0MWLF3PgzOS82NhYDRgwQOXKlZOTk5OKFy+uBg0aaM6cObpx40ZepwcAsHG///67rly5Yjbl0v7t+GvNaWdnZ/5g3KBBA0nSsWPHzPGrV6/q8uXLKl26tLmd+9Wt/PCcCQZyTXx8vCHJiI+Pz+tUAAD/wOuvv264u7sbW7ZsMc6fP2++bty4YRV3/Phxw2KxGN99991Dt7l582ZDknHt2jVz2Z9//mmULFnS6NSpk3H48GFj69atRvny5Y1XXnnFjBk1apRRsGBB4/PPPzd+/fVXY8OGDUbZsmWNLl26WG1n//79xv79+w1JxtSpU439+/cbv/322z8/Gchxj0P9IMlYtWqV1bIXX3zReOmll+67TlxcnJE/f35j+fLl5rKjR48akoyoqCjDMAxj3bp1hp2dnREbG2vGzJkzx3BzczOSkpIMwzCMt99+26hSpUq6fQcEBJjvn376aSM4ONh8n5KSYnh7exsTJky4b363bt0y4uPjzdfZs2fv+zndvHnTOHLkiHHz5s37bi+7nDx50vDy8jIqVqxofPHFF8aRI0eMkydPGqtXrzZatmxpfP311zm6/8aNGxsDBgz42+vfuXPHSElJyb6EMpCbnwcA2IIH1YJ//vmnMXjwYCMqKso4deqU8f333xu1a9c2ypcvb9y6dcswDMO4dOmSUaRIEaNDhw5GTEyMcezYMWPw4MFG/vz5jZiYGHM/bdu2NapUqWLs2LHDOHjwoPHCCy8YlStXNpKTkw3DMIyNGzcaFovFGDNmjPHLL78Y0dHRRkBAgFG6dGmrOjot1zp16hjdu3c39u/fbxw+fDh3T1ouymytRwMvFz0OBTgA4G4zIqPXggULrOKGDx9u+Pj4ZOo/oxk18AzjbsPC39/fcHZ2NkqWLGkMGjTIqsC5ffu2MXr0aKNs2bKGk5OT4ePjY7zxxhtW20nb9l9fvXv3/gdnAbnlcagf/trAS0lJMVxdXY2xY8cazZo1M4oVK2Y8/fTTVjEbN27M8O9EqVKljKlTpxqGYRgjR440atSoYTX+66+/GpKMffv2GYZhGM8++2y6htL8+fMNNzc3wzAMIykpybC3t0/XYOzVq5fRpk2b+x7TqFGjMvx7ldcNvICAAKNkyZJGYmJihuOpqamGYRjGtWvXjMDAQKNo0aJGwYIFjSZNmlj9J2zUqFFGjRo1jMWLFxulS5c23NzcjBdffNFISEgwYxITE42ePXsaLi4uhpeXl/HBBx+ka+DdunXLeOuttwxvb2+jQIECxtNPP21s3rzZHF+wYIHh7u5ufP3110alSpUMe3t749SpU9l6Tv6KBh6Af5sH1YI3btww/y3Onz+/Ubp0aaNfv35WP44ZhmHs2bPHaNasmVG4cGGjYMGCxjPPPGOsW7fOKiY+Pt7o27ev4eHhYRQuXNho3769cebMGauYzz//3KhVq5bh4uJiFCtWzGjTpo1x9OhRq5iMci1dunSOnBtbkNlaj6fQAgCQRUYmb01977339N5772Uq9rnnnstwuxUrVlRkZOR918uXL59GjRplzpuXlW0DeeXixYtKTEzU+++/r/Hjx2vixImKiIhQhw4dtHnzZjVu3FixsbFycHCQh4eH1brFixdXbGyspLu3ihYvXjzdeNrYg2ISEhJ08+ZNXbt2TSkpKRnG/Pzzz/c9huHDh2vQoEHm+4SEBPn4+GTtRGSzK1euaMOGDXrvvffk4uKSYYzFYpEkde7cWc7Ozvruu+/k7u6u//3vf2ratKl++eUXFS5cWNLd25xXr16tNWvW6Nq1a+rSpYvef/99vfvuu5KkIUOGaOvWrfr666/l6empd955R/v27VPNmjXN/YWEhOjIkSNatmyZvL29tWrVKjVv3lwHDx5U+fLlJd29pWrixIn65JNPVKRIEXl6eubgWQKAf5+H1YL3TitxP3Xr1n1onJubmz799FN9+umn943p2rWrunbt+sDtULdmjAYeAAAAclXaPDdt27bVwIEDJUk1a9bUzp07NXfuXDVu3Dgv08sUR0dHOTo65nUaVk6cOCHDMFShQgWr5UWLFtWtW7ck3X1yduvWrbV7925dvHjRPIYPPvhAq1ev1ooVKxQUFCTp7ue0cOFCFSxYUJLUs2dPbdy4Ue+++64SExP16aefasmSJeZDeBYtWmT1QJ8zZ85owYIFOnPmjLy9vSVJgwcPVkREhBYsWGD+wHH79m199NFHqlGjRg6eHQAAHm008AAAAJCrihYtqnz58lk9qU66+5Tl7du3S5K8vLyUnJysuLg4q6vwLly4IC8vLzPmr0+LTXtK7b0xf31y7YULF+Tm5iZnZ2fZ29vL3t4+w5i0bTzqdu/erdTUVPXo0UNJSUk6cOCAEhMTVaRIEau4mzdv6uTJk+b7MmXKmM076e4TBtMe7HHy5EklJyerXr165njhwoWtmocHDx5USkqKnnzySav9JCUlWe3bwcFB1atXz56DBQDgMUUDDwD+hYZV7ZbXKQCPhfcPfZ7XKTySHBwc9NRTT1k9qU66+5TltCfV1alTR/nz59fGjRvVsWNHSXefbHfmzBn5+flJkvz8/PTuu+/q4sWL5m2XkZGRcnNzM5uDfn5+WrdundV+IiMjzW04ODioTp062rhxo9q1ayfp7pVnGzduVEhISM6cgBxSrlw5WSyWdOf1iSeekCQ5OztLkhITE1WiRAlt2bIl3TbubZbmz5/fasxisWTpKYGJiYmyt7dXdHS0+ZTBNK6uruafnZ2dzVt7AeDf4MSA7nmdAjKh3IzwvE7BCg08AAAAZLvExESdOHHCfH/q1CnFxMSocOHCKlWqlIYMGaIXX3xRjRo1UpMmTRQREaFvv/3WbCq5u7srMDBQgwYNUuHCheXm5qY333xTfn5+euaZZyRJzZo1U+XKldWzZ09NmjRJsbGxGjFihIKDg81bQ1977TXNmjVLb7/9tvr27atNmzbpyy+/1Nq1a83cBg0apN69e6tu3bp6+umnNX36dF2/fl19+vTJvROWDYoUKaL/+7//06xZs/Tmm2/edx682rVrKzY2Vvny5VOZMmX+1r7Kli2r/Pnza9euXSpVqpQk6dq1a/rll1/MW6Br1aqllJQUXbx4Uc8+++zf2g8AALiLBh4AAACy3d69e9WkSRPzfdoDH3r37q2FCxeqffv2mjt3riZMmKD+/furQoUK+uqrr9SwYUNznWnTpsnOzk4dO3ZUUlKSAgIC9NFHH5nj9vb2WrNmjV5//XX5+fnJxcVFvXv31tixY80YX19frV27VgMHDtSMGTNUsmRJffLJJwoICDBjXnzxRV26dElhYWGKjY1VzZo1FRERke7BFo+Cjz76SA0aNFDdunU1evRoVa9eXXZ2dtqzZ49+/vln1alTR/7+/vLz81O7du00adIkPfnkkzp37pzWrl2r9u3bq27dug/dj6urqwIDAzVkyBDzwRP//e9/ZWdnZ8Y8+eST6tGjh3r16qUpU6aoVq1aunTpkjZu3Kjq1aurVatWOXkqAAB4rNDAAwAAQLbLzNOP+/btq759+9533MnJSbNnz9bs2bPvG1O6dOl0t8hmlMv+/fsfGBMSEvLI3TKbkbJly2r//v167733NHz4cP3+++9ydHRU5cqVNXjwYL3xxhuyWCxat26d/vvf/6pPnz66dOmSvLy81KhRoyw1LSdPnqzExES1bt1aBQsW1FtvvaX4+HirmAULFmj8+PF666239Mcff6ho0aJ65pln9MILL2T3oQMA8FizGDyfN9ckJCTI3d1d8fHxcnNzy+t0APyLMQcekD1yYw486odHw4M+p1u3bunUqVPy9fWVk5NTHmWINHweAPIac+A9GnJrDrzM1np29x0BAAAAAAAAkOdo4AEAAAAAAAA2jAYeAAAAAAAAYMNo4AEAAAAAAAA2jAYeAAAAAAAAYMNo4AEAAAAAAAA2jAYeAAAAAAAAYMNo4AEAAAAAAAA2jAYeAAAAAAAAYMPy5XUCAAAAwL/VsKrdcm1f7x/6PNf2lZPKlCmj0NBQhYaG5nUqAADkGq7AAwAAAJChl19+WRaLJd3rxIkTeZ0aAAD/KlyBBwAAAOC+mjdvrgULFlgtK1asWB5lAwDAvxNX4AEAAAC4L0dHR3l5eVm97O3t9fXXX6t27dpycnLSE088oTFjxujOnTvmehaLRf/73//0wgsvqECBAqpUqZKioqJ04sQJPffcc3JxcVH9+vV18uRJc52TJ0+qbdu2Kl68uFxdXfXUU0/p+++/f2B+cXFxeuWVV1SsWDG5ubnp+eef14EDB3LsfAAAkBdo4AEAAADIkh9++EG9evXSgAEDdOTIEf3vf//TwoUL9e6771rFjRs3Tr169VJMTIwqVqyo7t2769VXX9Xw4cO1d+9eGYahkJAQMz4xMVEtW7bUxo0btX//fjVv3lytW7fWmTNn7ptL586ddfHiRX333XeKjo5W7dq11bRpU129ejXHjh8AgNzGLbQAAAAA7mvNmjVydXU137do0ULXrl3TsGHD1Lt3b0nSE088oXHjxuntt9/WqFGjzNg+ffqoS5cukqShQ4fKz89PI0eOVEBAgCRpwIAB6tOnjxlfo0YN1ahRw3w/btw4rVq1St98841Voy/N9u3btXv3bl28eFGOjo6SpA8++ECrV6/WihUrFBQUlI1nAgCAvEMDDwAAAMB9NWnSRHPmzDHfu7i4qHr16tqxY4fVFXcpKSm6deuWbty4oQIFCkiSqlevbo4XL15cklStWjWrZbdu3VJCQoLc3NyUmJio0aNHa+3atTp//rzu3Lmjmzdv3vcKvAMHDigxMVFFihSxWn7z5k2rW3MBAHjU0cADAAAAcF8uLi4qV66c1bLExESNGTNGHTp0SBfv5ORk/jl//vzmny0Wy32XpaamSpIGDx6syMhIffDBBypXrpycnZ3VqVMnJScnZ5hbYmKiSpQooS1btqQb8/DwyNwBAgDwCKCBBwAAACBLateurWPHjqVr7P1TO3bs0Msvv6z27dtLutugO3369APziI2NVb58+VSmTJlszQUAAFtCAw8AAABAloSFhemFF15QqVKl1KlTJ9nZ2enAgQM6dOiQxo8f/7e3W758ea1cuVKtW7eWxWLRyJEjzavzMuLv7y8/Pz+1a9dOkyZN0pNPPqlz585p7dq1at++verWrfu3cwEAwJbQwAMAAADyyPuHPs/rFP6WgIAArVmzRmPHjtXEiROVP39+VaxYUa+88so/2u7UqVPVt29f1a9fX0WLFtXQoUOVkJBw33iLxaJ169bpv//9r/r06aNLly7Jy8tLjRo1MufcAwDgcWAxDMPI6yT+LRISEuTu7q74+Hi5ubnldToA/sWGVe2W1ykAj4XcaL5QPzwaHvQ53bp1S6dOnZKvr6/V/HDIG3weAPLaiQHd8zoFZEK5GeG5sp/M1np2uZINAAAAAAAAgL+FBh4AAAAAAABgw2jgAQAAAAAAADaMBh4AAAAAAABgw2jgAQAAAAAAADaMBh4AAAAAAABgw/K0gTdhwgQ99dRTKliwoDw9PdWuXTsdO3bMKua5556TxWKxer322mtWMWfOnFGrVq1UoEABeXp6asiQIbpz545VzJYtW1S7dm05OjqqXLlyWrhwYbp8Zs+erTJlysjJyUn16tXT7t27rcZv3bql4OBgFSlSRK6ururYsaMuXLiQPScDAAAAAAAAyECeNvC2bt2q4OBg/fjjj4qMjNTt27fVrFkzXb9+3SquX79+On/+vPmaNGmSOZaSkqJWrVopOTlZO3fu1KJFi7Rw4UKFhYWZMadOnVKrVq3UpEkTxcTEKDQ0VK+88orWr19vxnzxxRcaNGiQRo0apX379qlGjRoKCAjQxYsXzZiBAwfq22+/1fLly7V161adO3dOHTp0yMEzBAAAAAAAgH+7fHm584iICKv3CxculKenp6Kjo9WoUSNzeYECBeTl5ZXhNjZs2KAjR47o+++/V/HixVWzZk2NGzdOQ4cO1ejRo+Xg4KC5c+fK19dXU6ZMkSRVqlRJ27dv17Rp0xQQECBJmjp1qvr166c+ffpIkubOnau1a9dq/vz5GjZsmOLj4/Xpp58qPDxczz//vCRpwYIFqlSpkn788Uc988wz2X5+AAAAAAAAgDxt4P1VfHy8JKlw4cJWy5cuXaolS5bIy8tLrVu31siRI1WgQAFJUlRUlKpVq6bixYub8QEBAXr99dd1+PBh1apVS1FRUfL397faZkBAgEJDQyVJycnJio6O1vDhw81xOzs7+fv7KyoqSpIUHR2t27dvW22nYsWKKlWqlKKiojJs4CUlJSkpKcl8n5CQ8HdOCwAAAB5TJwZ0z7V9lZsRnmv7ysjp06fl6+ur/fv3q2bNmnmaCwAAjxqbeYhFamqqQkND1aBBA1WtWtVc3r17dy1ZskSbN2/W8OHD9dlnn+mll14yx2NjY62ad5LM97GxsQ+MSUhI0M2bN3X58mWlpKRkGHPvNhwcHOTh4XHfmL+aMGGC3N3dzZePj08WzggAAACQt15++eUM56CWpODgYFksFr388su5nxgAAP8yNnMFXnBwsA4dOqTt27dbLQ8KCjL/XK1aNZUoUUJNmzbVyZMnVbZs2dxOM0uGDx+uQYMGme8TEhJo4gEAAOCR4uPjo2XLlmnatGlydnaWdPfhbuHh4SpVqlQeZwcAwL+DTVyBFxISojVr1mjz5s0qWbLkA2Pr1asnSTpx4oQkycvLK92TYNPep82bd78YNzc3OTs7q2jRorK3t88w5t5tJCcnKy4u7r4xf+Xo6Cg3NzerFwAAAPAoqV27tnx8fLRy5Upz2cqVK1WqVCnVqlXLXBYREaGGDRvKw8NDRYoU0QsvvKCTJ08+cNuHDh1SixYt5OrqquLFi6tnz566fPlyjh0LAACPqjxt4BmGoZCQEK1atUqbNm2Sr6/vQ9eJiYmRJJUoUUKS5Ofnp4MHD1o9LTYyMlJubm6qXLmyGbNx40ar7URGRsrPz0+S5ODgoDp16ljFpKamauPGjWZMnTp1lD9/fquYY8eO6cyZM2YMAAAA8Djq27evFixYYL6fP3+++fC3NNevX9egQYO0d+9ebdy4UXZ2dmrfvr1SU1Mz3GZcXJyef/551apVS3v37lVERIQuXLigLl265OixAADwKMrTW2iDg4MVHh6ur7/+WgULFjTnknN3d5ezs7NOnjyp8PBwtWzZUkWKFNFPP/2kgQMHqlGjRqpevbokqVmzZqpcubJ69uypSZMmKTY2ViNGjFBwcLAcHR0lSa+99ppmzZqlt99+W3379tWmTZv05Zdfau3atWYugwYNUu/evVW3bl09/fTTmj59uq5fv24WJu7u7goMDNSgQYNUuHBhubm56c0335Sfnx9PoAUAAMBj7aWXXtLw4cP122+/SZJ27NihZcuWacuWLWZMx44drdaZP3++ihUrpiNHjljNcZ1m1qxZqlWrlt577z2rdXx8fPTLL7/oySefzJmDAQDgEZSnDbw5c+ZIkp577jmr5QsWLNDLL78sBwcHff/992YzzcfHRx07dtSIESPMWHt7e61Zs0avv/66/Pz85OLiot69e2vs2LFmjK+vr9auXauBAwdqxowZKlmypD755BMFBASYMS+++KIuXbqksLAwxcbGqmbNmoqIiLB6sMW0adNkZ2enjh07KikpSQEBAfroo49y6OwAAAAAtqFYsWJq1aqVFi5cKMMw1KpVKxUtWtQq5vjx4woLC9OuXbt0+fJl88q7M2fOZNjAO3DggDZv3ixXV9d0YydPnqSBBwDAPfK0gWcYxgPHfXx8tHXr1odup3Tp0lq3bt0DY5577jnt37//gTEhISEKCQm577iTk5Nmz56t2bNnPzQnAAAA4HHSt29fs1bOqB5u3bq1SpcurY8//lje3t5KTU1V1apVlZycnOH2EhMT1bp1a02cODHdWNp0OQAA4C6beIgFAAAAHi/btm1T69at5e3tLYvFotWrV9839rXXXpPFYtH06dOtll+9elU9evSQm5ubPDw8FBgYqMTERKuYn376Sc8++6ycnJzk4+OjSZMmpdv+8uXLVbFiRTk5OalatWrpfvg1DENhYWEqUaKEnJ2d5e/vr+PHj//tY39cNW/eXMnJybp9+7bVnSySdOXKFR07dkwjRoxQ06ZNValSJV27du2B26tdu7YOHz6sMmXKqFy5clYvFxeXnDwUAAAeOTTwAAAAkO2uX7+uGjVqPPTOhVWrVunHH3+Ut7d3urEePXro8OHDioyM1Jo1a7Rt2zYFBQWZ4wkJCWrWrJlKly6t6OhoTZ48WaNHj9a8efPMmJ07d6pbt24KDAzU/v371a5dO7Vr106HDh0yYyZNmqSZM2dq7ty52rVrl1xcXBQQEKBbt25lw5l4fNjb2+vo0aM6cuSI7O3trcYKFSqkIkWKaN68eTpx4oQ2bdqkQYMGPXB7wcHBunr1qrp166Y9e/bo5MmTWr9+vfr06aOUlJScPBQAAB45eXoLLQAAAB5PLVq0UIsWLR4Y88cff+jNN9/U+vXr1apVK6uxo0ePKiIiQnv27FHdunUlSR9++KFatmypDz74QN7e3lq6dKmSk5M1f/58OTg4qEqVKoqJidHUqVPNRt+MGTPUvHlzDRkyRJI0btw4RUZGatasWZo7d64Mw9D06dM1YsQItW3bVpK0ePFiFS9eXKtXr1bXrl2z+9RYKTcjPEe3n93c3NwyXG5nZ6dly5apf//+qlq1qipUqKCZM2emm+v6Xt7e3tqxY4eGDh2qZs2aKSkpSaVLl1bz5s1lZ8d1BgAA3IsGHgAAAHJdamqqevbsqSFDhqhKlSrpxqOiouTh4WE27yTJ399fdnZ22rVrl9q3b6+oqCg1atRIDg4OZkxAQIAmTpyoa9euqVChQoqKikp3JVhAQIB5S++pU6cUGxsrf39/c9zd3V316tVTVFTUfRt4SUlJSkpKMt8nJCT8rfNg6xYuXPjA8Xtvjfb399eRI0esxu+d87pMmTLp5sAuX768Vq5c+Y/zBADgccdPWwAAAMh1EydOVL58+dS/f/8Mx2NjY+Xp6Wm1LF++fCpcuLBiY2PNmOLFi1vFpL1/WMy94/eul1FMRiZMmCB3d3fz5ePj88DjBQAA+Cdo4AEAACBXRUdHa8aMGVq4cKEsFktep/O3DB8+XPHx8ebr7NmzeZ0SAAB4jNHAAwAAQK764YcfdPHiRZUqVUr58uVTvnz59Ntvv+mtt95SmTJlJEleXl66ePGi1Xp37tzR1atX5eXlZcZcuHDBKibt/cNi7h2/d72MYjLi6OgoNzc3qxcAAEBOoYEHAACAXNWzZ0/99NNPiomJMV/e3t4aMmSI1q9fL0ny8/NTXFycoqOjzfU2bdqk1NRU1atXz4zZtm2bbt++bcZERkaqQoUKKlSokBmzceNGq/1HRkbKz89PkuTr6ysvLy+rmISEBO3atcuMAQAAyGs8xAIAAADZLjExUSdOnDDfnzp1SjExMSpcuLBKlSqlIkWKWMXnz59fXl5eqlChgiSpUqVKat68ufr166e5c+fq9u3bCgkJUdeuXeXt7S1J6t69u8aMGaPAwEANHTpUhw4d0owZMzRt2jRzuwMGDFDjxo01ZcoUtWrVSsuWLdPevXs1b948SZLFYlFoaKjGjx+v8uXLy9fXVyNHjpS3t7fatWuXrefkrw9wQN7gcwAAPIpo4AEAACDb7d27V02aNDHfpz0Jtnfv3g99smmapUuXKiQkRE2bNpWdnZ06duyomTNnmuPu7u7asGGDgoODVadOHRUtWlRhYWEKCgoyY+rXr6/w8HCNGDFC77zzjsqXL6/Vq1eratWqZszbb7+t69evKygoSHFxcWrYsKEiIiLk5OT0D8/CXfnz55ck3bhxQ87OztmyTfx9ycnJkiR7e/s8zgQAgMyzGPwElWsSEhLk7u6u+Ph45kkBkKeGVe2W1ykAj4X3D32e4/ugfng0POxzOn/+vOLi4uTp6akCBQo8sg/veNSlpqbq3Llzyp8/v0qVKsXnACBPnBjQPa9TQCaUmxGeK/vJbK3HFXgAAABADkt7IMZfH8yB3GdnZ0fzDgDwyKGBBwAAAOQwi8WiEiVKyNPT0+qhG8h9Dg4OsrPjWX4AgEcLDTwAAAAgl9jb2zP3GgAAyDJ+egI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EC227Ztm1q3bi1vb29ZLBatXr3aHLt9+7aGDh2qatWqycXFRd7e3urVq5fOnTtntY2rV6+qR48ecnNzk4eHhwIDA5WYmGgV89NPP+nZZ5+Vk5OTfHx8NGnSpHS5LF++XBUrVpSTk5OqVaumdevWWY0bhqGwsDCVKFFCzs7O8vf31/Hjx7PvZAAAAPxDNPAAAACQ7a5fv64aNWpo9uzZ6cZu3Lihffv2aeTIkdq3b59WrlypY8eOqU2bNlZxPXr00OHDhxUZGak1a9Zo27ZtCgoKMscTEhLUrFkzlS5dWtHR0Zo8ebJGjx6tefPmmTE7d+5Ut27dFBgYqP3796tdu3Zq166dDh06ZMZMmjRJM2fO1Ny5c7Vr1y65uLgoICBAt27dyoEzAwAAkHU08AAAAJDtWrRoofHjx6t9+/bpxtzd3RUZGakuXbqoQoUKeuaZZzRr1ixFR0frzJkzkqSjR48qIiJCn3zyierVq6eGDRvqww8/1LJly8wr9ZYuXark5GTNnz9fVapUUdeuXdW/f39NnTrV3NeMGTPUvHlzDRkyRJUqVdK4ceNUu3ZtzZo1S9Ldq++mT5+uESNGqG3btqpevboWL16sc+fOWV01CADI2IOuuJaklStXqlmzZipSpIgsFotiYmIy3E5UVJSef/55ubi4yM3NTY0aNdLNmzfN8dy6KhuwVTTwAAAAkOfi4+NlsVjk4eEh6e5/5Dw8PFS3bl0zxt/fX3Z2dtq1a5cZ06hRIzk4OJgxAQEBOnbsmK5du2bG+Pv7W+0rICBAUVFRkqRTp04pNjbWKsbd3V316tUzYzKSlJSkhIQEqxcA/Bs96IrrtPGGDRtq4sSJ991GVFSUmjdvrmbNmmn37t3as2ePQkJCZGf3/1sWuXVVNmCr8uV1AgAAAPh3u3XrloYOHapu3brJzc1NkhQbGytPT0+ruHz58qlw4cKKjY01Y3x9fa1iihcvbo4VKlRIsbGx5rJ7Y+7dxr3rZRSTkQkTJmjMmDFZPVQAeOy0aNFCLVq0uO94z549JUmnT5++b8zAgQPVv39/DRs2zFxWoUIF889pV2Xv2bPH/GHnww8/VMuWLfXBBx/I29vb6qpsBwcHValSRTExMZo6darZ6Lv3qmxJGjdunCIjIzVr1izNnTv3b58DIDdwBR4AAADyzO3bt9WlSxcZhqE5c+bkdTqZNnz4cMXHx5uvs2fP5nVKAPBIunjxonbt2iVPT0/Vr19fxYsXV+PGjbV9+3YzJreuygZsGQ08AAAA5Im05t1vv/2myMhI8+o7SfLy8tLFixet4u/cuaOrV6/Ky8vLjLlw4YJVTNr7h8XcO37vehnFZMTR0VFubm5WLwBA1v3666+SpNGjR6tfv36KiIhQ7dq11bRpU/OJ4Jm9Kjujq6nTxh4U86ArrgFbQQMPAAAAuS6teXf8+HF9//33KlKkiNW4n5+f4uLiFB0dbS7btGmTUlNTVa9ePTNm27Ztun37thkTGRmpChUqqFChQmbMxo0brbYdGRkpPz8/SZKvr6+8vLysYhISErRr1y4zBgCQc1JTUyVJr776qvr06aNatWpp2rRpqlChgubPn5/H2QG2gwYeAAAAsl1iYqJiYmLMpw2eOnVKMTExOnPmjG7fvq1OnTpp7969Wrp0qVJSUhQbG6vY2FglJydLkipVqqTmzZurX79+2r17t3bs2KGQkBB17dpV3t7ekqTu3bvLwcFBgYGBOnz4sL744gvNmDFDgwYNMvMYMGCAIiIiNGXKFP38888aPXq09u7dq5CQEEmSxWJRaGioxo8fr2+++UYHDx5Ur1695O3trXbt2uXqOQOAf6MSJUpIkipXrmy1vFKlSuaTyXPrqmzAltHAAwAAQLbbu3evatWqpVq1akmSBg0apFq1aiksLEx//PGHvvnmG/3++++qWbOmSpQoYb527txpbmPp0qWqWLGimjZtqpYtW6phw4ZWTxN0d3fXhg0bdOrUKdWpU0dvvfWWwsLCrJ5KWL9+fYWHh2vevHmqUaOGVqxYodWrV6tq1apmzNtvv60333xTQUFBeuqpp5SYmKiIiAg5OTnlwpkCgH+3MmXKyNvbW8eOHbNa/ssvv6h06dKScu+qbMCW8RRaAAAAZLvnnntOhmHcd/xBY2kKFy6s8PDwB8ZUr15dP/zwwwNjOnfurM6dO9933GKxaOzYsRo7duxDcwIAWEtMTNSJEyfM92lXXBcuXFilSpXS1atXdebMGZ07d06SzEadl5eXvLy8ZLFYNGTIEI0aNUo1atRQzZo1tWjRIv38889asWKFJOursufOnavbt29neFX2mDFjFBgYqKFDh+rQoUOaMWOGpk2bZuY2YMAANW7cWFOmTFGrVq20bNky7d271+rHIcBW0cADAAAAAAB/y969e9WkSRPzfdo0Br1799bChQv1zTffqE+fPuZ4165dJUmjRo3S6NGjJUmhoaG6deuWBg4cqKtXr6pGjRqKjIxU2bJlzfWWLl2qkJAQNW3aVHZ2durYsaNmzpxpjqddlR0cHKw6deqoaNGi970qe8SIEXrnnXdUvnz5dFdlA7YqT2+hnTBhgp566ikVLFhQnp6eateuXbrLZm/duqXg4GAVKVJErq6u6tixY7p71s+cOaNWrVqpQIEC8vT01JAhQ3Tnzh2rmC1btqh27dpydHRUuXLltHDhwnT5zJ49W2XKlJGTk5Pq1aun3bt3ZzkXAAAAAAD+LdKuuP7rK+3/3C+//HKG42nNuzTDhg3T2bNndf36de3cuVMNGza0Gk+7KvvPP/9UfHy85s+fL1dXV6uYtKuyb926pd9//11Dhw5Nl2/nzp117NgxJSUl6dChQ2rZsmW2ng8gp+RpA2/r1q0KDg7Wjz/+qMjISN2+fVvNmjXT9evXzZiBAwfq22+/1fLly7V161adO3dOHTp0MMdTUlLUqlUrJScna+fOnVq0aJEWLlyosLAwM+bUqVNq1aqVmjRpopiYGIWGhuqVV17R+vXrzZgvvvhCgwYN0qhRo7Rv3z7VqFFDAQEBVhNlPiwXAAAAAAAAILtZjMxMQJJLLl26JE9PT23dulWNGjVSfHy8ihUrpvDwcHXq1EmS9PPPP6tSpUqKiorSM888o++++04vvPCCzp07p+LFi0uS5s6dq6FDh+rSpUtycHDQ0KFDtXbtWh06dMjcV9euXRUXF6eIiAhJUr169fTUU09p1qxZku4+ytrHx0dvvvmmhg0blqlc/iopKUlJSUnm+4SEBPn4+Cg+Pl5ubm45cxIBIBOGVe2W1ykAj4X3D32e4/tISEiQu7s79YON43MCYCuo82zfK00teZ0CMqHcjAfPw5tdMltD2NRTaOPj4yXdvTRWkqKjo3X79m35+/ubMRUrVlSpUqUUFRUlSYqKilK1atXM5p0kBQQEKCEhQYcPHzZj7t1GWkzaNpKTkxUdHW0VY2dnJ39/fzMmM7n81YQJE+Tu7m6+fHx8/t6JAQAAAAAAwL+WzTTwUlNTFRoaqgYNGpgTSMbGxsrBwUEeHh5WscWLF1dsbKwZc2/zLm08bexBMQkJCbp586YuX76slJSUDGPu3cbDcvmr4cOHKz4+3nydPXs2k2cDAAAAAAAAuMtmnkIbHBysQ4cOafv27XmdSrZxdHSUo6NjXqcBAAAAAACAR5hNXIEXEhKiNWvWaPPmzSpZsqS53MvLS8nJyYqLi7OKv3Dhgry8vMyYvz4JNu39w2Lc3Nzk7OysokWLyt7ePsOYe7fxsFwAAAAAAACA7JanDTzDMBQSEqJVq1Zp06ZN8vX1tRqvU6eO8ufPr40bN5rLjh07pjNnzsjPz0+S5Ofnp4MHD1o9LTYyMlJubm6qXLmyGXPvNtJi0rbh4OCgOnXqWMWkpqZq48aNZkxmcgEAAAAAAACyW57eQhscHKzw8HB9/fXXKliwoDmXnLu7u5ydneXu7q7AwEANGjRIhQsXlpubm9588035+fmZT31t1qyZKleurJ49e2rSpEmKjY3ViBEjFBwcbN6++tprr2nWrFl6++231bdvX23atElffvml1q5da+YyaNAg9e7dW3Xr1tXTTz+t6dOn6/r16+rTp4+Z08NyAQAAAAAAALJbnjbw5syZI0l67rnnrJYvWLBAL7/8siRp2rRpsrOzU8eOHZWUlKSAgAB99NFHZqy9vb3WrFmj119/XX5+fnJxcVHv3r01duxYM8bX11dr167VwIEDNWPGDJUsWVKffPKJAgICzJgXX3xRly5dUlhYmGJjY1WzZk1FRERYPdjiYbkAAAAAAAAA2c1iGIaR10n8WyQkJMjd3V3x8fFyc3PL63QA/IsNq9otr1MAHgvvH/o8x/dB/fBo4HMCYCuo82zfK00teZ0CMqHcjPBc2U9mawibeIgFAAAAAAAAgIz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RwAMAAAAAAABsGA08AAAAAAAAwIbly0pwamqqFi5cqJUrV+r06dOyWCzy9fVVp06d1LNnT1kslpzKEwAAADmIOg8AAMB2ZfoKPMMw1KZNG73yyiv6448/VK1aNVWpUkW//fabXn75ZbVv3z4n8wQAAEAOyYk6b9u2bWrdurW8vb1lsVi0evXqdPsMCwtTiRIl5OzsLH9/fx0/ftwq5urVq+rRo4fc3Nzk4eGhwMBAJSYmWsX89NNPevbZZ+Xk5CQfHx9NmjQpXS7Lly9XxYoV5eTkpGrVqmndunVZzgUAACAvZbqBt3DhQm3btk0bN27U/v379fnnn2vZsmU6cOCAvv/+e23atEmLFy/OyVwBAACQA3Kizrt+/bpq1Kih2bNnZzg+adIkzZw5U3PnztWuXbvk4uKigIAA3bp1y4zp0aOHDh8+rMjISK1Zs0bbtm1TUFCQOZ6QkKBmzZqpdOnSio6O1uTJkzV69GjNmzfPjNm5c6e6deumwMBA7d+/X+3atVO7du106NChLOUCAACQlyyGYRiZCWzWrJmef/55DRs2LMPx9957T1u3btX69euzNcHHSUJCgtzd3RUfHy83N7e8TgfAv9iwqt3yOgXgsfD+oc9zfB+5UT/kdJ1nsVi0atUqtWvXTtLdK968vb311ltvafDgwZKk+Ph4FS9eXAsXLlTXrl119OhRVa5cWXv27FHdunUlSREREWrZsqV+//13eXt7a86cOfrvf/+r2NhYOTg4SJKGDRum1atX6+eff5Ykvfjii7p+/brWrFlj5vPMM8+oZs2amjt3bqZyyQzqPAC2gjrP9r3SlGkpHgXlZoTnyn4yW0Nk+gq8n376Sc2bN7/veIsWLXTgwIGsZQkAAIA8l9t13qlTpxQbGyt/f39zmbu7u+rVq6eoqChJUlRUlDw8PMzmnST5+/vLzs5Ou3btMmMaNWpkNu8kKSAgQMeOHdO1a9fMmHv3kxaTtp/M5JKRpKQkJSQkWL0AAABySqYbeFevXlXx4sXvO168eHGzUAIAAMCjI7frvNjYWHO7f91P2lhsbKw8PT2txvPly6fChQtbxWS0jXv3cb+Ye8cflktGJkyYIHd3d/Pl4+PzkKMGAAD4+zLdwEtJSVG+fPd/aK29vb3u3LmTLUkBAAAg91DnZd3w4cMVHx9vvs6ePZvXKQEAgMfY/Su1vzAMQy+//LIcHR0zHE9KSsq2pAAAAJB7crvO8/LykiRduHBBJUqUMJdfuHBBNWvWNGMuXrxotd6dO3d09epVc30vLy9duHDBKibt/cNi7h1/WC4ZcXR0vO/5AgAAyG6ZvgKvd+/e8vT0tLpV4N6Xp6enevXqlZO5AgAAIAfkdp3n6+srLy8vbdy40VyWkJCgXbt2yc/PT5Lk5+enuLg4RUdHmzGbNm1Samqq6tWrZ8Zs27ZNt2/fNmMiIyNVoUIFFSpUyIy5dz9pMWn7yUwuAAAAeS3TV+AtWLAgJ/MAAABAHsmJOi8xMVEnTpww3586dUoxMTEqXLiwSpUqpdDQUI0fP17ly5eXr6+vRo4cKW9vb/NJtZUqVVLz5s3Vr18/zZ07V7dv31ZISIi6du0qb29vSVL37t01ZswYBQYGaujQoTp06JBmzJihadOmmfsdMGCAGjdurClTpqhVq1ZatmyZ9u7dq3nz5km6+4Tch+UCAACQ1zLdwAMAAAAya+/evWrSpIn5ftCgQZLuXu23cOFCvf3227p+/bqCgoIUFxenhg0bKiIiQk5OTuY6S5cuVUhIiJo2bSo7Ozt17NhRM2fONMfd3d21YcMGBQcHq06dOipatKjCwsIUFBRkxtSvX1/h4eEaMWKE3nnnHZUvX16rV69W1apVzZjM5AIAAJCXLIZhGJkJ7NChQ6Y2uHLlyn+U0OMsISFB7u7uio+Pl5ubW16nA+BfbFjVbnmdAvBYeP/Q5zm+j9yoH6jz/jnqPAC2gjrP9r3S1JLXKSATys0Iz5X9ZLaGyPQVeO7u7tmSGAAAAGwLdR4AAIBtYw48AACAfznqPAAAANuW6afQAgAAAAAAAMh9NPAAAAAAAAAAG0YDDwAAAAAAALBhNPAAAAAAAAAAG0YDDwAAAAAAALBhmX4K7b2OHz+uzZs36+LFi0pNTbUaCwsLy5bEAAAAkPuo8wAAAGxPlht4H3/8sV5//XUVLVpUXl5eslgs5pjFYqGwAwAAeERR5wEAANimLDfwxo8fr3fffVdDhw7NiXwAAACQR6jzAAAAbFOW58C7du2aOnfunBO5AAAAIA9R5wEAANimLDfwOnfurA0bNuRELgAAAMhD1HkAAAC2Kcu30JYrV04jR47Ujz/+qGrVqil//vxW4/3798+25AAAAJB7qPMAAABsU5YbePPmzZOrq6u2bt2qrVu3Wo1ZLBYKOwAAgEcUdR4AAIBtynID79SpUzmRBwAAAPIYdR4AAIBtyvIcePcyDEOGYWRXLgAAALAR1HkAAAC242818BYvXqxq1arJ2dlZzs7Oql69uj777LPszg0AAAC5jDoPAADA9mT5FtqpU6dq5MiRCgkJUYMGDSRJ27dv12uvvabLly9r4MCB2Z4kAAAAch51HgAAgG3KcgPvww8/1Jw5c9SrVy9zWZs2bVSlShWNHj2awg4AAOARRZ0HAABgm7J8C+358+dVv379dMvr16+v8+fPZ0tSAAAAyH3UeQAAALYpyw28cuXK6csvv0y3/IsvvlD58uWzJSkAAADkPuo8AAAA25TlW2jHjBmjF198Udu2bTPnRtmxY4c2btyYYcEHAACARwN1HgAAgG3K8hV4HTt21K5du1S0aFGtXr1aq1evVtGiRbV79261b98+S9vatm2bWrduLW9vb1ksFq1evdpq/OWXX5bFYrF6NW/e3Crm6tWr6tGjh9zc3OTh4aHAwEAlJiZaxfz000969tln5eTkJB8fH02aNCldLsuXL1fFihXl5OSkatWqad26dVbjhmEoLCxMJUqUkLOzs/z9/XX8+PEsHS8AAIAty846DwAAANkny1fgSVKdOnW0ZMmSf7zz69evq0aNGurbt686dOiQYUzz5s21YMEC872jo6PVeI8ePXT+/HlFRkbq9u3b6tOnj4KCghQeHi5JSkhIULNmzeTv76+5c+fq4MGD6tu3rzw8PBQUFCRJ2rlzp7p166YJEybohRdeUHh4uNq1a6d9+/apatWqkqRJkyZp5syZWrRokXx9fTVy5EgFBAToyJEjcnJy+sfnAgAAwBZkV50HAACA7JOpBl5CQoLc3NzMPz9IWlxmtGjRQi1atHhgjKOjo7y8vDIcO3r0qCIiIrRnzx7VrVtX0t2np7Vs2VIffPCBvL29tXTpUiUnJ2v+/PlycHBQlSpVFBMTo6lTp5oNvBkzZqh58+YaMmSIJGncuHGKjIzUrFmzNHfuXBmGoenTp2vEiBFq27atJGnx4sUqXry4Vq9era5du2b6mAEAAGxJTtV5AAAAyD6ZuoW2UKFCunjxoiTJw8NDhQoVSvdKW57dtmzZIk9PT1WoUEGvv/66rly5Yo5FRUXJw8PDbN5Jkr+/v+zs7LRr1y4zplGjRnJwcDBjAgICdOzYMV27ds2M8ff3t9pvQECAoqKiJEmnTp1SbGysVYy7u7vq1atnxmQkKSlJCQkJVi8AAABbkpd1HgAAADInU1fgbdq0SYULF5Ykbd68OUcTulfz5s3VoUMH+fr66uTJk3rnnXfUokULRUVFyd7eXrGxsfL09LRaJ1++fCpcuLBiY2MlSbGxsfL19bWKKV68uDlWqFAhxcbGmsvujbl3G/eul1FMRiZMmKAxY8b8jSMHAADIHXlV5wEAACDzMtXAa9y4sflnX19f+fj4yGKxWMUYhqGzZ89ma3L33pparVo1Va9eXWXLltWWLVvUtGnTbN1XThg+fLgGDRpkvk9ISJCPj08eZgQAAGAtr+o8AAAAZF6Wn0Lr6+urS5cupVt+9erVdFe6ZbcnnnhCRYsW1YkTJyRJXl5e5i0fae7cuaOrV6+a8+Z5eXnpwoULVjFp7x8Wc+/4vetlFJMRR0dHubm5Wb0AAABsVV7WeQAAALi/LDfwDMNI96usJCUmJub401h///13XblyRSVKlJAk+fn5KS4uTtHR0WbMpk2blJqaqnr16pkx27Zt0+3bt82YyMhIVahQwZzLxc/PTxs3brTaV2RkpPz8/CTdLWa9vLysYhISErRr1y4zBgAA4FGXl3UeAAAA7i9Tt9BKMm8FtVgsGjlypAoUKGCOpaSkaNeuXapZs2aWdp6YmGheTSfdfVhETEyMChcurMKFC2vMmDHq2LGjvLy8dPLkSb399tsqV66cAgICJEmVKlVS8+bN1a9fP82dO1e3b99WSEiIunbtKm9vb0lS9+7dNWbMGAUGBmro0KE6dOiQZsyYoWnTppn7HTBggBo3bqwpU6aoVatWWrZsmfbu3at58+aZxxwaGqrx48erfPny8vX11ciRI+Xt7a127dpl6ZgBAABsTU7UeQAAAMg+mW7g7d+/X9LdX2YPHjxo9VRXBwcH1ahRQ4MHD87Szvfu3asmTZqY79OKx969e2vOnDn66aeftGjRIsXFxcnb21vNmjXTuHHj5OjoaK6zdOlShYSEqGnTprKzs1PHjh01c+ZMc9zd3V0bNmxQcHCw6tSpo6JFiyosLExBQUFmTP369RUeHq4RI0bonXfeUfny5bV69WpVrVrVjHn77bd1/fp1BQUFKS4uTg0bNlRERAS/RgMAgEdeTtR5AAAAyD4WwzCMrKzQp08fzZgxg/nc/oaEhAS5u7srPj6e8wcgTw2r2i2vUwAeC+8f+jzH95Gb9QN13t9HnQfAVlDn2b5XmqafrgK2p9yM8FzZT2ZriCzPgTd9+nTduXMn3fKrV68qISEhq5sDAACAjaDOAwAAsE1ZbuB17dpVy5YtS7f8yy+/VNeuXbMlKQAAAOQ+6jwAAADblOUG3q5du6zmrUvz3HPPadeuXdmSFAAAAHIfdR4AAIBtynIDLykpKcNbK27fvq2bN29mS1IAAADIfdR5AAAAtinLDbynn35a8+bNS7d87ty5qlOnTrYkBQAAgNxHnQcAAGCb8mV1hfHjx8vf318HDhxQ06ZNJUkbN27Unj17tGHDhmxPEAAAALmDOg8AAMA2ZfkKvAYNGigqKko+Pj768ssv9e2336pcuXL66aef9Oyzz+ZEjgAAAMgFuV3npaSkaOTIkfL19ZWzs7PKli2rcePGyTAMM8YwDIWFhalEiRJydnaWv7+/jh8/brWdq1evqkePHnJzc5OHh4cCAwOVmJhoFZN2DE5OTvLx8dGkSZPS5bN8+XJVrFhRTk5OqlatmtatW5ftxwwAAPB3ZPkKPEmqWbOmli5dmt25AAAAII/lZp03ceJEzZkzR4sWLVKVKlW0d+9e9enTR+7u7urfv78kadKkSZo5c6YWLVokX19fjRw5UgEBATpy5IicnJwkST169ND58+cVGRmp27dvq0+fPgoKClJ4eLgkKSEhQc2aNZO/v7/mzp2rgwcPqm/fvvLw8FBQUJAkaefOnerWrZsmTJigF154QeHh4WrXrp327dunqlWr5sr5AAAAuJ+/1cBLc+vWLSUnJ1stc3Nz+0cJAQAAIO/lRp23c+dOtW3bVq1atZIklSlTRp9//rl2794t6e7Vd9OnT9eIESPUtm1bSdLixYtVvHhxrV69Wl27dtXRo0cVERGhPXv2qG7dupKkDz/8UC1bttQHH3wgb29vLV26VMnJyZo/f74cHBxUpUoVxcTEaOrUqWYDb8aMGWrevLmGDBkiSRo3bpwiIyM1a9YszZ07N1uPGwAAIKuyfAvtjRs3FBISIk9PT7m4uKhQoUJWLwAAADyacrvOq1+/vjZu3KhffvlFknTgwAFt375dLVq0kCSdOnVKsbGx8vf3N9dxd3dXvXr1FBUVJUmKioqSh4eH2byTJH9/f9nZ2WnXrl1mTKNGjeTg4GDGBAQE6NixY7p27ZoZc+9+0mLS9vNXSUlJSkhIsHoBAADklCw38IYMGaJNmzZpzpw5cnR01CeffKIxY8bI29tbixcvzokcAQAAkAtyu84bNmyYunbtqooVKyp//vyqVauWQkND1aNHD0lSbGysJKl48eJW6xUvXtwci42Nlaenp9V4vnz5VLhwYauYjLZx7z7uF5M2/lcTJkyQu7u7+fLx8cny8QMAAGRWlm+h/fbbb7V48WI999xz6tOnj5599lmVK1dOpUuX1tKlS82CCwAAAI+W3K7zvvzySy1dulTh4eHmba2hoaHy9vZW7969s3Vf2W348OEaNGiQ+T4hIYEmHgAAyDFZvgLv6tWreuKJJyTdnQfl6tWrkqSGDRtq27Zt2ZsdAAAAck1u13lDhgwxr8KrVq2aevbsqYEDB2rChAmSJC8vL0nShQsXrNa7cOGCOebl5aWLFy9ajd+5c0dXr161isloG/fu434xaeN/5ejoKDc3N6sXAABATslyA++JJ57QqVOnJEkVK1bUl19+KenuL7YeHh7ZmhwAAAByT27XeTdu3JCdnXU5am9vr9TUVEmSr6+vvLy8tHHjRnM8ISFBu3btkp+fnyTJz89PcXFxio6ONmM2bdqk1NRU1atXz4zZtm2bbt++bcZERkaqQoUK5tx+fn5+VvtJi0nbDwAAQF7KcgOvT58+OnDggKS785bMnj1bTk5OGjhwoPnULgAAADx6crvOa926td59912tXbtWp0+f1qpVqzR16lS1b99ekmSxWBQaGqrx48frm2++0cGDB9WrVy95e3urXbt2kqRKlSqpefPm6tevn3bv3q0dO3YoJCREXbt2lbe3tySpe/fucnBwUGBgoA4fPqwvvvhCM2bMsLoFdsCAAYqIiNCUKVP0888/a/To0dq7d69CQkKy/bgBAACyKstz4A0cOND8s7+/v37++WdFR0erXLlyql69erYmBwAAgNyT23Xehx9+qJEjR+qNN97QxYsX5e3trVdffVVhYWFmzNtvv63r168rKChIcXFxatiwoSIiIuTk5GTGLF26VCEhIWratKns7OzUsWNHzZw50xx3d3fXhg0bFBwcrDp16qho0aIKCwtTUFCQGVO/fn2Fh4drxIgReuedd1S+fHmtXr1aVatWzfbjBgAAyCqLYRjGP91IXFwct89mQkJCgtzd3RUfH888KQDy1LCq3fI6BeCx8P6hz3N8H3ldP1DnZU5ef04AkIY6z/a90tSS1ykgE8rNCM+V/WS2hsjyLbQTJ07UF198Yb7v0qWLihQpov/85z/mLRcAAAB49FDnAQAA2KYsN/Dmzp0rHx8fSXcn9o2MjNR3332nFi1aMAceAADAI4w6DwAAwDZleQ682NhYs7Bbs2aNunTpombNmqlMmTLmk74AAADw6KHOAwAAsE1ZvgKvUKFCOnv2rCQpIiJC/v7+kiTDMJSSkpK92QEAACDXUOcBAADYpixfgdehQwd1795d5cuX15UrV9SiRQtJ0v79+1WuXLlsTxAAAAC5gzoPAADANmW5gTdt2jSVKVNGZ8+e1aRJk+Tq6ipJOn/+vN54441sTxAAAAC5gzoPAADANmW5gZc/f34NHjw43fKBAwdmS0IAAADIG9R5AAAAtinLDTxJOn78uDZv3qyLFy8qNTXVaiwsLCxbEgMAAEDuo84DAACwPVlu4H388cd6/fXXVbRoUXl5eclisZhjFouFwg4AAOARRZ0HAABgm7LcwBs/frzeffddDR06NCfyAQAAQB6hzgMAALBNdlld4dq1a+rcuXNO5AIAAIA8RJ0HAABgm7LcwOvcubM2bNiQE7kAAAAgD1HnAQAA2KYs30Jbrlw5jRw5Uj/++KOqVaum/PnzW433798/25IDAABA7qHOAwAAsE1ZbuDNmzdPrq6u2rp1q7Zu3Wo1ZrFYKOwAAAAeUdR5AAAAtinLDbxTp07lRB4AAADIY9R5AAAAtinLc+ABAAAAAAAAyD1ZvgJPkn7//Xd98803OnPmjJKTk63Gpk6dmi2JAQAAIPdR5wEAANieLDfwNm7cqDZt2uiJJ57Qzz//rKpVq+r06dMyDEO1a9fOiRwBAACQC6jzAAAAbFOWb6EdPny4Bg8erIMHD8rJyUlfffWVzp49q8aNG6tz5845kSMAAAByAXUeAACAbcpyA+/o0aPq1auXJClfvny6efOmXF1dNXbsWE2cODHbEwQAAEDuoM4DAACwTVlu4Lm4uJjzoZQoUUInT540xy5fvpx9mQEAACBXUecBAADYpizPgffMM89o+/btqlSpklq2bKm33npLBw8e1MqVK/XMM8/kRI4AAADIBdR5AAAAtinLDbypU6cqMTFRkjRmzBglJibqiy++UPny5XkyGQAAwCOMOg8AAMA2ZamBl5KSot9//13Vq1eXdPc2i7lz5+ZIYgAAAMg91HkAAAC2K0tz4Nnb26tZs2a6du1aTuUDAACAPECdBwAAYLuy/BCLqlWr6tdff82JXAAAAJCHqPMAAABsU5YbeOPHj9fgwYO1Zs0anT9/XgkJCVYvAAAAPJqo8wAAAGxTpufAGzt2rN566y21bNlSktSmTRtZLBZz3DAMWSwWpaSkZH+WAAAAyDHUeQAAALYt0w28MWPG6LXXXtPmzZtzMh8AAADkMuo8AAAA25bpBp5hGJKkxo0b51gyAAAAyH3UeQAAALYtS3Pg3XsrBQAAAB4f1HkAAAC2K9NX4EnSk08++dDi7urVq/8oIQAAAOQ+6jwAAADblaUG3pgxY+Tu7p5TuQAAACCPUOcBAADYriw18Lp27SpPT8+cygUAAAB5hDoPAADAdmV6DjzmRQEAAHg8UecBAADYtkw38NKeTgYAAIDHC3UeAACAbcv0LbSpqak5mQcAAADyCHUeAACAbcv0FXgAAAAAAAAAch8NPAAAAAAAAMCG0cADAAAAAAAAbBgNPAAAAOSZP/74Qy+99JKKFCkiZ2dnVatWTXv37jXHDcNQWFiYSpQoIWdnZ/n7++v48eNW27h69ap69OghNzc3eXh4KDAwUImJiVYxP/30k5599lk5OTnJx8dHkyZNSpfL8uXLVbFiRTk5OalatWpat25dzhw0AABAFtHAAwAAQJ64du2aGjRooPz58+u7777TkSNHNGXKFBUqVMiMmTRpkmbOnKm5c+dq165dcnFxUUBAgG7dumXG9OjRQ4cPH1ZkZKTWrFmjbdu2KSgoyBxPSEhQs2bNVLp0aUVHR2vy5MkaPXq05s2bZ8bs3LlT3bp1U2BgoPbv36927dqpXbt2OnToUO6cDAAAgAewGIZh5HUS/xYJCQlyd3dXfHy83Nzc8jodAP9iw6p2y+sUgMfC+4c+z/F9PM71w7Bhw7Rjxw798MMPGY4bhiFvb2+99dZbGjx4sCQpPj5exYsX18KFC9W1a1cdPXpUlStX1p49e1S3bl1JUkREhFq2bKnff/9d3t7emjNnjv773/8qNjZWDg4O5r5Xr16tn3/+WZL04osv6vr161qzZo25/2eeeUY1a9bU3Llz0+WWlJSkpKQk831CQoJ8fHwey88JwKOFOs/2vdLUktcpIBPKzQjPlf1kttbjCjwAAADkiW+++UZ169ZV586d5enpqVq1aunjjz82x0+dOqXY2Fj5+/uby9zd3VWvXj1FRUVJkqKiouTh4WE27yTJ399fdnZ22rVrlxnTqFEjs3knSQEBATp27JiuXbtmxty7n7SYtP381YQJE+Tu7m6+fHx8/uHZAAAAuD8aeAAAAMgTv/76q+bMmaPy5ctr/fr1ev3119W/f38tWrRIkhQbGytJKl68uNV6xYsXN8diY2Pl6elpNZ4vXz4VLlzYKiajbdy7j/vFpI3/1fDhwxUfH2++zp49m+XjBwAAyKw8beBt27ZNrVu3lre3tywWi1avXm01bkuTFmcmFwAAAGReamqqateurffee0+1atVSUFCQ+vXrl+Etq7bG0dFRbm5uVi8AAICckqcNvOvXr6tGjRqaPXt2huO2NGlxZnIBAABA5pUoUUKVK1e2WlapUiWdOXNGkuTl5SVJunDhglXMhQsXzDEvLy9dvHjRavzOnTu6evWqVUxG27h3H/eLSRsHAADIS3nawGvRooXGjx+v9u3bpxszDEPTp0/XiBEj1LZtW1WvXl2LFy/WuXPnzCv1jh49qoiICH3yySeqV6+eGjZsqA8//FDLli3TuXPnJElLly5VcnKy5s+frypVqqhr167q37+/pk6dau5rxowZat68uYYMGaJKlSpp3Lhxql27tmbNmpXpXAAAAJA1DRo00LFjx6yW/fLLLypdurQkydfXV15eXtq4caM5npCQoF27dsnPz0+S5Ofnp7i4OEVHR5sxmzZtUmpqqurVq2fGbNu2Tbdv3zZjIiMjVaFCBfOJt35+flb7SYtJ2w8AAEBestk58Gxp0uLM5JKRpKQkJSQkWL0AAABw18CBA/Xjjz/qvffe04kTJxQeHq558+YpODhYkmSxWBQaGqrx48frm2++0cGDB9WrVy95e3urXbt2ku5esde8eXP169dPu3fv1o4dOxQSEqKuXbvK29tbktS9e3c5ODgoMDBQhw8f1hdffKEZM2Zo0KBBZi4DBgxQRESEpkyZop9//lmjR4/W3r17FRISkuvnBQAA4K9stoFnS5MWZyaXjPB0MgAAgPt76qmntGrVKn3++eeqWrWqxo0bp+nTp6tHjx5mzNtvv60333xTQUFBeuqpp5SYmKiIiAg5OTmZMUuXLlXFihXVtGlTtWzZUg0bNrSaLsXd3V0bNmzQqVOnVKdOHb311lsKCwuzmnalfv36ZgOxRo0aWrFihVavXq2qVavmzskAAAB4gHx5ncDjbPjw4Va/7CYkJNDEAwAAuMcLL7ygF1544b7jFotFY8eO1dixY+8bU7hwYYWHhz9wP9WrV9cPP/zwwJjOnTurc+fOD04YAAAgD9jsFXi2NGlxZnLJCE8nAwAAAAAAwD9lsw08W5q0ODO5AAAAAAAAADkhTxt4iYmJiomJUUxMjKS7D4uIiYnRmTNnbGrS4szkAgAAAAAAAOSEPJ0Db+/evWrSpIn5Pq2p1rt3by1cuFBvv/22rl+/rqCgIMXFxalhw4YZTlocEhKipk2bys7OTh07dtTMmTPN8bRJi4ODg1WnTh0VLVr0vpMWjxgxQu+8847Kly+fbtLizOQCAAAAAAAAZDeLYRhGXifxb5GQkCB3d3fFx8czHx6APDWsare8TgF4LLx/6PMc3wf1w6OBzwmAraDOs32vNLXkdQrIhHIzHvyArOyS2RrCZufAAwAAAAAAAEADDwAAAAAAALBpNPAAAAAAAAAAG0YDD8iklJQUjRw5Ur6+vnJ2dlbZsmU1btw43W8ayddee00Wi0XTp083l23ZskUWiyXD1549eyRJt27d0ssvv6xq1aopX758GT7p+Pz58+revbuefPJJ2dnZKTQ0NAeOGAAAAAAA2II8fQot8CiZOHGi5syZo0WLFqlKlSrau3ev+vTpI3d3d/Xv398qdtWqVfrxxx/l7e1ttbx+/fo6f/681bKRI0dq48aNqlu3rqS7jUJnZ2f1799fX331VYa5JCUlqVixYhoxYoSmTZuWjUcJAAAAAABsDQ08IJN27typtm3bqlWrVpKkMmXK6PPPP9fu3but4v744w+9+eabWr9+vRmbxsHBQV5eXub727dv6+uvv9abb74pi+Xuk4hcXFw0Z84cSdKOHTsUFxeXLpcyZcpoxowZkqT58+dn2zECAAAAAADbwy20QCbVr19fGzdu1C+//CJJOnDggLZv364WLVqYMampqerZs6eGDBmiKlWqPHSb33zzja5cuaI+ffrkWN4AAAAAAODRRgMPyKRhw4apa9euqlixovLnz69atWopNDRUPXr0MGMmTpyofPnypbul9n4+/fRTBQQEqGTJkjmVNgAAAKD3339fFovFnDv59OnT952befny5ZLu/mDdrVs3+fj4yNnZWZUqVTLvAkmzfft2NWjQQEWKFJGzs7MqVqyYboqXbdu2qXXr1vL29pbFYtHq1atz45AB4LHCLbRAJn355ZdaunSpwsPDVaVKFcXExCg0NFTe3t7q3bu3oqOjNWPGDO3bt8+8HfZBfv/9d61fv15ffvllLmQPAACAf6s9e/bof//7n6pXr24u8/HxSTc387x58zR58mTzDpPo6Gh5enpqyZIl8vHx0c6dOxUUFCR7e3uFhIRIujv9S0hIiKpXry4XFxdt375dr776qlxcXBQUFCRJun79umrUqKG+ffuqQ4cOuXTUAPB4oYEHZNKQIUPMq/AkqVq1avrtt980YcIE9e7dWz/88IMuXryoUqVKmeukpKTorbfe0vTp03X69Gmr7S1YsEBFihRRmzZtcvMwAAAA8C+SmJioHj166OOPP9b48ePN5fb29lZzM0t3H8TWpUsXubq6SpL69u1rNf7EE08oKipKK1euNBt4tWrVUq1atcyYMmXKaOXKlfrhhx/MBl6LFi2spp0BAGQdt9ACmXTjxg3Z2Vn/lbG3t1dqaqokqWfPnvrpp58UExNjvry9vTVkyBCtX7/eaj3DMLRgwQL16tVL+fPnz7VjAAAAwL9LcHCwWrVqJX9//wfGRUdHKyYmRoGBgQ+Mi4+PV+HChe87vn//fu3cuVONGzf+W/kCADLGFXhAJrVu3VrvvvuuSpUqpSpVqmj//v2aOnWq+ctkkSJFVKRIEat18ufPLy8vL1WoUMFq+aZNm3Tq1Cm98sorGe7ryJEjSk5O1tWrV/Xnn38qJiZGklSzZk0zJm1ZYmKiLl26pJiYGDk4OKhy5crZc8AAAAB4pC1btkz79u3Tnj17Hhr76aefqlKlSqpfv/59Y3bu3KkvvvhCa9euTTdWsmRJXbp0SXfu3NHo0aPvW+cCAP4eGnhAJn344YcaOXKk3njjDV28eFHe3t569dVXFRYWluVtffrpp6pfv74qVqyY4XjLli3122+/me/TbkswDCPdMunuL6bh4eEqXbp0ult1AQAA8O9z9uxZDRgwQJGRkXJycnpg7M2bNxUeHq6RI0feN+bQoUNq27atRo0apWbNmqUb/+GHH5SYmKgff/xRw4YNU7ly5dStW7d/fBwAgLto4AGZVLBgQU2fPl3Tp0/P9Dr3a6aFh4f/rfXudW8zDwAAALhXdHS0Ll68qNq1a5vLUlJStG3bNs2aNUtJSUmyt7eXJK1YsUI3btxQr169MtzWkSNH1LRpUwUFBWnEiBEZxvj6+kq6O0/0hQsXNHr0aBp4AJCNaOABAAAAwGOmadOmOnjwoNWyPn36qGLFiho6dKjZvJPu3h3Spk0bFStWLN12Dh8+rOeff169e/fWu+++m6l9p6amKikp6Z8dAADACg28x9SJAd3zOgXgsVFuxoOvmAQAALA1BQsWVNWqVa2Wubi4qEiRIlbLT5w4oW3btmndunXptnHo0CE9//zzCggI0KBBgxQbGyvp7oPc0pp9s2fPVqlSpcypYbZt26YPPvhA/fv3N7eTmJioEydOmO9PnTqlmJgYFS5cWKVKlcq+gwaAxxgNPAAAAAD4l5o/f75KliyZ4bx2K1as0KVLl7RkyRItWbLEXH7vvMupqakaPny4Tp06pXz58qls2bKaOHGiXn31VTN+7969atKkifl+0KBBkqTevXtr4cKFOXNgAPCYsRhMpJVrEhIS5O7urvj4eLm5ueXovrgCD8g+j+MVeMOqMicNkB3eP/R5ju8jN+sH/H18TgBsBXWe7XulqSWvU0Am5Nb/AzNbQ9jlSjYAAAAAAAAA/hYaeAAAAAAAAIANYw48AAAAAMhmTGnzaHgcp0oB8HjiCjwAAAAAAADAhtHAAwAAAAAAAGwYDTwAAAAAAADAhtHAAwAAAAAAAGwYDTwAAAAAAADAhtHAAwAAAAAAAGwYDTwAAAAAAADAhtHAAwAAAAAAAGwYDTwAAAAAAADAhtHAAwAAAAAAAGwYDTwAAAAAAADAhtHAAwAAAJAlc+bMUfXq1eXm5iY3Nzf5+fnpu+++kySdPn1aFoslw9fy5cvTbevKlSsqWbKkLBaL4uLirMaWLl2qGjVqqECBAipRooT69u2rK1euWMUsX75cFStWlJOTk6pVq6Z169bl2HEDAJBXaOABAAAAyJKSJUvq/fffV3R0tPbu3avnn39ebdu21eHDh+Xj46Pz589bvcaMGSNXV1e1aNEi3bYCAwNVvXr1dMt37NihXr16KTAwUIcPH9by5cu1e/du9evXz4zZuXOnunXrpsDAQO3fv1/t2rVTu3btdOjQoRw9fgAAchsNPAAAAOS5999/XxaLRaGhoeayW7duKTg4WEWKFJGrq6s6duyoCxcuWK135swZtWrVSgUKFJCnp6eGDBmiO3fuWMVs2bJFtWvXlqOjo8qVK6eFCxem2//s2bNVpkwZOTk5qV69etq9e3dOHOZjo3Xr1mrZsqXKly+vJ598Uu+++65cXV31448/yt7eXl5eXlavVatWqUuXLnJ1dbXazpw5cxQXF6fBgwen20dUVJTKlCmj/v37y9fXVw0bNtSrr75q9dnMmDFDzZs315AhQ1SpUiWNGzdOtWvX1qxZs3L8HAAAkJto4AEAACBP7dmzR//73//SXYU1cOBAffvtt1q+fLm2bt2qc+fOqUOHDuZ4SkqKWrVqpeTkZO3cuVOLFi3SwoULFRYWZsacOnVKrVq1UpMmTRQTE6PQ0FC98sorWr9+vRnzxRdfaNCgQRo1apT27dunGjVqKCAgQBcvXsz5g38MpKSkaNmyZbp+/br8/PzSjUdHRysmJkaBgYFWy48cOaKxY8dq8eLFsrNL/98SPz8/nT17VuvWrZNhGLpw4YJWrFihli1bmjFRUVHy9/e3Wi8gIEBRUVHZdHQAANgGGngAAADIM4mJierRo4c+/vhjFSpUyFweHx+vTz/9VFOnTtXzzz+vOnXqaMGCBdq5c6d+/PFHSdKGDRt05MgRLVmyRDVr1lSLFi00btw4zZ49W8nJyZKkuXPnytfXV1OmTFGlSpUUEhKiTp06adq0aea+pk6dqn79+qlPnz6qXLmy5s6dqwIFCmj+/Pm5ezIeMQcPHpSrq6scHR312muvadWqVapcuXK6uE8//VSVKlVS/fr1zWVJSUnq1q2bJk+erFKlSmW4/QYNGmjp0qV68cUX5eDgIC8vL7m7u2v27NlmTGxsrIoXL261XvHixRUbG5tNRwkAgG2ggQcAAIA8ExwcrFatWqW7iio6Olq3b9+2Wl6xYkWVKlXKvLoqKipK1apVs2rgBAQEKCEhQYcPHzZjHnSFVnJysqKjo61i7Ozs5O/v/8CruJKSkpSQkGD1+repUKGCYmJitGvXLr3++uvq3bu3jhw5YhVz8+ZNhYeHp7v6bvjw4apUqZJeeuml+27/yJEjGjBggMLCwhQdHa2IiAidPn1ar732Wo4cDwAAtowGHgAAAPLEsmXLtG/fPk2YMCHdWGxsrBwcHOTh4WG1/N6rq+539VXa2INiEhISdPPmTV2+fFkpKSlZvoprwoQJcnd3N18+Pj6ZO+jHiIODg8qVK6c6depowoQJqlGjhmbMmGEVs2LFCt24cUO9evWyWr5p0yYtX75c+fLlU758+dS0aVNJUtGiRTVq1ChJd89xgwYNNGTIEFWvXl0BAQH66KOPNH/+fJ0/f16S5OXllW5exAsXLsjLyyunDhsAgDxBAw8AAAC57uzZsxowYICWLl0qJyenvE4ny4YPH674+Hjzdfbs2bxOKc+lpqYqKSnJatmnn36qNm3aqFixYlbLv/rqKx04cEAxMTGKiYnRJ598Ikn64YcfFBwcLEm6ceNGurnx7O3tJUmGYUi6O0/exo0brWIiIyMznIsPAIBHWb68TgAAAAD/PtHR0bp48aJq165tLktJSdG2bds0a9YsrV+/XsnJyYqLi7O6Cu/eq6u8vLzSPS027Wqse2MyukLLzc1Nzs7Osre3l729fZav4nJ0dJSjo2PWD/wxMXz4cLVo0UKlSpXSn3/+qfDwcG3ZssXq4SAnTpzQtm3btG7dunTrly1b1ur95cuXJUmVKlUyP+/WrVurX79+mjNnjgICAnT+/HmFhobq6af/H3v3HZ/T/f9//HlFJJFEEjtCELVXqBlao1KxKYrysUsRu7U60FZr1ZbSgaD2bItGbW2pEaL2jC02aYIkkvP7wzfn52qCqJEr9bjfbtft5rzP67zP65wT8fa6znmfCvLy8pIk9e7dW9WqVdPYsWNVr149LViwQLt27dK33377nI4cAIDUwR14AAAAeOFq1qypffv2mXdghYWFqVy5cmrdurX55/Tp01vdXXXkyBGdOXPGvLvKz89P+/bts3pb7Nq1a+Xm5ma+TOFxd2g5ODiobNmyVjEJCQlav349d3E9wuXLl9W2bVsVLlxYNWvW1M6dO7VmzRq9+eabZsyMGTOUO3du1apV61/to3379ho3bpymTJmiEiVK6O2331bhwoW1bNkyM6Zy5cqaN2+evv32W/n6+mrJkiVasWKFSpQo8dTHCACALeEOPAAAALxwGTNmTFJkcXFxUZYsWcz2Tp06qV+/fsqcObPc3NzUs2dP+fn5qVKlSpKkWrVqqVixYmrTpo1Gjx6tiIgIffzxxwoMDDTvjuvataumTJmiAQMGqGPHjtqwYYMWLVqkVatWmfvt16+f2rVrp3LlyqlChQqaMGGCoqOj1aFDhxd0NtKe6dOnPzbmyy+/1Jdffpmi/qpXr24+Fvugnj17qmfPno/c9u2339bbb7+dov0AAJBWUcADAACATRo/frzs7OzUtGlTxcTEmC8xSJQuXTqtXLlS3bp1k5+fn1xcXNSuXTt99tlnZoyPj49WrVqlvn37auLEicqdO7e+//57BQQEmDEtWrTQlStXNGTIEEVERKh06dIKCQlJ8mILAACA1EIBDwAAADZh06ZNVstOTk4KCgpSUFDQQ7fJmzdvsnOsPah69eras2fPI2N69OihHj16pDjX1DaoxDupnQIe492altROAQDwH8IceAAAAAAAAIANo4AHAAAAAAAA2DAKeAAAAAAAAIANo4AHAAAAAAAA2DAKeAAAAAAAAIANo4AHAAAAAAAA2DAKeAAAAAAAAIANo4AHAAAAAAAA2DAKeAAAAAAAAIANo4AHAAAAAAAA2DAKeAAAAAAAAIANo4AHAAAAAAAA2DAKeAAAAAAAAIANo4AHAAAAAAAA2DAKeAAAAAAAAIANo4AHAAAAAAAA2DAKeAAAAAAAAIANs/kC3rBhw2SxWKw+RYoUMdffvXtXgYGBypIli1xdXdW0aVNdunTJqo8zZ86oXr16cnZ2Vvbs2dW/f3/du3fPKmbTpk169dVX5ejoqAIFCig4ODhJLkFBQcqXL5+cnJxUsWJF7dix47kcMwAAAAAAAJDI5gt4klS8eHFdvHjR/Pz+++/mur59++rnn3/W4sWLtXnzZl24cEFNmjQx18fHx6tevXqKjY3V1q1bNWvWLAUHB2vIkCFmTHh4uOrVq6caNWooLCxMffr00bvvvqs1a9aYMQsXLlS/fv00dOhQ7d69W76+vgoICNDly5dfzEkAAAAAAADASylNFPDs7e3l6elpfrJmzSpJunXrlqZPn65x48bpjTfeUNmyZTVz5kxt3bpVf/75pyTp119/1cGDB/XDDz+odOnSqlOnjj7//HMFBQUpNjZWkjRt2jT5+Pho7NixKlq0qHr06KFmzZpp/PjxZg7jxo1T586d1aFDBxUrVkzTpk2Ts7OzZsyY8eJPCAAAAAAAAF4aaaKAd+zYMXl5eSl//vxq3bq1zpw5I0kKDQ1VXFyc/P39zdgiRYooT5482rZtmyRp27ZtKlmypHLkyGHGBAQEKDIyUgcOHDBjHuwjMSaxj9jYWIWGhlrF2NnZyd/f34xJTkxMjCIjI60+AAAAAAAAwJOw+QJexYoVFRwcrJCQEE2dOlXh4eF6/fXX9ffffysiIkIODg7y8PCw2iZHjhyKiIiQJEVERFgV7xLXJ657VExkZKTu3Lmjq1evKj4+PtmYxD6SM2LECLm7u5sfb2/vf3UOAAAAAAAA8PKyT+0EHqdOnTrmn0uVKqWKFSsqb968WrRokTJkyJCKmT3e4MGD1a9fP3M5MjKSIh4AAAAAAACeiM3fgfdPHh4eKlSokI4fPy5PT0/Fxsbq5s2bVjGXLl2Sp6enJMnT0zPJW2kTlx8X4+bmpgwZMihr1qxKly5dsjGJfSTH0dFRbm5uVh8AAAAAAADgSaS5Al5UVJROnDihnDlzqmzZskqfPr3Wr19vrj9y5IjOnDkjPz8/SZKfn5/27dtn9bbYtWvXys3NTcWKFTNjHuwjMSaxDwcHB5UtW9YqJiEhQevXrzdjAAAAAAAAgOfB5gt4H3zwgTZv3qxTp05p69ateuutt5QuXTq98847cnd3V6dOndSvXz9t3LhRoaGh6tChg/z8/FSpUiVJUq1atVSsWDG1adNGe/fu1Zo1a/Txxx8rMDBQjo6OkqSuXbvq5MmTGjBggA4fPqyvv/5aixYtUt++fc08+vXrp++++06zZs3SoUOH1K1bN0VHR6tDhw6pcl4AAAAAAADwcrD5OfDOnTund955R9euXVO2bNn02muv6c8//1S2bNkkSePHj5ednZ2aNm2qmJgYBQQE6Ouvvza3T5cunVauXKlu3brJz89PLi4uateunT777DMzxsfHR6tWrVLfvn01ceJE5c6dW99//70CAgLMmBYtWujKlSsaMmSIIiIiVLp0aYWEhCR5sQUAAAAAAADwLNl8AW/BggWPXO/k5KSgoCAFBQU9NCZv3rxavXr1I/upXr269uzZ88iYHj16qEePHo+MAQAAAAAAAJ4lm3+EFgAAAAAAAHiZUcADAAAAAAAAbBgFPAAAAAAAAMCGUcADAAAAAAAAbBgFPAAAAAAAAMCGUcADAAAAAAAAbBgFPAAAAAAAAMCGUcADAAAAAAAAbBgFPAAAAAAAAMCGUcADAAAAAAAAbBgFPAAAAAAAAMCGUcADAABAqhgxYoTKly+vjBkzKnv27GrcuLGOHDliFXP37l0FBgYqS5YscnV1VdOmTXXp0iWrmDNnzqhevXpydnZW9uzZ1b9/f927d88qZtOmTXr11Vfl6OioAgUKKDg4OEk+QUFBypcvn5ycnFSxYkXt2LHjmR8zAADAv0EBDwAAAKli8+bNCgwM1J9//qm1a9cqLi5OtWrVUnR0tBnTt29f/fzzz1q8eLE2b96sCxcuqEmTJub6+Ph41atXT7Gxsdq6datmzZql4OBgDRkyxIwJDw9XvXr1VKNGDYWFhalPnz569913tWbNGjNm4cKF6tevn4YOHardu3fL19dXAQEBunz58os5GQAAAI9gn9oJAAAA4OUUEhJitRwcHKzs2bMrNDRUVatW1a1btzR9+nTNmzdPb7zxhiRp5syZKlq0qP78809VqlRJv/76qw4ePKh169YpR44cKl26tD7//HMNHDhQw4YNk4ODg6ZNmyYfHx+NHTtWklS0aFH9/vvvGj9+vAICAiRJ48aNU+fOndWhQwdJ0rRp07Rq1SrNmDFDgwYNeoFnBQAAICnuwAMAAIBNuHXrliQpc+bMkqTQ0FDFxcXJ39/fjClSpIjy5Mmjbdu2SZK2bdumkiVLKkeOHGZMQECAIiMjdeDAATPmwT4SYxL7iI2NVWhoqFWMnZ2d/P39zZh/iomJUWRkpNUHAADgeaGABwAAgFSXkJCgPn36qEqVKipRooQkKSIiQg4ODvLw8LCKzZEjhyIiIsyYB4t3iesT1z0qJjIyUnfu3NHVq1cVHx+fbExiH/80YsQIubu7mx9vb+9/d+AAAAApQAEPAAAAqS4wMFD79+/XggULUjuVFBk8eLBu3bplfs6ePZvaKQEAgP8w5sADAABAqurRo4dWrlypLVu2KHfu3Ga7p6enYmNjdfPmTau78C5duiRPT08z5p9vi018S+2DMf98c+2lS5fk5uamDBkyKF26dEqXLl2yMYl9/JOjo6McHR3/3QEDAAA8Ie7AAwAAQKowDEM9evTQ8uXLtWHDBvn4+FitL1u2rNKnT6/169ebbUeOHNGZM2fk5+cnSfLz89O+ffus3ha7du1aubm5qVixYmbMg30kxiT24eDgoLJly1rFJCQkaP369WYMAABAauIOPAAAAKSKwMBAzZs3Tz/++KMyZsxozjfn7u6uDBkyyN3dXZ06dVK/fv2UOXNmubm5qWfPnvLz81OlSpUkSbVq1VKxYsXUpk0bjR49WhEREfr4448VGBho3iHXtWtXTZkyRQMGDFDHjh21YcMGLVq0SKtWrTJz6devn9q1a6dy5cqpQoUKmjBhgqKjo8230gIAAKQmCngAAABIFVOnTpUkVa9e3ap95syZat++vSRp/PjxsrOzU9OmTRUTE6OAgAB9/fXXZmy6dOm0cuVKdevWTX5+fnJxcVG7du302WefmTE+Pj5atWqV+vbtq4kTJyp37tz6/vvvFRAQYMa0aNFCV65c0ZAhQxQREaHSpUsrJCQkyYstAAAAUgMFPAAAAKQKwzAeG+Pk5KSgoCAFBQU9NCZv3rxavXr1I/upXr269uzZ88iYHj16qEePHo/NCQAA4EVjDj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TwAAAAAAADAhlHAAwAAAAAAAGwYBbwnFBQUpHz58snJyUkVK1bUjh07UjslAAAAPCOM9QAAgC2igPcEFi5cqH79+mno0KHavXu3fH19FRAQoMuXL6d2agAAAHhKjPUAAICtooD3BMaNG6fOnTurQ4cOKlasmKZNmyZnZ2fNmDEjtVMDAADAU2KsBwAAbJV9aieQVsTGxio0NFSDBw822+zs7OTv769t27Ylu01MTIxiYmLM5Vu3bkmSIiMjn2+ykv6OiXvu+wBeFi/i7+yLFhPP7wjgWXgRvx8S92EYxnPf18vsScd6qTnOk/g9nhb8HWNJ7RSQAozzkBr4/ZA2vKjfDykd61HAS6GrV68qPj5eOXLksGrPkSOHDh8+nOw2I0aM0Keffpqk3dvb+7nkCOA5+WZJamcAwEZNcF/6wvb1999/y93d/YXt72XzpGM9xnl4nAnJ/xcBtoZxHlIBvx/SiBf8++FxYz0KeM/R4MGD1a9fP3M5ISFB169fV5YsWWSxUHF/2UVGRsrb21tnz56Vm5tbaqcDwIbw+wEPMgxDf//9t7y8vFI7FTyAcR4ehd/jAB6G3w/4p5SO9SjgpVDWrFmVLl06Xbp0yar90qVL8vT0THYbR0dHOTo6WrV5eHg8rxSRRrm5ufGLG0Cy+P2ARNx59/w96ViPcR5Sgt/jAB6G3w94UErGerzEIoUcHBxUtmxZrV+/3mxLSEjQ+vXr5efnl4qZAQAA4Gkx1gMAALaMO/CeQL9+/dSuXTuVK1dOFSpU0IQJExQdHa0OHTqkdmoAAAB4Soz1AACAraKA9wRatGihK1euaMiQIYqIiFDp0qUVEhKSZLJjICUcHR01dOjQJI/fAAC/H4DUwVgPzwq/xwE8DL8f8G9ZjMe9pxYAAAAAAABAqmEOPAAAAAAAAMCGUcADAAAAAAAAbBgFPAAAAAAAAMCGUcADUqh9+/Zq3LjxE21jsVi0YsWK55LPo5w6dUoWi0VhYWEvfN/Ay6h69erq06ePuZwvXz5NmDAh1fL5t4KDg+Xh4ZHaaQDAC8c4D8DDMM6DraCAB/yf9u3by2KxyGKxyMHBQQUKFNBnn32me/fuSZImTpyo4ODg555HbGysRo8eLV9fXzk7Oytr1qyqUqWKZs6cqbi4uOe+f+BlZBiG/P39FRAQkGTd119/LQ8PD507dy4VMku5iIgI9ezZU/nz55ejo6O8vb3VoEEDrV+/PrVTA4BUxzgPeHkxzsN/hX1qJwDYktq1a2vmzJmKiYnR6tWrFRgYqPTp02vw4MFyd3d/7vuPjY1VQECA9u7dq88//1xVqlSRm5ub/vzzT3311VcqU6aMSpcu/dzzAF42FotFM2fOVMmSJfXNN9/ovffekySFh4drwIABmjp1qnLnzp3KWT7cqVOnVKVKFXl4eGjMmDEqWbKk4uLitGbNGgUGBurw4cOpnSIApDrGecDLiXEe/iu4Aw94gKOjozw9PZU3b15169ZN/v7++umnnyQlfbSievXq6tWrlwYMGKDMmTPL09NTw4YNe2T/Q4cOVc6cOfXXX38lu37ChAnasmWL1q9fr8DAQJUuXVr58+dXq1attH37dhUsWFCSFBISotdee00eHh7KkiWL6tevrxMnTiTp7/Dhw6pcubKcnJxUokQJbd68+d+dGOAl4O3trYkTJ+qDDz5QeHi4DMNQp06dVKtWLZUpU0Z16tSRq6urcuTIoTZt2ujq1asp7vvMmTNq1KiRXF1d5ebmpubNm+vSpUuSpFu3bildunTatWuXJCkhIUGZM2dWpUqVzO1/+OEHeXt7P7T/7t27y2KxaMeOHWratKkKFSqk4sWLq1+/fvrzzz/NuHHjxqlkyZJycXGRt7e3unfvrqioqCT9rVixQgULFpSTk5MCAgJ09uzZFB8rANgqxnnAy4tx3v/HOC/tooAHPEKGDBkUGxv70PWzZs2Si4uLtm/frtGjR+uzzz7T2rVrk8QZhqGePXtq9uzZ+u2331SqVKlk+5s7d678/f1VpkyZJOvSp08vFxcXSVJ0dLT69eunXbt2af369bKzs9Nbb72lhIQEq2369++v999/X3v27JGfn58aNGiga9euPckpAF4q7dq1U82aNdWxY0dNmTJF+/fv1zfffKM33nhDZcqU0a5duxQSEqJLly6pefPmKeozISFBjRo10vXr17V582atXbtWJ0+eVIsWLSRJ7u7uKl26tDZt2iRJ2rdvnywWi/bs2WMOujZv3qxq1aol2//169cVEhKiwMBA83fEgx6c68TOzk6TJk3SgQMHNGvWLG3YsEEDBgywir99+7a++OILzZ49W3/88Ydu3rypli1bpuhYASAtYZwHvFwY5zHOS/MMAIZhGEa7du2MRo0aGYZhGAkJCcbatWsNR0dH44MPPkiy3jAMo1q1asZrr71m1Uf58uWNgQMHmsuSjMWLFxutWrUyihYtapw7d+6ROWTIkMHo1avXE+d+5coVQ5Kxb98+wzAMIzw83JBkjBw50oyJi4szcufObYwaNeqJ+wdeJpcuXTKyZs1q2NnZGcuXLzc+//xzo1atWlYxZ8+eNSQZR44cMQzj/u+D3r17m+vz5s1rjB8/3jAMw/j111+NdOnSGWfOnDHXHzhwwJBk7NixwzAMw+jXr59Rr149wzAMY8KECUaLFi0MX19f45dffjEMwzAKFChgfPvtt8nmu337dkOSsWzZsic+1sWLFxtZsmQxl2fOnGlIMv7880+z7dChQ4YkY/v27U/cPwDYCsZ5AAyDcR7jvLSNO/CAB6xcuVKurq5ycnJSnTp11KJFi0c+LvHPb1hz5sypy5cvW7X17dtX27dv15YtW5QrV65H7t8wjBTleezYMb3zzjvKnz+/3NzclC9fPkn3b99+kJ+fn/lne3t7lStXTocOHUrRPoCXVfbs2fXee++paNGiaty4sfbu3auNGzfK1dXV/BQpUkSSkn2k6Z8OHTokb29vq0cjihUrJg8PD/PvY7Vq1fT7778rPj5emzdvVvXq1VW9enVt2rRJFy5c0PHjx1W9evVk+0/p7w1JWrdunWrWrKlcuXIpY8aMatOmja5du6bbt2+bMfb29ipfvry5XKRIEatcASCtYpwHgHEe47y0jAIe8IAaNWooLCxMx44d0507d8xHJx4mffr0VssWiyXJ4w1vvvmmzp8/rzVr1jx2/4UKFUrRJKQNGjTQ9evX9d1332n79u3avn27JD3yMRAAKWdvby97+/vveYqKilKDBg0UFhZm9Tl27JiqVq36TPZXtWpV/f3339q9e7e2bNliNbDbvHmzvLy8zLmR/qlgwYKyWCyP/d1x6tQp1a9fX6VKldLSpUsVGhqqoKAgSfzuAPByYJwHQGKch7SLAh7wABcXFxUoUEB58uQxf6k/rYYNG2revHl69913tWDBgkfGtmrVSuvWrdOePXuSrIuLi1N0dLSuXbumI0eO6OOPP1bNmjVVtGhR3bhxI9n+HpzU9N69ewoNDVXRokWf7oCAl8yrr76qAwcOKF++fCpQoIDV51H/8UtUtGhRnT171mqC4IMHD+rmzZsqVqyYpPvzl5QqVUpTpkxR+vTpVaRIEVWtWlV79uzRypUrHzoviiRlzpxZAQEBCgoKUnR0dJL1N2/elCSFhoYqISFBY8eOVaVKlVSoUCFduHAhSfy9e/fMiZYl6ciRI7p58ya/OwCkeYzzAPwT4zzGeWkJBTzgBXjrrbc0Z84cdejQQUuWLHloXJ8+fVSlShXVrFlTQUFB2rt3r06ePKlFixapUqVKOnbsmDJlyqQsWbLo22+/1fHjx7Vhwwb169cv2f6CgoK0fPlyHT58WIGBgbpx44Y6duz4vA4T+E8KDAzU9evX9c4772jnzp06ceKE1qxZow4dOig+Pv6x2/v7+6tkyZJq3bq1du/erR07dqht27aqVq2aypUrZ8ZVr15dc+fONQdxmTNnVtGiRbVw4cJHDuyk+3/X4+PjVaFCBS1dulTHjh3ToUOHNGnSJPMRqwIFCiguLk6TJ0/WyZMnNWfOHE2bNi1JX+nTp1fPnj21fft2hYaGqn379qpUqZIqVKjwJKcNAF4ajPOAtItxHuO8tIQCHvCCNGvWTLNmzVKbNm20bNmyZGMcHR21du1aDRgwQN98840qVaqk8uXLa9KkSerVq5dKlCghOzs7LViwQKGhoSpRooT69u2rMWPGJNvfyJEjNXLkSPn6+ur333/XTz/9pKxZsz7PwwT+c7y8vPTHH38oPj5etWrVUsmSJdWnTx95eHjIzu7x/4xaLBb9+OOPypQpk6pWrSp/f3/lz59fCxcutIqrVq2a4uPjreZAqV69epK25OTPn1+7d+9WjRo19P7776tEiRJ68803tX79ek2dOlWS5Ovrq3HjxmnUqFEqUaKE5s6dqxEjRiTpy9nZWQMHDlSrVq1UpUoVubq6JskVAGCNcR6QNjHOY5yXlliMJ5kVEQAAAAAAAMALxR14AAAAAAAAgA2jgAcAAAAAAADYMAp4AAAAAAAAgA2jgAcAAAAAAADYMAp4AAAAAAAAgA2jgAcAAAAAAADYMAp4AAAAAAAAgA2jgAcAAAAAAADYMAp4AAAAAAAAgA2jgAcA/xAREaGePXsqf/78cnR0lLe3txo0aKD169endmoAAAB4CozzAKRV9qmdAADYklOnTqlKlSry8PDQmDFjVLJkScXFxWnNmjUKDAzU4cOHUztFAAAA/AuM8wCkZdyBBwAP6N69uywWi3bs2KGmTZuqUKFCKl68uPr166c///xTknTmzBk1atRIrq6ucnNzU/PmzXXp0iWzj2HDhql06dKaMWOG8uTJI1dXV3Xv3l3x8fEaPXq0PD09lT17dn3xxRdW+7ZYLJo6darq1KmjDBkyKH/+/FqyZIlVzMCBA1WoUCE5Ozsrf/78+uSTTxQXF5dk33PmzFG+fPnk7u6uli1b6u+//5YkzZ49W1myZFFMTIxVv40bN1abNm2e6bkEAACwJYzzAKRlFPAA4P9cv35dISEhCgwMlIuLS5L1Hh4eSkhIUKNGjXT9+nVt3rxZa9eu1cmTJ9WiRQur2BMnTuiXX35RSEiI5s+fr+nTp6tevXo6d+6cNm/erFGjRunjjz/W9u3brbb75JNP1LRpU+3du1etW7dWy5YtdejQIXN9xowZFRwcrIMHD2rixIn67rvvNH78+CT7XrFihVauXKmVK1dq8+bNGjlypCTp7bffVnx8vH766Scz/vLly1q1apU6duz41OcQAADAFjHOY5wHpHkGAMAwDMPYvn27IclYtmzZQ2N+/fVXI126dMaZM2fMtgMHDhiSjB07dhiGYRhDhw41nJ2djcjISDMmICDAyJcvnxEfH2+2FS5c2BgxYoS5LMno2rWr1f4qVqxodOvW7aH5jBkzxihbtqy5nNy++/fvb1SsWNFc7tatm1GnTh1zeezYsUb+/PmNhISEh+4HAAAgLWOcxzgPSOuYAw8A/o9hGI+NOXTokLy9veXt7W22FStWTB4eHjp06JDKly8vScqXL58yZsxoxuTIkUPp0qWTnZ2dVdvly5et+vfz80uyHBYWZi4vXLhQkyZN0okTJxQVFaV79+7Jzc3Napt/7jtnzpxW++ncubPKly+v8+fPK1euXAoODlb79u1lsVgee/wAAABpEeM8xnlAWscjtADwfwoWLCiLxfJMJjBOnz691bLFYkm2LSEhIcV9btu2Ta1bt1bdunW1cuVK7dmzRx999JFiY2Mfu+8H91OmTBn5+vpq9uzZCg0N1YEDB9S+ffsU5wEAAJDWMM4DkNZRwAOA/5M5c2YFBAQoKChI0dHRSdbfvHlTRYsW1dmzZ3X27Fmz/eDBg7p586aKFSv21DkkTqD84HLRokUlSVu3blXevHn10UcfqVy5cipYsKBOnz79r/bz7rvvKjg4WDNnzpS/v7/VN80AAAD/NYzzAKR1FPAA4AFBQUGKj49XhQoVtHTpUh07dkyHDh3SpEmT5OfnJ39/f5UsWVKtW7fW7t27tWPHDrVt21bVqlVTuXLlnnr/ixcv1owZM3T06FENHTpUO3bsUI8ePSTd/+b4zJkzWrBggU6cOKFJkyZp+fLl/2o/rVq10rlz5/Tdd98xqTEAAHgpMM4DkJZRwAOAB+TPn1+7d+9WjRo19P7776tEiRJ68803tX79ek2dOlUWi0U//vijMmXKpKpVq8rf31/58+fXwoULn8n+P/30Uy1YsEClSpXS7NmzNX/+fPMb34YNG6pv377q0aOHSpcura1bt+qTTz75V/txd3dX06ZN5erqqsaNGz+T3AEAAGwZ4zwAaZnFSMlsngCA585isWj58uUvbKBVs2ZNFS9eXJMmTXoh+wMAAHhZMc4D8LR4Cy0AvGRu3LihTZs2adOmTfr6669TOx0AAAA8I4zzgP8uCngA8JIpU6aMbty4oVGjRqlw4cKpnQ4AAACeEcZ5wH8Xj9ACAAAAAAAANoyXWAAAAAAAAAA2jAIeAAAAAAAAYMMo4AEAAAAAAAA2jAIeAAAAAAAAYMMo4AEAAAAAAAA2jAIeAAAAAAAAYMMo4AEAAAAAAAA2jAIeAAAAAAAAYMMo4AEAAAAAAAA2jAIeAAAAAAAAYMMo4AEAAAAAAAA2jAIeAAAAAAAAYMMo4AEAAAAAAAA2jAIeAAAAAAAAYMMo4AEAAAAAAAA2jAIeAAAAAAAAYMMo4AEAAAAAAAA2jAIekIZt2rRJFotFmzZtSu1U0qT27dsrX758qZ1GsoYNGyaLxaKrV6+mdiqwIfydBwCkZbb479i9e/c0YMAAeXt7y87OTo0bN5YkWSwWDRs27F/3W716dZUoUeLZJAkAooAHPDGLxZKiT0oGJl9++aVWrFiRZvJNiy5cuKBhw4YpLCwstVOxSdWrV7f6OcicObPKly+vGTNmKCEhIbXTe2G2bt2qYcOG6ebNmymKb9++vSwWi9zc3HTnzp0k648dO2ae06+++uoZZwsAQMqltbGrJAUHB1vl5uTkpEKFCqlHjx66dOnSM93XjBkzNGbMGDVr1kyzZs1S3759k4170rHCi3T37l2NHz9eFStWlLu7u9X5Onr0aGqnB+AZsU/tBIC0Zs6cOVbLs2fP1tq1a5O0Fy1a9LF9ffnll2rWrJn5Td/z8CzzTYsuXLigTz/9VPny5VPp0qWt1n333XcvVZHqYXLnzq0RI0ZIkq5cuaLZs2erU6dOOnr0qEaOHJnK2b0YW7du1aeffqr27dvLw8MjRdvY29vr9u3b+vnnn9W8eXOrdXPnzpWTk5Pu3r37HLIFACDl0trY9UGfffaZfHx8dPfuXf3++++aOnWqVq9erf3798vZ2fmZ7GPDhg3KlSuXxo8fb9V+584d2dv///8u/5uxwotw9epV1a5dW6Ghoapfv75atWolV1dXHTlyRAsWLNC3336r2NjY1E4TwDNAAQ94Qv/73/+slv/880+tXbs2Sbut+Lf53r59+5kNjGxV+vTpUzsFm+Du7m718/Dee++pcOHCmjJlij7//HPO00M4OjqqSpUqmj9/fpIC3rx581SvXj0tXbo0lbIDAOC+tDZ2fVCdOnVUrlw5SdK7776rLFmyaNy4cfrxxx/1zjvvJLtNdHS0XFxcUryPy5cvJ1uQc3Jy+lc5v2jt27fXnj17tGTJEjVt2tRq3eeff66PPvoolTID8KzxCC3wHERHR+v999+Xt7e3HB0dVbhwYX311VcyDMOMsVgsio6O1qxZs8zHA9q3by9JOn36tLp3767ChQsrQ4YMypIli95++22dOnXqueSbOEdHaGioqlatKmdnZ3344YeSpB9//FH16tWTl5eXHB0d9corr+jzzz9XfHx8sn0cPHhQNWrUkLOzs3LlyqXRo0cn2d/kyZNVvHhxOTs7K1OmTCpXrpzmzZtnrn+S479586b69u2rfPnyydHRUblz51bbtm119epVbdq0SeXLl5ckdejQwTzPwcHBkpKfAy8l1066f/169OihFStWqESJEnJ0dFTx4sUVEhJiFff333+rT58+Zn7Zs2fXm2++qd27d6fo2ly9elXNmzeXm5ubsmTJot69e1vd1VWtWjX5+vomu23hwoUVEBCQov08yNnZWZUqVVJ0dLSuXLmSoutx8uRJWSyWJN9eS/e/sbZYLJo/f76k/z+/39GjR/W///1P7u7uypYtmz755BMZhqGzZ8+qUaNGcnNzk6enp8aOHZukz5iYGA0dOlQFChSQo6OjvL29NWDAAMXExFjFpeQ6DRs2TP3795ck+fj4mD8nKfn71qpVK/3yyy9Wj9Ps3LlTx44dU6tWrZLd5uTJk3r77beVOXNm81yvWrUqSdy5c+fUuHFjubi4KHv27Orbt2+S40u0fft21a5dW+7u7nJ2dla1atX0xx9/PDZ/AACktDN2feONNyRJ4eHhku6P5VxdXXXixAnVrVtXGTNmVOvWrVN0TKdOnZLFYtHGjRt14MCBJI8SPzgH3tOMFUJDQ1W5cmVlyJBBPj4+mjZtmrkuKipKLi4u6t27d5Ltzp07p3Tp0plPSSRn+/btWrVqlTp16pSkeCfd/7Lxn1N5bNiwQa+//rpcXFzk4eGhRo0a6dChQ1YxTztWS5zrcOHChfrwww/l6ekpFxcXNWzYUGfPnrWK/e233/T2228rT5485piub9++SaYoSbzW58+fV+PGjeXq6qps2bLpgw8+MP9fYhiG8uXLp0aNGiU5F3fv3pW7u7vee++9h55PwNZxBx7wjBmGoYYNG2rjxo3q1KmTSpcurTVr1qh///46f/68WeCYM2eO3n33XVWoUEFdunSRJL3yyiuS7hcAtm7dqpYtWyp37tw6deqUpk6dqurVq+vgwYPP5c64a9euqU6dOmrZsqX+97//KUeOHJLuz0Hi6uqqfv36ydXVVRs2bNCQIUMUGRmpMWPGWPVx48YN1a5dW02aNFHz5s21ZMkSDRw4UCVLllSdOnUk3X9stVevXmrWrJlZjPrrr7+0fft2s+CR0uOPiorS66+/rkOHDqljx4569dVXdfXqVf300086d+6cihYtqs8++0xDhgxRly5d9Prrr0uSKleunOw5SOm1S/T7779r2bJl6t69uzJmzKhJkyapadOmOnPmjLJkySJJ6tq1q5YsWaIePXqoWLFiunbtmn7//XcdOnRIr7766mOvS/PmzZUvXz6NGDFCf/75pyZNmqQbN25o9uzZkqQ2bdqoc+fO2r9/v9VEyTt37tTRo0f18ccfP3YfyTl58qTSpUsnDw8PrV69+rHXI3/+/KpSpYrmzp2bZO6YuXPnKmPGjEkGUy1atFDRokU1cuRIrVq1SsOHD1fmzJn1zTff6I033tCoUaM0d+5cffDBBypfvryqVq0qSUpISFDDhg31+++/q0uXLipatKj27dun8ePH6+jRo0nm5nncdWrSpImOHj2q+fPna/z48cqaNaskKVu2bI89T02aNFHXrl21bNkydezYUdL9u++KFCmS7PW9dOmSKleurNu3b6tXr17KkiWLZs2apYYNG2rJkiV66623JN1/bKdmzZo6c+aMevXqJS8vL82ZM0cbNmxI0ueGDRtUp04dlS1bVkOHDpWdnZ1mzpypN954Q7/99psqVKjw2OMAALy80tLY9cSJE5JkjrOk+y+hCAgI0GuvvaavvvpKzs7OKTqmbNmyac6cOfriiy8UFRVlFsqSe5T4344Vbty4obp166p58+Z65513tGjRInXr1k0ODg7q2LGjXF1d9dZbb2nhwoUaN26c0qVLZ247f/58GYZhFiST89NPP0m6Px5MiXXr1qlOnTrKnz+/hg0bpjt37mjy5MmqUqWKdu/eneSL7X87Vkv0xRdfyGKxaODAgbp8+bImTJggf39/hYWFKUOGDJKkxYsX6/bt2+rWrZuyZMmiHTt2aPLkyTp37pwWL15s1V98fLwCAgJUsWJFffXVV1q3bp3Gjh2rV155Rd26dZPFYtH//vc/jR49WtevX1fmzJnNbX/++WdFRkamiTtPgYcyADyVwMBA48G/SitWrDAkGcOHD7eKa9asmWGxWIzjx4+bbS4uLka7du2S9Hn79u0kbdu2bTMkGbNnzzbbNm7caEgyNm7c+K/zNQzDqFatmiHJmDZtWopyee+99wxnZ2fj7t27Sfp4ML+YmBjD09PTaNq0qdnWqFEjo3jx4o/MMaXHP2TIEEOSsWzZsiTxCQkJhmEYxs6dOw1JxsyZM5PEtGvXzsibN6+5/CTXTpLh4OBg1bZ3715DkjF58mSzzd3d3QgMDHzk8SZn6NChhiSjYcOGVu3du3c3JBl79+41DMMwbt68aTg5ORkDBw60iuvVq5fh4uJiREVFPXI/1apVM4oUKWJcuXLFuHLlinHo0CGjV69ehiSjQYMGhmGk/Hp88803hiTj0KFDZltsbKyRNWtWq5/zxGPr0qWL2Xbv3j0jd+7chsViMUaOHGm237hxw8iQIYPV9nPmzDHs7OyM3377zSqnadOmGZKMP/74w2xL6XUaM2aMIckIDw9/5PlK1K5dO8PFxcUwjPs/HzVr1jQMwzDi4+MNT09P49NPPzXCw8MNScaYMWPM7fr06WNIssr977//Nnx8fIx8+fIZ8fHxhmEYxoQJEwxJxqJFi8y46Ohoo0CBAlZ/5xMSEoyCBQsaAQEB5s+8Ydy/Zj4+Psabb76ZouMBALw80sLYdebMmYYkY926dcaVK1eMs2fPGgsWLDCyZMliZMiQwTh37pxhGPf/PZZkDBo0yGr7JzmmatWqJTs2lWQMHTrUXH7SsULi2Hjs2LFmW0xMjFG6dGkje/bsRmxsrGEYhrFmzRpDkvHLL79YbV+qVCmjWrVqj9zHW2+9ZUgybty4kaKcEvd97do1s23v3r2GnZ2d0bZtW7Ptacdqidc5V65cRmRkpNm+aNEiQ5IxceJEsy25n50RI0YYFovFOH36tNmWeK0/++wzq9gyZcoYZcuWNZePHDliSDKmTp1qFdewYUMjX758VuMlIK3hEVrgGVu9erXSpUunXr16WbW///77MgxDv/zyy2P7SPxGSpLi4uJ07do1FShQQB4eHil+9PJJOTo6qkOHDo/M5e+//9bVq1f1+uuv6/bt2zp8+LBVrKurq9W3Wg4ODqpQoYJOnjxptnl4eOjcuXPauXPnQ3NJ6fEvXbpUvr6+5l1LD7JYLI854qSe9Nr5+/ub3zxLUqlSpeTm5pbkeLdv364LFy48cT6SFBgYaLXcs2dPM1fp/vx1jRo1Mr+lle5/O7lw4ULz8cvHOXz4sLJly6Zs2bKpaNGimjx5surVq6cZM2ZISvn1aN68uZycnDR37lyzbc2aNbp69Wqy33a+++675p/TpUuncuXKyTAMderUyWz38PBQ4cKFrc7p4sWLVbRoURUpUkRXr141P4mP1WzcuNFqPym5Tk+jVatW2rRpkyIiIrRhwwZFREQ89PHZ1atXq0KFCnrttdfMNldXV3Xp0kWnTp3SwYMHzbicOXOqWbNmZpyzs7N5x0OisLAw83Hda9eumeciOjpaNWvW1JYtW3hRCwDgkWx57Orv769s2bLJ29tbLVu2lKurq5YvX65cuXJZxXXr1u2ZH9OzYG9vb/XIpoODg9577z1dvnxZoaGhku4fo5eXl9X4af/+/frrr78ee7dYZGSkJCljxoyPzeXixYsKCwtT+/btre5MK1WqlN58801zbPmgfztWS9S2bVur3Jo1a6acOXNa7evBn53o6GhdvXpVlStXlmEY2rNnT5I+u3btarX8+uuvW+27UKFCqlixotX5vH79un755Re1bt36X/0fAbAVFPCAZ+z06dPy8vJK8g9p4u34p0+ffmwfd+7c0ZAhQ8w5O7Jmzaps2bLp5s2bunXr1nPJO1euXHJwcEjSfuDAAb311ltyd3eXm5ubsmXLZg4m/plL7ty5k/yjmClTJt24ccNcHjhwoFxdXVWhQgUVLFhQgYGBSebqSunxnzhxwuqx0af1pNcuT548Sfr45/GOHj1a+/fvl7e3typUqKBhw4Y9UeGoYMGCVsuvvPKK7OzsrOZcadu2rc6cOaPffvtN0v3HIy5dupTixyny5cuntWvXat26dfr9998VERGhlStXmo+HpPR6eHh4qEGDBlbzGc6dO1e5cuUyi2sP+uf5c3d3l5OTk7nfB9sfPKfHjh3TgQMHzKJj4qdQoUKS7k9G/aj9SEmv09NInHNn4cKFmjt3rsqXL68CBQokG3v69GkVLlw4Sfs/f8ZOnz6tAgUKJPn79M9tjx07Jklq165dkvPx/fffKyYm5rn9zgDwcFu2bFGDBg3k5eUli8WS5NH+x0mcf+qfnyeZmB9IKVseuwYFBWnt2rXauHGjDh48qJMnTyaZ39fe3l65c+d+5sf0LHh5eSX5e5s4Xkkcy9nZ2al169ZasWKFbt++Len/v83+7bfffmT/bm5uku5/yf44icf8sHFI4heAD/q3Y7VE/xzHWiwWFShQwGoce+bMGbOomDivXbVq1SQl/b+Gk5NTkseWkxvTtW3bVn/88Yd5zIsXL1ZcXFyKx8aArWIOPMAG9ezZUzNnzlSfPn3k5+cnd3d3WSwWtWzZ8rndTfPgt1+Jbt68qWrVqsnNzU2fffaZXnnlFTk5OWn37t0aOHBgklwenLfjQYl3hkn3BwhHjhzRypUrFRISoqVLl+rrr7/WkCFD9Omnn0pKneP/N1JyvM2bN9frr7+u5cuX69dff9WYMWM0atQoLVu2zJwX8Ekk961hQECAcuTIoR9++EFVq1bVDz/8IE9PT/n7+6eoTxcXl0fGPsn1aNu2rRYvXqytW7eqZMmS+umnn9S9e3fZ2SX9vii585eSc5qQkKCSJUtq3LhxycZ6e3s/cZ9Pw9HRUU2aNNGsWbN08uRJc8LrFyHx/I8ZM0alS5dONsbV1fWF5QPgvujoaPn6+qpjx45q0qTJE2//wQcfJLnLpGbNmuaLmQBb87zGbhUqVDDfQvswjo6OyY4z0pK2bdtqzJgxWrFihd555x3NmzdP9evXl7u7+yO3K1KkiCRp37595lzPz9K/HaulVHx8vN58801dv35dAwcOVJEiReTi4qLz58+rffv2Kf6/xj+1bNlSffv21dy5c/Xhhx/qhx9+ULly5ZItXgJpCQU84BnLmzev1q1bp7///tvqW7/Ex03z5s1rtj3sFu4lS5aoXbt2Vm90unv3rtWbLl+ETZs26dq1a1q2bJnVpLSJb/76t1xcXNSiRQu1aNFCsbGxatKkib744gsNHjxYTk5OKT7+V155Rfv373/kvp7kNvknuXZPImfOnOrevbu6d++uy5cv69VXX9UXX3yRogLesWPH5OPjYy4fP35cCQkJVpMMp0uXTq1atVJwcLBGjRqlFStWqHPnzike5DzOk/w81q5dW9myZdPcuXNVsWJF3b59+5l/2/nKK69o7969qlmz5jN7DOJp+2nVqpVmzJghOzs7tWzZ8qFxefPm1ZEjR5K0//NnLG/evNq/f78Mw7DK7Z/bJj4a7ObmluKCLYDnr06dOo/8HR8TE6OPPvpI8+fP182bN1WiRAmNGjVK1atXl3S/8P5g8X3v3r06ePCg1dsrgWflvzR2TfQ8xnT/Zqxw4cIFRUdHW92Fd/ToUUmyGsuVKFFCZcqU0dy5c5U7d26dOXNGkydPfmz/DRo00IgRI/TDDz88toCXeMwPG4dkzZr1md/lm/ikQCLDMHT8+HGVKlVK0v3C49GjRzVr1iy1bdvWjFu7du1T7Tdz5syqV6+e5s6dq9atW+uPP/7QhAkTnqpPwBak7a8qABtUt25dxcfHa8qUKVbt48ePl8VisRrQu7i4JDuwSZcuXZJvsSZPnmy+Iv1FSSwAPZhLbGysvv7663/d57Vr16yWHRwcVKxYMRmGobi4OHO/KTn+pk2bau/evVq+fHmS/SRunzgQSckA8kmuXUrEx8cnufU/e/bs8vLyUkxMTIr6CAoKslpOHMz9M5c2bdroxo0beu+99xQVFfVM37D1JD+P9vb25lvWgoODVbJkSXOQ9qw0b95c58+f13fffZdk3Z07d5I8/pEST/JzkpwaNWro888/15QpU+Tp6fnQuLp162rHjh3atm2b2RYdHa1vv/1W+fLlU7Fixcy4CxcuaMmSJWbc7du39e2331r1V7ZsWb3yyiv66quvFBUVlWR/V65c+VfHA+D56tGjh7Zt26YFCxbor7/+0ttvv63atWsn+c9uou+//16FChV6LnfYAP+lsWuiZz2mk/7dWOHevXv65ptvzOXY2Fh98803ypYtm8qWLWsV26ZNG/3666+aMGGCsmTJkqIc/fz8VLt2bX3//ffJPqofGxurDz74QNL9L5RLly6tWbNmWR3D/v379euvv6pu3bopPq6Umj17ttXjvUuWLNHFixfNY0vu/xqGYWjixIlPve82bdro4MGD6t+/v9KlS/fIL1iBtII78IBnrEGDBqpRo4Y++ugjnTp1Sr6+vvr111/1448/qk+fPlaT6ZctW1br1q3TuHHj5OXlJR8fH1WsWFH169fXnDlz5O7urmLFimnbtm1at26dsmTJ8kKPpXLlysqUKZPatWunXr16yWKxaM6cOU/16GGtWrXk6empKlWqKEeOHDp06JCmTJmievXqmd+QpvT4+/fvryVLlujtt99Wx44dVbZsWV2/fl0//fSTpk2bJl9fX73yyivy8PDQtGnTlDFjRrm4uKhixYpWd7UlepJrlxJ///23cufOrWbNmsnX11eurq5at26ddu7cafUN9aOEh4erYcOGql27trZt26YffvhBrVq1kq+vr1VcmTJlVKJECfMFD6+++uoT5fooT/rz2LZtW02aNEkbN27UqFGjnlkeidq0aaNFixapa9eu2rhxo6pUqaL4+HgdPnxYixYt0po1ax77uM0/JQ6iP/roI7Vs2VLp06dXgwYNUvxNtJ2dnT7++OPHxg0aNEjz589XnTp11KtXL2XOnFmzZs1SeHi4li5daj4C1LlzZ02ZMkVt27ZVaGiocubMqTlz5sjZ2TnJfr///nvVqVNHxYsXV4cOHZQrVy6dP39eGzdulJubm37++ecnOhcAnq8zZ85o5syZOnPmjLy8vCTdf2Q2JCREM2fO1JdffmkVf/fuXc2dO1eDBg1KjXTxEvgvjV3/zTGl1L8ZK3h5eWnUqFE6deqUChUqpIULFyosLEzffvut0qdPbxXbqlUrDRgwQMuXL1e3bt2SrH+Y2bNnq1atWmrSpIkaNGigmjVrysXFRceOHdOCBQt08eJFffXVV5LuT7lRp04d+fn5qVOnTrpz544mT54sd3f35zIFSObMmfXaa6+pQ4cOunTpkiZMmKACBQqoc+fOku4/AvzKK6/ogw8+0Pnz5+Xm5qalS5c+k3mK69WrpyxZsmjx4sWqU6eOsmfP/tR9Aqnuhb3vFviPCgwMNP75V+nvv/82+vbta3h5eRnp06c3ChYsaIwZMybJa8sPHz5sVK1a1ciQIYMhyXz9+o0bN4wOHToYWbNmNVxdXY2AgADj8OHDRt68eZN9RfvGjRufKt9q1aoZxYsXTzb+jz/+MCpVqmRkyJDB8PLyMgYMGGC+7v7B/T6sj3bt2hl58+Y1l7/55hujatWqRpYsWQxHR0fjlVdeMfr372/cunXLjEnp8RuGYVy7ds3o0aOHkStXLsPBwcHInTu30a5dO+Pq1atmzI8//mgUK1bMsLe3NyQZM2fOTDY3w0j5tZNkBAYGJjneB3OMiYkx+vfvb/j6+hoZM2Y0XFxcDF9fX+Prr79O9lw/aOjQoYYk4+DBg0azZs2MjBkzGpkyZTJ69Ohh3LlzJ9ltRo8ebUgyvvzyy8f2n+hR1z7Rk1yPRMWLFzfs7OyMc+fOPfTYrly5YtXerl07w8XFJUU5xsbGGqNGjTKKFy9uODo6GpkyZTLKli1rfPrpp1Y/Sym5Tok+//xzI1euXIadnZ0hyQgPD3/IGXl4rg8KDw83JBljxoyxaj9x4oTRrFkzw8PDw3BycjIqVKhgrFy5Msn2p0+fNho2bGg4OzsbWbNmNXr37m2EhIQk+3d+z549RpMmTcy/V3nz5jWaN29urF+//pE5Anj+JBnLly83l1euXGlIMlxcXKw+9vb2RvPmzZNsP2/ePMPe3t6IiIh4gVnjvywtjF1nzpxpSDJ27tz5yLhH/Xuc0mN62FhIkjF06FCrticZKyT2u2vXLsPPz89wcnIy8ubNa0yZMuWh29StW9eQZGzduvXhB52M27dvG1999ZVRvnx5w9XV1XBwcDAKFixo9OzZ0zh+/LhV7Lp164wqVaoYGTJkMNzc3IwGDRoYBw8etIp52rFa4nWeP3++MXjwYCN79uxGhgwZjHr16hmnT5+22vbgwYOGv7+/4erqamTNmtXo3LmzsXfvXqsx+6P2nZhrcrp3725IMubNm5f8iQPSGIthPKNZvAEAqWrixInq27evTp06leybV1+kMmXKKHPmzFq/fn2q5gEAqc1isWj58uVq3LixJGnhwoVq3bq1Dhw4kGSuUldX1ySP4desWVNubm7JThcB4L/lrbfe0r59+3T8+PHUTuWpbNq0STVq1NDixYvVrFmzVMujb9++mj59uiIiIpI8xQCkRTxCCwD/AYZhaPr06apWrVqqF+927dqlsLAwBQcHp2oeAGCLypQpo/j4eF2+fPmxc9qFh4dr48aN+umnn15QdgBSy8WLF7Vq1Sp99NFHqZ3Kf8Ldu3f1ww8/qGnTphTv8J9BAQ8A0rDo6Gj99NNP2rhxo/bt26cff/wx1XLZv3+/QkNDNXbsWOXMmVMtWrRItVwAIDVFRUVZ3UETHh6usLAwZc6cWYUKFVLr1q3Vtm1bjR07VmXKlNGVK1e0fv16lSpVSvXq1TO3mzFjhnLmzPmvJtwHkDaEh4frjz/+0Pfff6/06dPrvffeS+2U0rTLly9r3bp1WrJkia5du6bevXundkrAM0MBDwDSsCtXrqhVq1by8PDQhx9+qIYNG6ZaLkuWLNFnn32mwoULa/78+XJyckq1XAAgNe3atUs1atQwl/v16ydJateunYKDgzVz5kwNHz5c77//vs6fP6+sWbOqUqVKql+/vrlNQkKCgoOD1b59+ySP2gL479i8ebM6dOigPHnyaNasWY98mz0e7+DBg2rdurWyZ8+uSZMmqXTp0qmdEvDMMAceAAAAAAAAYMPsUjsBAAAAAAAAAA9HAQ8AAAAAAACwYcyB9wIlJCTowoULypgxoywWS2qnAwAA0gDDMPT333/Ly8tLdnZ892qrGOcBAIB/I6VjPQp4L9CFCxfk7e2d2mkAAIA06OzZs8qdO3dqp4GHYJwHAACexuPGehTwXqCMGTNKun9R3NzcUjkbAACQFkRGRsrb29scR8A2Mc4DAAD/RkrHehTwXqDExync3NwY2AEAgCfCY5m2jXEeAAB4Go8b6zGRCgAAAAAAAGDDKOABAAAAAAAANowCHgAAAAAAAGDDmAMPAIA0LD4+XnFxcamdBp5S+vTplS5dutROAwAAADaKAh4A4LnbsmWLxowZo9DQUF28eFHLly9X48aNrWIOHTqkgQMHavPmzbp3756KFSumpUuXKk+ePFZxhmGobt26CgkJseonODhYHTp0SHb/ly5dUvbs2SVJc+fO1ejRo3Xs2DG5u7urTp06GjNmjLJkyfLQfhwdHXX37t1ncCaeraioKJ07d06GYaR2KnhKFotFuXPnlqura2qnAgBAmjVy5EgNHjxYvXv31oQJEx4bv2DBAr3zzjtq1KiRVqxYYbYbhqGhQ4fqu+++082bN1WlShVNnTpVBQsWlCSdOnVKn3/+uTZs2KCIiAh5eXnpf//7nz766CM5ODiY/fz1118KDAzUzp07lS1bNvXs2VMDBgx4olyeh6CgII0ZM0YRERHy9fXV5MmTVaFCBfPYfHx8kt1u0aJFevvtt59rbng4CngAgOcuOjpavr6+6tixo5o0aZJk/YkTJ/Taa6+pU6dO+vTTT+Xm5qYDBw7IyckpSeyECROSfUNTixYtVLt2bau29u3b6+7du2bx7o8//lDbtm01fvx4NWjQQOfPn1fXrl3VuXNnLVu2zNzOzc1NR44cMZdt8e2f8fHxOnfunJydnZUtWzabzBEpYxiGrly5onPnzqlgwYLciQcAwL+wc+dOffPNNypVqlSK4k+dOqUPPvhAr7/+epJ1o0eP1qRJkzRr1iz5+Pjok08+UUBAgA4ePCgnJycdPnxYCQkJ+uabb1SgQAHt379fnTt3VnR0tL766itJUmRkpGrVqiV/f39NmzZN+/btU8eOHeXh4aEuXbqkOJcnFRwcrODgYG3atCnZ9QsXLlS/fv00bdo0VaxYURMmTFBAQICOHDmi7Nmzy9vbWxcvXrTa5ttvv9WYMWNUp06dp84P/x4FPADAc1enTp1H/oP/0UcfqW7duho9erTZ9sorrySJCwsL09ixY7Vr1y7lzJnTal2GDBmUIUMGc/nKlSvasGGDpk+fbrZt27ZN+fLlU69evSRJPj4+eu+99zRq1CirviwWizw9PZ/sIF+wuLg4GYahbNmyWR030qZs2bLp1KlTiouLo4AHAMATioqKUuvWrfXdd99p+PDhj42Pj49X69at9emnn+q3337TzZs3zXWGYWjChAn6+OOP1ahRI0nS7NmzlSNHDq1YsUItW7ZU7dq1rb44zp8/v44cOaKpU6eaBby5c+cqNjZWM2bMkIODg4oXL66wsDCNGzfOqoD3qFwkKSYmRh999JHmz5+vmzdvqkSJEho1apSqV6/+r87VuHHj1LlzZ/OJk2nTpmnVqlWaMWOGBg0apHTp0iUZBy9fvlzNmzfnSYFUxkssAACpKiEhQatWrVKhQoUUEBCg7Nmzq2LFikkeHbh9+7ZatWqloKCgFBXXZs+eLWdnZzVr1sxs8/Pz09mzZ7V69WoZhqFLly5pyZIlqlu3rtW2UVFRyps3r7y9vdWoUSMdOHDgmRzr88Cdd/8NXEcAAP69wMBA1atXT/7+/imK/+yzz5Q9e3Z16tQpybrw8HBFRERY9eXu7q6KFStq27ZtD+3z1q1bypw5s7m8bds2Va1a1eqR2sQ73W7cuJGiXCSpR48e2rZtmxYsWKC//vpLb7/9tmrXrq1jx46l6FgfFBsbq9DQUKtjs7Ozk7+//0OPLTQ0VGFhYQ/NDy8OBTwAQKq6fPmyoqKiNHLkSNWuXVu//vqr3nrrLTVp0kSbN2824/r27avKlSub34Q+zvTp09WqVSuru9OqVKmiuXPnqkWLFnJwcJCnp6fc3d0VFBRkxhQuXFgzZszQjz/+qB9++EEJCQmqXLmyzp079+wOGgAAAM/EggULtHv3bo0YMSJF8b///rumT5+u7777Ltn1ERERkqQcOXJYtefIkcNc90/Hjx/X5MmT9d5771n1k1wfD+7jcbmcOXNGM2fO1OLFi/X666/rlVde0QcffKDXXntNM2fOTMHRWrt69ari4+Of6NimT5+uokWLqnLlyk+8PzxbPEILAEhVCQkJkqRGjRqpb9++kqTSpUtr69atmjZtmqpVq6affvpJGzZs0J49e1LU57Zt23To0CHNmTPHqv3gwYPq3bu3hgwZooCAAF28eFH9+/dX165dzUdt/fz85OfnZ25TuXJlFS1aVN98840+//zzZ3HIAAAAeAbOnj2r3r17a+3atcnOnfxPf//9t9q0aaPvvvtOWbNmfSY5nD9/XrVr19bbb7+tzp07p3i7lOSyb98+xcfHq1ChQlbtMTEx5gvYzpw5o2LFipnr7t27p7i4OKvHXT/88EN9+OGHT3JYkqQ7d+5o3rx5+uSTT554Wzx7FPAAAKkqa9assre3txp4SFLRokX1+++/S5I2bNigEydOyMPDwyqmadOmev3115NM0vv999+rdOnSKlu2rFX7iBEjVKVKFfXv31+SVKpUKbm4uOj111/X8OHDk8yrJ0np06dXmTJldPz48ac8UvyXBQcHq0+fPknmrQEAAM9PaGioLl++rFdffdVsi4+P15YtWzRlyhTFxMRYzS174sQJnTp1Sg0aNDDbEr9Mtre315EjR8ypWi5dumQ1Nrx06ZJKly5ttf8LFy6oRo0aqly5sr799lurdZ6enrp06ZJVW+Kyp6dninKJiopSunTpFBoammSO3MQCnZeXl8LCwsz2ZcuWaenSpZo7d67Zlvhob9asWZUuXbpk80puipolS5bo9u3batu2bZJ1ePF4hBYAkKocHBxUvnx5q7e+StLRo0eVN29eSdKgQYP0119/KSwszPxI0vjx45M8PhAVFaVFixYlO0/H7du3ZWdn/U9f4mDIMIxk84uPj9e+ffuSLe7Zsvbt28tischiscjBwUEFChTQZ599pnv37qV2ak8lODg4SSH3capXry6LxaKRI0cmWVevXj1ZLBYNGzbs2SQIAABemJo1a2rfvn1WY8Ry5cqpdevWCgsLS1L0KlKkSJL4hg0bqkaNGgoLC5O3t7d8fHzk6emp9evXm9tFRkZq+/btVk9pnD9/XtWrV1fZsmU1c+bMJGNMPz8/bdmyRXFxcWbb2rVrVbhwYWXKlClFuZQpU0bx8fG6fPmyChQoYPVJLLjZ29tbtWfPnl0ZMmSwakss4Dk4OKhs2bJWx5aQkKD169dbHVui6dOnq2HDhsqWLdtTXCU8K9yBBwB47qKioqzuYAsPD1dYWJgyZ86sPHnyqH///mrRooWqVq2qGjVqKCQkRD///LN5Z52np2ey3wrmyZNHPj4+Vm0LFy7UvXv39L///S9JfIMGDdS5c2dNnTrVfIS2T58+qlChgry8vCTdn0i4UqVKKlCggG7evKkxY8bo9OnTevfdd5/hGXkxateurZkzZyomJkarV69WYGCg0qdPr8GDB6d2ai+ct7e3goODNWjQILPt/PnzWr9+fZorzgIAgPsyZsyoEiVKWLW5uLgoS5YsZnvbtm2VK1cujRgxQk5OTkniE78YfLC9T58+Gj58uAoWLCgfHx998skn8vLyUuPGjSX9/+Jd3rx59dVXX+nKlSvmtolj1latWunTTz9Vp06dNHDgQO3fv18TJ07U+PHjJSlFuRQqVEitW7dW27ZtNXbsWJUpU0ZXrlzR+vXrVapUKdWrV++Jz1m/fv3Url07lStXThUqVNCECRMUHR1tvpU20fHjx7VlyxatXr36ifeB54M78AAAz92uXbtUpkwZlSlTRtL9gUOZMmU0ZMgQSdJbb72ladOmafTo0SpZsqS+//57LV26VK+99toT72v69Olq0qRJsndptW/fXuPGjdOUKVNUokQJvf322ypcuLCWLVtmxty4cUOdO3dW0aJFVbduXUVGRmrr1q1JHvFNCxwdHeXp6am8efOqW7du8vf3108//aRx48apZMmScnFxkbe3t7p3766oqChJUnR0tNzc3LRkyRKrvlasWCEXFxf9/fffOnXqlCwWixYtWqTXX39dGTJkUPny5XX06FHt3LlT5cqVk6urq+rUqWM1oJXuP95ctGhROTk5qUiRIvr666/NdYn9Llu2TDVq1JCzs7N8fX3Nt6Jt2rRJHTp00K1bt8y7C1N651z9+vV19epV/fHHH2bbrFmzVKtWLWXPnt0q9saNG2rbtq0yZcokZ2dn1alTJ8mb3oKDg5UnTx45Ozvrrbfe0rVr15Ls88cff9Srr74qJycn5c+fX59++mmavwMSAIC05syZM7p48eITbTNgwAD17NlTXbp0Ufny5RUVFaWQkBBznr21a9fq+PHjWr9+vXLnzq2cOXOan0Tu7u769ddfFR4errJly+r999/XkCFD1KVLlyfKZebMmWrbtq3ef/99FS5cWI0bN9bOnTuVJ0+eJ+onUYsWLfTVV19pyJAhKl26tMLCwhQSEpLkxRYzZsxQ7ty5VatWrX+1Hzx7FuNhzwzhmYuMjJS7u7tu3bolNze31E4HAJCG3b17V+Hh4fLx8Ul20ub27dvr5s2bWrFihdnWqFEjnTt3Tm3atJGvr698fHx08uRJde/eXW+88YZZTOvSpYvOnz+vVatWWW3r4eGhWbNm6dSpU/Lx8VGRIkU0YcIE5cmTRx07dlRcXJwyZsyo4cOHy9nZWc2bN5e/v7+mTp0qSZo7d6769++vKVOmqEyZMtqzZ486d+6scePGqV27dlb9fvXVVypYsKA++ugj7dy5U8ePH1dCQoKmTp2qIUOGmI9cu7q6Wk3SnJzq1aurdOnSMgxD0dHR+v777yXd/1Z79OjRGjZsmBo3bmwWAxs1aqRjx47pm2++kZubmwYOHKgTJ07o4MGDSp8+vbZv367KlStrxIgRaty4sUJCQjR06FAZhmHOgffbb7+pfv36mjRpkl5//XWdOHFCXbp0Ufv27TV06NAnup6MH9IGrhMAAPg3UjyGMPDC3Lp1y5Bk3Lp1K7VTAQCkcXfu3DEOHjxo3LlzJ9n17dq1Mxo1amQYhmEkJCQYa9euNRwdHY0PPvggSezixYuNLFmymMvbt2830qVLZ1y4cMEwDMO4dOmSYW9vb2zatMkwDMMIDw83JBnff/+9uc38+fMNScb69evNthEjRhiFCxc2l1955RVj3rx5Vvv+/PPPDT8/v4f2e+DAAUOScejQIcMwDGPmzJmGu7v7Y8/Pg6pVq2b07t3bCAsLMzJmzGhERUUZmzdvNrJnz27ExcUZvr6+xtChQw3DMIyjR48akow//vjD3P7q1atGhgwZjEWLFhmGYRjvvPOOUbduXat9tGjRwiqvmjVrGl9++aVVzJw5c4ycOXMmm+Ojrifjh7SB6wQAAP6NlI4hmAMPAID/qJUrV8rV1VVxcXFKSEhQq1atNGzYMK1bt04jRozQ4cOHFRkZqXv37unu3bu6ffu2nJ2dVaFCBRUvXlyzZs3SoEGD9MMPPyhv3ryqWrWqVf+lSpUy/5z42EXJkiWt2i5fvizp/qO5J06cUKdOndS5c2cz5t69e3J3d39ov4mPoly+fFlFihR5qvPh6+urggULasmSJdq4caPatGkje3vrodChQ4dkb2+vihUrmm1ZsmRR4cKFdejQITPmrbfestrOz89PISEh5vLevXv1xx9/6IsvvjDb4uPjrc4zAAAAkFIU8ADgJTSoxDupnQIeY+T++U/dR40aNTR16lQ5ODjIy8tL9vb2OnXqlOrXr69u3brpiy++UObMmfX777+rU6dOio2NNQtL7777roKCgjRo0CDNnDlTHTp0kMViseo/ffr05p8T1/2zLSEhQZLMOfa+++47q+KYpCRviEuu38R+nlbHjh0VFBSkgwcPaseOHc+kz+RERUXp008/VZMmTZKsS+6RZwAAnpXjvVuldgrAf0KBifNSOwUrFPAAAPiPcnFxUYECBazaQkNDlZCQoLFjx8rO7v67rBYtWpRk2//9738aMGCAJk2apIMHD6pdu3ZPlUuOHDnk5eWlkydPqnXr1v+6HwcHB8XHx//r7Vu1aqUPPvhAvr6+yb6YpGjRorp37545z50kXbt2TUeOHDHjixYtqu3bt1tt9+eff1otv/rqqzpy5EiS8w8AAAD8GxTwAAB4iRQoUEBxcXGaPHmyGjRooD/++EPTpk1LEpcpUyY1adJE/fv3V61atZQ7d+6n3venn36qXr16yd3dXbVr11ZMTIx27dqlGzduqF+/finqI1++fIqKitL69evl6+srZ2fnJ3ocNVOmTLp48aLVXX4PKliwoBo1aqTOnTvrm2++UcaMGTVo0CDlypVLjRo1kiT16tVLVapU0VdffaVGjRppzZo1Vo/PStKQIUNUv3595cmTR82aNZOdnZ327t2r/fv3a/jw4SnOFwAAAJAku9ROAAAAvDi+vr4aN26cRo0apRIlSmju3LkaMWJEsrGJj9V27Njxmez73Xff1ffff6+ZM2eqZMmSqlatmoKDg+Xj45PiPipXrqyuXbuqRYsWypYtm0aPHv3EeXh4eMjFxeWh62fOnKmyZcuqfv368vPzk2EYWr16tVn0q1Spkr777jtNnDhRvr6++vXXX/Xxxx9b9REQEKCVK1fq119/Vfny5VWpUiWNHz9eefPmfeJ8AQAAAIthGEZqJ/GySPGrgQHgOWMOPNv3uDnw7t69q/DwcPn4+Dy3OdXmzJmjvn376sKFC3JwcHgu+8B9j7qejB/SBq4TAFvBHHjAs/Gi5sBL6RiCR2gBAICV27dv6+LFixo5cqTee+89incAAABAKuMRWgAAYGX06NEqUqSIPD09NXjw4NRO55F+++03ubq6PvQDAAAA/BekagFvy5YtatCggby8vGSxWLRixYokMYcOHVLDhg3l7u4uFxcXlS9fXmfOnDHX3717V4GBgcqSJYtcXV3VtGlTXbp0yaqPM2fOqF69enJ2dlb27NnVv39/3bt3zypm06ZNevXVV+Xo6KgCBQooODg4SS5BQUHKly+fnJycVLFiRe3YseOZnAcAAGzJsGHDFBcXp/Xr19t8EaxcuXIKCwt76AcAAAD4L0jVAl50dLR8fX0VFBSU7PoTJ07otddeU5EiRbRp0yb99ddf+uSTT6zmhunbt69+/vlnLV68WJs3b9aFCxfUpEkTc318fLzq1aun2NhYbd26VbNmzVJwcLCGDBlixoSHh6tevXqqUaOGwsLC1KdPH7377rtas2aNGbNw4UL169dPQ4cO1e7du+Xr66uAgABdvnz5OZwZAACQEhkyZFCBAgUe+gEAAAD+C2zmJRYWi0XLly9X48aNzbaWLVsqffr0mjNnTrLb3Lp1S9myZdO8efPUrFkzSdLhw4dVtGhRbdu2TZUqVdIvv/yi+vXr68KFC8qRI4ckadq0aRo4cKCuXLkiBwcHDRw4UKtWrdL+/fut9n3z5k2FhIRIkipWrKjy5ctrypQpkqSEhAR5e3urZ8+eGjRoUIqOkcmNAdgKXmJh+2zhJRZ4cXiJRdrHdQJgK3iJBfBs2NpLLGx2DryEhAStWrVKhQoVUkBAgLJnz66KFStaPWYbGhqquLg4+fv7m21FihRRnjx5tG3bNknStm3bVLJkSbN4J0kBAQGKjIzUgQMHzJgH+0iMSewjNjZWoaGhVjF2dnby9/c3Y5ITExOjyMhIqw8AAAAAAADwJGy2gHf58mVFRUVp5MiRql27tn799Ve99dZbatKkiTZv3ixJioiIkIODgzw8PKy2zZEjhyIiIsyYB4t3iesT1z0qJjIyUnfu3NHVq1cVHx+fbExiH8kZMWKE3N3dzY+3t/eTnwgAAAAAAAC81Gy2gJeQkCBJatSokfr27avSpUtr0KBBql+/vqZNm5bK2aXM4MGDdevWLfNz9uzZ1E4JAAAAAAAAaYzNFvCyZs0qe3t7FStWzKq9aNGi5ltoPT09FRsbq5s3b1rFXLp0SZ6enmbMP99Km7j8uBg3NzdlyJBBWbNmVbp06ZKNSewjOY6OjnJzc7P6AAAAAAAAAE/CZgt4Dg4OKl++vI4cOWLVfvToUeXNm1eSVLZsWaVPn17r16831x85ckRnzpyRn5+fJMnPz0/79u2zelvs2rVr5ebmZhYH/fz8rPpIjEnsw8HBQWXLlrWKSUhI0Pr1680YAADw35QvXz5NmDAhtdMAAADAS8w+NXceFRWl48ePm8vh4eEKCwtT5syZlSdPHvXv318tWrRQ1apVVaNGDYWEhOjnn3/Wpk2bJEnu7u7q1KmT+vXrp8yZM8vNzU09e/aUn5+fKlWqJEmqVauWihUrpjZt2mj06NGKiIjQxx9/rMDAQDk6OkqSunbtqilTpmjAgAHq2LGjNmzYoEWLFmnVqlVmbv369VO7du1Urlw5VahQQRMmTFB0dLQ6dOjw4k4YAADP2Yt+Q/Hj3rb7MBEREfriiy+0atUqnT9/XtmzZ1fp0qXVp08f1axZ8xlnCQAAAKSuVC3g7dq1SzVq1DCX+/XrJ0lq166dgoOD9dZbb2natGkaMWKEevXqpcKFC2vp0qV67bXXzG3Gjx8vOzs7NW3aVDExMQoICNDXX39trk+XLp1Wrlypbt26yc/PTy4uLmrXrp0+++wzM8bHx0erVq1S3759NXHiROXOnVvff/+9AgICzJgWLVroypUrGjJkiCIiIlS6dGmFhIQkebEFAAB4vk6dOqUqVarIw8NDY8aMUcmSJRUXF6c1a9YoMDBQhw8ffuI+4+PjZbFYZGdnsw8nAAAA4CWWqgW86tWryzCMR8Z07NhRHTt2fOh6JycnBQUFKSgo6KExefPm1erVqx+by549ex4Z06NHD/Xo0eORMQAA4Pnq3r27LBaLduzYIRcXF7O9ePHi5phh3Lhxmjlzpk6ePKnMmTOrQYMGGj16tFxdXSVJwcHB6tOnj2bPnq1Bgwbp6NGjOn78uJydndWpUyetW7dOnp6eGj58eKocIwAAAPCgVC3gAQAAPInr168rJCREX3zxhVXxLpGHh4ckyc7OTpMmTZKPj49Onjyp7t27a8CAAVZ36d++fVujRo3S999/ryxZsih79uxq1qyZLly4oI0bNyp9+vTq1auX1Ty6AAAAQGqggAcAANKM48ePyzAMFSlS5JFxffr0Mf+cL18+DR8+XF27drUq4MXFxenrr7+Wr6+vpPsvyvrll1+0Y8cOlS9fXpI0ffp0FS1a9NkfCAAAAPAEKOABAIA043FTbyRat26dRowYocOHDysyMlL37t3T3bt3dfv2bTk7O0u6/5b5UqVKmdscOnRI9vb2Klu2rNlWpEgR864+AAAAILUwUzMAAEgzChYsKIvF8sgXVZw6dUr169dXqVKltHTpUoWGhppz5cbGxppxGTJkkMViee45AwAAAE+LAh4AAEgzMmfOrICAAAUFBSk6OjrJ+ps3byo0NFQJCQkaO3asKlWqpEKFCunChQuP7btIkSK6d++eQkNDzbYjR47o5s2bz/IQAAAAgCdGAQ8AAKQpQUFBio+PV4UKFbR06VIdO3ZMhw4d0qRJk+Tn56cCBQooLi5OkydP1smTJzVnzhxNmzbtsf0WLlxYtWvX1nvvvaft27crNDRU7777rjJkyPACjgoAAAB4OObAAwAAppH756d2Co+VP39+7d69W1988YXef/99Xbx4UdmyZVPZsmU1depU+fr6aty4cRo1apQGDx6sqlWrasSIEWrbtu1j+545c6beffddVatWTTly5NDw4cP1ySefvICjAgAAAB7OYqR0Nmg8tcjISLm7u+vWrVtyc3NL7XQAvMQGlXgntVPAYzyukHb37l2Fh4fLx8dHTk5OLygrPC+Pup6MH9IGrhMAW3G8d6vUTgH4Tygwcd4L2U9KxxA8QgsAAAAAAADYMAp4AAAAAAAAgA2jgAcAAAAAAADYMAp4AAAAAAAAgA2jgAcAAAAAAADYMAp4AAAAAAAAgA2jgAcAAAA8YOTIkbJYLOrTp09qpwIAACCJAh4AAABg2rlzp7755huVKlUqtVMBAAAwUcADAAAAJEVFRal169b67rvvlClTptROBwAAwEQBDwAA4AGbNm2SxWLRzZs3UzsVvGCBgYGqV6+e/P39HxsbExOjyMhIqw8AAMDzYp/aCQAAANtxvHerF7q/AhPn/avtIiIi9MUXX2jVqlU6f/68smfPrtKlS6tPnz6qWbPmM84SL4MFCxZo9+7d2rlzZ4riR4wYoU8//fQ5ZwUAAHAfBTwAAJCmnDp1SlWqVJGHh4fGjBmjkiVLKi4uTmvWrFFgYKAOHz6c2ikijTl79qx69+6ttWvXysnJKUXbDB48WP369TOXIyMj5e3t/bxSBAAALzkeoQUAAGlK9+7dZbFYtGPHDjVt2lSFChVS8eLF1a9fP/3555+SpHHjxqlkyZJycXGRt7e3unfvrqioKLOP06dPq0GDBsqUKZNcXFxUvHhxrV692mo/oaGhKleunJydnVW5cmUdOXLkhR4nXpzQ0FBdvnxZr776quzt7WVvb6/Nmzdr0qRJsre3V3x8fJJtHB0d5ebmZvUBAAB4XijgAQCANOP69esKCQlRYGCgXFxckqz38PCQJNnZ2WnSpEk6cOCAZs2apQ0bNmjAgAFmXGBgoGJiYrRlyxbt27dPo0aNkqurq1VfH330kcaOHatdu3bJ3t5eHTt2fK7HhtRTs2ZN7du3T2FhYeanXLlyat26tcLCwpQuXbrUThEAALzkeIQWAACkGcePH5dhGCpSpMgj4/r06WP+OV++fBo+fLi6du2qr7/+WpJ05swZNW3aVCVLlpQk5c+fP0kfX3zxhapVqyZJGjRokOrVq6e7d++m+BFLpB0ZM2ZUiRIlrNpcXFyUJUuWJO0AAACpgTvwAABAmmEYRori1q1bp5o1aypXrlzKmDGj2rRpo2vXrun27duSpF69emn48OGqUqWKhg4dqr/++itJH6VKlTL/nDNnTknS5cuXn8FRAAAAAE+GAh4AAEgzChYsKIvF8sgXVZw6dUr169dXqVKltHTpUoWGhiooKEiSFBsbK0l69913dfLkSbVp00b79u1TuXLlNHnyZKt+0qdPb/7ZYrFIkhISEp71IcFGbdq0SRMmTEjtNAAAACRRwAMAAGlI5syZFRAQoKCgIEVHRydZf/PmTYWGhiohIUFjx45VpUqVVKhQIV24cCFJrLe3t7p27aply5bp/fff13ffffciDgEAAAB4YhTwAABAmhIUFKT4+HhVqFBBS5cu1bFjx3To0CFNmjRJfn5+KlCggOLi4jR58mSdPHlSc+bM0bRp06z66NOnj9asWaPw8HDt3r1bGzduVNGiRVPpiAAAAIBH4yUWAADAVGDivNRO4bHy58+v3bt364svvtD777+vixcvKlu2bCpbtqymTp0qX19fjRs3TqNGjdLgwYNVtWpVjRgxQm3btjX7iI+PV2BgoM6dOyc3NzfVrl1b48ePT8WjAgAAAB7OYqR0Nmg8tcjISLm7u+vWrVtyc3NL7XQAvMQGlXgntVPAY4zcP/+R6+/evavw8HD5+PjwVtT/gEddT8YPaQPXCYCtON67VWqnAPwnvKgvtlM6huARWgAAAAAAAMCGUcADAAAAAAAAbBgFPAAAAAAAAMCGUcADAAAAAAAAbBgFPAAA0jDeRfXfwHUEAADAo1DAAwAgDUqXLp0kKTY2NpUzwbOQeB0TrysAAADwIPvUTgAAADw5e3t7OTs768qVK0qfPr3s7PhOLq1KSEjQlStX5OzsLHt7hmYAAABIilEiAABpkMViUc6cORUeHq7Tp0+ndjp4SnZ2dsqTJ48sFktqpwIAAAAbRAEPAIA0ysHBQQULFuQx2v8ABwcH7qIEAADAQ6XqSHHLli1q0KCBvLy8ZLFYtGLFiofGdu3aVRaLRRMmTLBqv379ulq3bi03Nzd5eHioU6dOioqKsor566+/9Prrr8vJyUne3t4aPXp0kv4XL16sIkWKyMnJSSVLltTq1aut1huGoSFDhihnzpzKkCGD/P39dezYsX997AAAPAt2dnZycnLik8Y/FO8AAADwKKk6WoyOjpavr6+CgoIeGbd8+XL9+eef8vLySrKudevWOnDggNauXauVK1dqy5Yt6tKli7k+MjJStWrVUt68eRUaGqoxY8Zo2LBh+vbbb82YrVu36p133lGnTp20Z88eNW7cWI0bN9b+/fvNmNGjR2vSpEmaNm2atm/fLhcXFwUEBOju3bvP4EwAAAAAAAAAyUvVR2jr1KmjOnXqPDLm/Pnz6tmzp9asWaN69epZrTt06JBCQkK0c+dOlStXTpI0efJk1a1bV1999ZW8vLw0d+5cxcbGasaMGXJwcFDx4sUVFhamcePGmYW+iRMnqnbt2urfv78k6fPPP9fatWs1ZcoUTZs2TYZhaMKECfr444/VqFEjSdLs2bOVI0cOrVixQi1btnzWpwYAAAAAAACQlMp34D1OQkKC2rRpo/79+6t48eJJ1m/btk0eHh5m8U6S/P39ZWdnp+3bt5sxVatWlYODgxkTEBCgI0eO6MaNG2aMv7+/Vd8BAQHatm2bJCk8PFwRERFWMe7u7qpYsaIZk5yYmBhFRkZafQAAAAAAAIAnYdMFvFGjRsne3l69evVKdn1ERISyZ89u1WZvb6/MmTMrIiLCjMmRI4dVTOLy42IeXP/gdsnFJGfEiBFyd3c3P97e3o88XgAAAAAAAOCfbLaAFxoaqokTJyo4OFgWiyW10/lXBg8erFu3bpmfs2fPpnZKAAAAAAAASGNstoD322+/6fLly8qTJ4/s7e1lb2+v06dP6/3331e+fPkkSZ6enrp8+bLVdvfu3dP169fl6elpxly6dMkqJnH5cTEPrn9wu+RikuPo6Cg3NzerDwAAAAAAAPAkbLaA16ZNG/31118KCwszP15eXurfv7/WrFkjSfLz89PNmzcVGhpqbrdhwwYlJCSoYsWKZsyWLVsUFxdnxqxdu1aFCxdWpkyZzJj169db7X/t2rXy8/OTJPn4+MjT09MqJjIyUtu3bzdjAAAAAAAAgOchVd9CGxUVpePHj5vL4eHhCgsLU+bMmZUnTx5lyZLFKj59+vTy9PRU4cKFJUlFixZV7dq11blzZ02bNk1xcXHq0aOHWrZsKS8vL0lSq1at9Omnn6pTp04aOHCg9u/fr4kTJ2r8+PFmv71791a1atU0duxY1atXTwsWLNCuXbv07bffSpIsFov69Omj4cOHq2DBgvLx8dEnn3wiLy8vNW7c+DmfJQAAAAAAALzMUrWAt2vXLtWoUcNc7tevnySpXbt2Cg4OTlEfc+fOVY8ePVSzZk3Z2dmpadOmmjRpkrne3d1dv/76qwIDA1W2bFllzZpVQ4YMUZcuXcyYypUra968efr444/14YcfqmDBglqxYoVKlChhxgwYMEDR0dHq0qWLbt68qddee00hISFycnJ6yrMAAAAAAAAAPJzFMAwjtZN4WURGRsrd3V23bt1iPjwAqWpQiXdSOwU8xsj981M7BdgIxg9pA9cJgK043rtVaqcA/CcUmDjvhewnpWMIm50DDwAAAAAAAAAFPAAAAAAAAMCm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UcADAAAAAAAAbBgFPAAAAAAAAMCGpWoBb8uWLWrQoIG8vLxksVi0YsUKc11cXJwGDhyokiVLysXFRV5eXmrbtq0uXLhg1cf169fVunVrubm5ycPDQ506dVJUVJRVzF9//aXXX39dTk5O8vb21ujRo5PksnjxYhUpUkROTk4qWbKkVq9ebbXeMAwNGTJEOXPmVIYMGeTv769jx449u5MBAAAAAAAAJCNVC3jR0dHy9fVVUFBQknW3b9/W7t279cknn2j37t1atmyZjhw5ooYNG1rFtW7dWgcOHNDatWu1cuVKbdmyRV26dDHXR0ZGqlatWsqbN69CQ0M1ZswYDRs2TN9++60Zs3XrVr3zzjvq1KmT9uzZo8aNG6tx48bav3+/GTN69GhNmjRJ06ZN0/bt2+Xi4qKAgADdvXv3OZwZAAAAAAAA4D6LYRhGaichSRaLRcuXL1fjxo0fGrNz505VqFBBp0+fVp48eXTo0CEVK1ZMO3fuVLly5SRJISEhqlu3rs6dOycvLy9NnTpVH330kSIiIuTg4CBJGjRokFasWKHDhw9Lklq0aKHo6GitXLnS3FelSpVUunRpTZs2TYZhyMvLS++//74++OADSdKtW7eUI0cOBQcHq2XLlsnmGxMTo5iYGHM5MjJS3t7eunXrltzc3J7qfAHA0xhU4p3UTgGPMXL//NROATYiMjJS7u7ujB9sHNcJgK043rtVaqcA/CcUmDjvhewnpWOINDUH3q1bt2SxWOTh4SFJ2rZtmzw8PMzinST5+/vLzs5O27dvN2OqVq1qFu8kKSAgQEeOHNGNGzfMGH9/f6t9BQQEaNu2bZKk8PBwRUREWMW4u7urYsWKZkxyRowYIXd3d/Pj7e39dCcAAAAAAAAAL500U8C7e/euBg4cqHfeecesSEZERCh79uxWcfb29sqcObMiIiLMmBw5cljFJC4/LubB9Q9ul1xMcgYPHqxbt26Zn7Nnzz7RMQMAAAAAAAD2qZ1ASsTFxal58+YyDENTp05N7XRSzNHRUY6OjqmdBgAAAAAAANIwm78DL7F4d/r0aa1du9bqeWBPT09dvnzZKv7evXu6fv26PD09zZhLly5ZxSQuPy7mwfUPbpdcDAAAAAAAAPA82HQBL7F4d+zYMa1bt05ZsmSxWu/n56ebN28qNDTUbNuwYYMSEhJUsWJFM2bLli2Ki4szY9auXavChQsrU6ZMZsz69eut+l67dq38/PwkST4+PvL09LSKiYyM1Pbt280YAAAAAAAA4HlI1QJeVFSUwsLCFBYWJun+yyLCwsJ05swZxcXFqVmzZtq1a5fmzp2r+Ph4RUREKCIiQrGxsZKkokWLqnbt2urcubN27NihP/74Qz169FDLli3l5eUlSWrVqpUcHBzUqVMnHThwQAsXLtTEiRPVr18/M4/evXsrJCREY8eO1eHDhzVs2DDt2rVLPXr0kHT/Dbl9+vTR8OHD9dNPP2nfvn1q27atvLy8HvnWXAAAAAAAAOBppeoceLt27VKNGjXM5cSiWrt27TRs2DD99NNPkqTSpUtbbbdx40ZVr15dkjR37lz16NFDNWvWlJ2dnZo2bapJkyaZse7u7vr1118VGBiosmXLKmvWrBoyZIi6dOlixlSuXFnz5s3Txx9/rA8//FAFCxbUihUrVKJECTNmwIABio6OVpcuXXTz5k299tprCgkJkZOT07M+LQAAAAAAAIDJYhiGkdpJvCwiIyPl7u6uW7duWc3lBwAv2qAS76R2CniMkfvnp3YKsBGMH9IGrhMAW3G8d6vUTgH4Tygwcd4L2U9KxxA2PQceAAAAAAAA8LKjgAcAAAAAAADYMAp4AAAAAAAAgA2jgAcAAAAAAADYMAp4AAAAAAAAgA2jgAcAALRlyxY1aNBAXl5eslgsWrFihdV6wzA0ZMgQ5cyZUxkyZJC/v7+OHTtmFbN79269+eab8vDwUJYsWdSlSxdFRUVZxezcuVM1a9aUh4eHMmXKpICAAO3du9cqZtGiRSpdurScnZ2VN29ejRkzJkm+MTEx+uijj5Q3b145OjoqX758mjFjxrM5GQAAAICNoYAHAAAUHR0tX19fBQUFJbt+9OjRmjRpkqZNm6bt27fLxcVFAQEBunv3riTpwoUL8vf3V4ECBbR9+3aFhITowIEDat++vdlHVFSUateurTx58mj79u36/ffflTFjRgUEBCguLk6S9Msvv6h169bq2rWr9u/fr6+//lrjx4/XlClTrPJp3ry51q9fr+nTp+vIkSOaP3++Chcu/HxODgAAAJDK7FM7AQAAkPrq1KmjOnXqJLvOMAxNmDBBH3/8sRo1aiRJmj17tnLkyKEVK1aoZcuWWrlypdKnT6+goCDZ2d3/fnDatGkqVaqUjh8/rgIFCujw4cO6fv26PvvsM3l7e0uShg4dqlKlSun06dMqUKCA5syZo8aNG6tr166SpPz582vw4MEaNWqUAgMDZbFYFBISos2bN+vkyZPKnDmzJClfvnzP+Qzhv27q1KmaOnWqTp06JUkqXry4hgwZ8tC/FwAAAC8Sd+ABAIBHCg8PV0REhPz9/c02d3d3VaxYUdu2bZN0/5FWBwcHs3gnSRkyZJAk/f7775KkwoULK0uWLJo+fbpiY2N1584dTZ8+XUWLFjULcDExMXJycrLaf4YMGXTu3DmdPn1akvTTTz+pXLlyGj16tHLlyqVChQrpgw8+0J07d57bOcB/X+7cuTVy5EiFhoZq165deuONN9SoUSMdOHAgtVMDAACggAcAAB4tIiJCkpQjRw6r9hw5cpjr3njjDUVERGjMmDGKjY3VjRs3NGjQIEnSxYsXJUkZM2bUpk2b9MMPPyhDhgxydXVVSEiIfvnlF9nb338oICAgQMuWLdP69euVkJCgo0ePauzYsVb9nDx5Ur///rv279+v5cuXa8KECVqyZIm6d+/+/E8G/rMaNGigunXrqmDBgipUqJC++OILubq66s8//0zt1AAAACjgAQCAp1e8eHHNmjVLY8eOlbOzszw9PeXj46McOXKYd+XduXNHnTp1UpUqVfTnn3/qjz/+UIkSJVSvXj3z7rnOnTurR48eql+/vhwcHFSpUiW1bNlSksx+EhISZLFYNHfuXFWoUEF169bVuHHjNGvWLO7CwzMRHx+vBQsWKDo6Wn5+fsnGxMTEKDIy0uoDAADwvFDAAwAAj+Tp6SlJunTpklX7pUuXzHWS1KpVK0VEROj8+fO6du2ahg0bpitXrih//vySpHnz5unUqVOaOXOmypcvr0qVKmnevHkKDw/Xjz/+KEmyWCwaNWqUoqKidPr0aUVERKhChQqSZPaTM2dO5cqVS+7u7ua+ixYtKsMwdO7cued3IvCft2/fPrm6usrR0VFdu3bV8uXLVaxYsWRjR4wYIXd3d/OTOK8jAADA80ABDwAAPJKPj488PT21fv16sy0yMlLbt29P9u6kHDlyyNXVVQsXLpSTk5PefPNNSdLt27dlZ2cni8VixiYuJyQkWPWRLl065cqVSw4ODpo/f778/PyULVs2SVKVKlV04cIFRUVFmfFHjx6VnZ2dcufO/UyPHS+XwoULKywsTNu3b1e3bt3Url07HTx4MNnYwYMH69atW+bn7NmzLzhbAADwMqGABwAAFBUVpbCwMIWFhUm6/+KKsLAwnTlzRhaLRX369NHw4cP1008/ad++fWrbtq28vLzUuHFjs48pU6Zo9+7dOnr0qIKCgtSjRw+NGDFCHh4ekqQ333xTN27cUGBgoA4dOqQDBw6oQ4cOsre3V40aNSRJV69e1bRp03T48GGFhYWpd+/eWrx4sSZMmGDup1WrVsqSJYs6dOiggwcPasuWLerfv786duxovjgD+DccHBxUoEABlS1bViNGjJCvr68mTpyYbKyjo6Pc3NysPgAAAM+LfWonAAAAUt+uXbvMIpok9evXT5LUrl07BQcHa8CAAYqOjlaXLl108+ZNvfbaawoJCbF6Y+yOHTs0dOhQRUVFqUiRIvrmm2/Upk0bc32RIkX0888/69NPP5Wfn5/s7OxUpkwZhYSEKGfOnGbcrFmz9MEHH8gwDPn5+WnTpk3mY7SS5OrqqrVr16pnz54qV66csmTJoubNm2v48OHP8xThJZSQkKCYmJjUTgMAAEAWwzCM1E7iZREZGSl3d3fdunWLb2kBpKpBJd5J7RTwGCP3z0/tFGAjGD+8GIMHD1adOnWUJ08e/f3335o3b55GjRqlNWvWmI+BPwrXCYCtON67VWqnAPwnFJg474XsJ6VjCO7AAwAAwEvv8uXLatu2rS5evCh3d3eVKlUqxcU7AACA540CHgAANohvz9OGF/XNLJ6/6dOnp3YKAAAAD8VLLAAAAAAAAAAbRgEPAAAAAAAAsGEU8AAAAAAAAAAbRgEPAAAAAAAAsGEU8AAAAAAAAAAbRgEPAAAAAAAAsGEU8AAAAAAAAAAbRgEPAAAAAAAAsGEU8AAAAAAAAAAbZv8kwQkJCQoODtayZct06tQpWSwW+fj4qFmzZmrTpo0sFsvzyhMAAAAAAAB4KaX4DjzDMNSwYUO9++67On/+vEqWLKnixYvr9OnTat++vd56663nmScAAAAAAADwUkrxHXjBwcHasmWL1q9frxo1alit27Bhgxo3bqzZs2erbdu2zzxJAAAAAAAA4GWV4jvw5s+frw8//DBJ8U6S3njjDQ0aNEhz5859pskBAAAAAAAAL7sUF/D++usv1a5d+6Hr69Spo7179z6TpAAAAAAAAADcl+IC3vXr15UjR46Hrs+RI4du3LjxTJICAAAAAAAAcF+KC3jx8fGyt3/4lHnp0qXTvXv3nklSAAAAAAAAAO5L8UssDMNQ+/bt5ejomOz6mJiYZ5YUAAAAAAAAgPtSXMBr167dY2N4Ay0AAAAAAADwbKW4gDdz5sznmQcAAAAAAACAZKR4DrznYcuWLWrQoIG8vLxksVi0YsUKq/WGYWjIkCHKmTOnMmTIIH9/fx07dswq5vr162rdurXc3Nzk4eGhTp06KSoqyirmr7/+0uuvvy4nJyd5e3tr9OjRSXJZvHixihQpIicnJ5UsWVKrV69+4lwAAAAAAACAZy3Fd+A1adIkRXHLli1L8c6jo6Pl6+urjh07Jtv/6NGjNWnSJM2aNUs+Pj765JNPFBAQoIMHD8rJyUmS1Lp1a128eFFr165VXFycOnTooC5dumjevHmSpMjISNWqVUv+/v6aNm2a9u3bp44dO8rDw0NdunSRJG3dulXvvPOORowYofr162vevHlq3Lixdu/erRIlSqQ4FwAAAAAAAOBZS3EBz93d/ZnvvE6dOqpTp06y6wzD0IQJE/Txxx+rUaNGkqTZs2crR44cWrFihVq2bKlDhw4pJCREO3fuVLly5SRJkydPVt26dfXVV1/Jy8tLc+fOVWxsrGbMmCEHBwcVL15cYWFhGjdunFnAmzhxomrXrq3+/ftLkv5fe/ce32P9/3H8+dnYgdnmtM1qsTXn00QxxMqykCjfHL+RHKJNGCnlWPrO4UuoRfWVQ5FDIVFj38l8ZYY5JExE31E2im2szGzX7w9f18+nDZs2nw8e99vtut32ud6v63q/ro9cvb32vt7Xm2++qdjYWL377ruaO3duoXIBAAAAAAAASoLdroF37NgxpaamKjQ01Nzn4eGhpk2bKiEhQd27d1dCQoI8PT3N4p0khYaGysHBQYmJiXrqqaeUkJCgVq1aycnJyYwJCwvTlClTdPbsWZUvX14JCQmKjIy06j8sLMx8pLcwuRQkOzvb6u28mZmZf+k7AQAAAAAAwN3HpmvgXU9qaqokydvb22q/t7e32ZaamiovLy+r9lKlSqlChQpWMQWd4+o+rhVzdfuNcilIVFSUPDw8zM3Pz+8GVw0AAAAAAABYs9sC3p1g9OjRysjIMLfjx4/bOiUAAAAAAADcZuy2gOfj4yNJSktLs9qflpZmtvn4+OjUqVNW7ZcuXdKZM2esYgo6x9V9XCvm6vYb5VIQZ2dnubu7W20AAAAAAABAUdhtAc/f318+Pj6Ki4sz92VmZioxMVHBwcGSpODgYKWnpyspKcmM2bhxo/Ly8tS0aVMzZvPmzcrJyTFjYmNjVbNmTZUvX96MubqfKzFX+ilMLgAAAAAAAEBJsGkB7/z589qzZ4/27Nkj6fLLIvbs2aOUlBRZLBYNGzZMkyZN0po1a7Rv3z717t1bvr6+6ty5sySpdu3aevzxxzVgwABt375d3377rSIiItS9e3f5+vpKknr27CknJyf169dP+/fv17JlyzRr1iyrl1YMHTpUMTExmj59upKTkzVhwgTt3LlTERERklSoXAAAAAAAAICSUOi30F7t8OHD+uabb3Tq1Cnl5eVZtY0bN67Q59m5c6ceeeQR8/OVolqfPn20YMECjRo1SllZWRo4cKDS09PVsmVLxcTEyMXFxTxm8eLFioiIUJs2beTg4KAuXbpo9uzZZruHh4c2bNig8PBwNW7cWJUqVdK4ceM0cOBAM6Z58+ZasmSJxowZo9dee03Vq1fX6tWrVa9ePTOmMLkAAAAAAAAAxc1iGIZRlAM+/PBDDR48WJUqVZKPj48sFsv/n8xi0a5du4o9yTtFZmamPDw8lJGRwXp4AGzq1Xo9bJ0CbqB/G8uNg2BzgbOWlHgfjB9uD/w5AbAXR4b2tHUKwB3hVozzpMKPIYo8A2/SpEl666239Morr/ylBAEAAAAAAADcWJHXwDt79qyeeeaZksgFAAAAAAAAwJ8UuYD3zDPPaMOGDSWRCwAAAAAAAIA/KfIjtIGBgRo7dqy2bdum+vXrq3Tp0lbtL730UrElBwAAAAAAANztilzA++CDD+Tm5qb4+HjFx8dbtVksFgp4AAAAAAAAQDEqcgHv2LFjJZEHAAAAAAAAgAIUeQ28qxmGIcMwiisXAAAAAAAAAH9yUwW8RYsWqX79+nJ1dZWrq6saNGigjz/+uLhzAwAAAAAAAO56RX6EdsaMGRo7dqwiIiLUokULSdKWLVs0aNAg/frrrxo+fHixJwkAAAAAAADcrYpcwHvnnXc0Z84c9e7d29z35JNPqm7dupowYQIFPAAAAAAAAKAYFfkR2pMnT6p58+b59jdv3lwnT54slqQAAAAAAAAAXFbkAl5gYKCWL1+eb/+yZctUvXr1YkkKAAAAKIyUlJQCX6pmGIZSUlJskBEAAEDxK/IjtBMnTlS3bt20efNmcw28b7/9VnFxcQUW9gAAAICS4u/vr5MnT8rLy8tq/5kzZ+Tv76/c3FwbZQYAAFB8ijwDr0uXLkpMTFSlSpW0evVqrV69WpUqVdL27dv11FNPlUSOAAAAQIEMw5DFYsm3//z583JxcbFBRgAAAMWvyDPwJKlx48b65JNPijsXAAAAoFAiIyMlSRaLRWPHjlWZMmXMttzcXCUmJiooKMhG2QEAABSvQhXwMjMz5e7ubv58PVfiAAAAgJKye/duSZdn4O3bt09OTk5mm5OTkxo2bKiRI0faKj0AAIBiVagCXvny5c21RTw9PQt8TOHK4wusMwIAAICS9s0330iS+vbtq1mzZvFLZAAAcEcrVAFv48aNqlChgqT/HywBAAAAtjZ//nxbpwAAAFDiClXAa926tfmzv7+//Pz88s3CMwxDx48fL97sAAAAgD95+umntWDBArm7u+vpp5++buzKlStvUVYAAAAlp8gvsfD39zcfp73amTNn5O/vzyO0AAAAKFEeHh7mL5Pd3d0LXN4FAADgTlLkAt6Vte7+7Pz583JxcSmWpAAAAIBreeqpp8xx54IFC2ybDAAAwC1Q6AJeZGSkJMlisWjs2LEqU6aM2Zabm6vExEQFBQUVe4IAAADA1Z566imlpqaqcuXKcnR0LPDpEAAAgDtJoQt4u3fvlnR5Bt6+ffvk5ORktjk5Oalhw4YaOXJk8WcIAAAAXKVy5cratm2bOnbseM2nQwAAAO4khS7gXXn7bN++fTVr1iy5u7uXWFIAAADAtQwaNEidOnWSxWKRxWKRj4/PNWNZnxkAANwJirwG3syZM3Xp0qV8+8+cOaNSpUpR2AMAAECJmjBhgrp3764jR47oySef1Pz58+Xp6WnrtAAAAEpMkQt43bt3V8eOHfXiiy9a7V++fLnWrFmjr776qtiSAwAAAApSq1Yt1apVS+PHj9czzzxjtT4zAADAncahqAckJibqkUceybc/JCREiYmJcGdhyQAARS5JREFUxZIUAAAAUBjjx49XmTJldPr0aW3ZskVbtmzR6dOnbZ0WAABAsSpyAS87O7vAR2hzcnL0xx9/FEtSAAAAQGH8/vvvev755+Xr66tWrVqpVatW8vX1Vb9+/fT777/bOj0AAIBiUeQC3kMPPaQPPvgg3/65c+eqcePGxZIUAAAAUBjDhw9XfHy81qxZo/T0dKWnp+uLL75QfHy8RowYYev0AAAAikWR18CbNGmSQkNDtXfvXrVp00aSFBcXpx07dmjDhg3FniAAAABwLZ9//rk+++wzhYSEmPvat28vV1dXde3aVXPmzLFdcgAAAMWkyDPwWrRooYSEBPn5+Wn58uX68ssvFRgYqO+++04PP/xwSeQIAAAAFOj333+Xt7d3vv1eXl48QgsAAO4YRZ6BJ0lBQUFavHhxcecCAAAAFElwcLDGjx+vRYsWycXFRZL0xx9/aOLEiQoODrZxdgAAAMXjpgp4V1y4cEEXL1602ufu7v6XEgIAAAAKa+bMmXr88cd17733qmHDhpKkvXv3ysXFRevXr7dxdgAAAMWjyAW833//XaNGjdLy5cv122+/5WvPzc0tlsQAAACAG6lfv74OHz6sxYsXKzk5WZLUo0cP9erVS66urjbODgAAoHgUuYD38ssv65tvvtGcOXP07LPPKjo6Wj///LPef/99TZ48uSRyBAAAAPLJyclRrVq1tHbtWg0YMMDW6QAAAJSYIhfwvvzySy1atEghISHq27evHn74YQUGBqpq1apavHixevXqVRJ5AgAAAFZKly6tCxcu2DoNAACAElfkt9CeOXNGAQEBki6vd3fmzBlJUsuWLbV58+bizQ4AAAC4jvDwcE2ZMkWXLl2ydSoAAAAlpsgz8AICAnTs2DHdd999qlWrlpYvX66HHnpIX375pTw9PUsgRQAAAKBgO3bsUFxcnDZs2KD69eurbNmyVu0rV660UWYAAADFp8gz8Pr27au9e/dKkl599VVFR0fLxcVFw4cP18svv1ysyeXm5mrs2LHy9/eXq6ur7r//fr355psyDMOMMQxD48aNU5UqVeTq6qrQ0FAdPnzY6jxnzpxRr1695O7uLk9PT/Xr10/nz5+3ivnuu+/08MMPy8XFRX5+fpo6dWq+fFasWKFatWrJxcVF9evX11dffVWs1wsAAICi8fT0VJcuXRQWFiZfX195eHhYbQAAAHeCIs/AGz58uPlzaGiokpOTlZSUpMDAQDVo0KBYk5syZYrmzJmjhQsXqm7dutq5c6f69u0rDw8PvfTSS5KkqVOnavbs2Vq4cKH8/f01duxYhYWF6cCBA3JxcZEk9erVSydPnlRsbKxycnLUt29fDRw4UEuWLJEkZWZmqm3btgoNDdXcuXO1b98+Pf/88/L09NTAgQMlSVu3blWPHj0UFRWlJ554QkuWLFHnzp21a9cu1atXr1ivGwAAANeXl5enadOm6YcfftDFixf16KOPasKECbx5FgAA3JEsxtXT2W5Senp6iTw++8QTT8jb21vz5s0z93Xp0kWurq765JNPZBiGfH19NWLECI0cOVKSlJGRIW9vby1YsEDdu3fXwYMHVadOHe3YsUNNmjSRJMXExKh9+/Y6ceKEfH19NWfOHL3++utKTU2Vk5OTpMuzC1evXq3k5GRJUrdu3ZSVlaW1a9eauTRr1kxBQUGaO3duoa4nMzNTHh4eysjIkLu7e7F8RwBwM16t18PWKeAG+rex2DoFFELgrCUl3gfjh4K9+eabmjBhgkJDQ+Xq6qr169erR48e+uijj2ySD39OAOzFkaE9bZ0CcEe4FeM8qfBjiCI/QjtlyhQtW7bM/Ny1a1dVrFhR99xzj/lobXFp3ry54uLi9MMPP0iS9u7dqy1btqhdu3aSpGPHjik1NVWhoaHmMR4eHmratKkSEhIkSQkJCfL09DSLd9LlmYMODg5KTEw0Y1q1amUW7yQpLCxMhw4d0tmzZ82Yq/u5EnOln4JkZ2crMzPTagMAAMBft2jRIr333ntav369Vq9erS+//FKLFy9WXl6erVMDAAAodkUu4M2dO1d+fn6SpNjYWMXGxurrr79Wu3btin0NvFdffVXdu3dXrVq1VLp0aTVq1EjDhg1Tr169JEmpqamSJG9vb6vjvL29zbbU1FR5eXlZtZcqVUoVKlSwiinoHFf3ca2YK+0FiYqKslqD5cr3BgAAgL8mJSVF7du3Nz+HhobKYrHol19+sWFWAAAAJaPIa+Clpqaahai1a9eqa9euatu2rapVq6amTZsWa3LLly/X4sWLtWTJEtWtW1d79uzRsGHD5Ovrqz59+hRrXyVh9OjRioyMND9nZmZSxAMAACgGly5dMtc7vqJ06dLKycmxUUYAAAAlp8gFvPLly+v48ePy8/NTTEyMJk2aJOny22Bzc3OLNbmXX37ZnIUnSfXr19d///tfRUVFqU+fPvLx8ZEkpaWlqUqVKuZxaWlpCgoKkiT5+Pjo1KlTVue9dOmSzpw5Yx7v4+OjtLQ0q5grn28Uc6W9IM7OznJ2di7qZQMAAOAGDMPQc889ZzXWunDhggYNGqSyZcua+1auXGmL9AAAAIpVkR+hffrpp9WzZ0899thj+u2338z16Hbv3q3AwMBiTe7333+Xg4N1io6OjubaJv7+/vLx8VFcXJzZnpmZqcTERAUHB0uSgoODlZ6erqSkJDNm48aNysvLM2cMBgcHa/PmzVa/sY2NjVXNmjVVvnx5M+bqfq7EXOkHAAAAt06fPn3k5eVltVzJ3//+d/n6+lrtAwAAuBMUeQbe22+/rWrVqun48eOaOnWq3NzcJEknT57Uiy++WKzJdezYUW+99Zbuu+8+1a1bV7t379aMGTP0/PPPS5IsFouGDRumSZMmqXr16vL399fYsWPl6+urzp07S5Jq166txx9/XAMGDNDcuXOVk5OjiIgIde/eXb6+vpKknj17auLEierXr59eeeUVff/995o1a5befvttM5ehQ4eqdevWmj59ujp06KClS5dq586d+uCDD4r1mgEAAHBj8+fPt3UKAAAAt0yRC3ilS5fWyJEj8+0fPnx4sSR0tXfeeUdjx47Viy++qFOnTsnX11cvvPCCxo0bZ8aMGjVKWVlZGjhwoNLT09WyZUvFxMRYrYmyePFiRUREqE2bNnJwcFCXLl00e/Zss93Dw0MbNmxQeHi4GjdurEqVKmncuHEaOHCgGdO8eXMtWbJEY8aM0Wuvvabq1atr9erVqlevXrFfNwAAAAAAAHCFxTAMo6gHHT58WN98841OnTplPs56xdXFNVjLzMyUh4eHMjIy5O7ubut0ANzFXq3Xw9Yp4Ab6t7HYOgUUQuCsJSXeB+OH2wN/TgDsxZGhPW2dAnBHuBXjPKnwY4giz8D78MMPNXjwYFWqVEk+Pj6yWP7/HxgWi4UCHgAAAAAAAFCMilzAmzRpkt566y298sorJZEPAAAAcMtFRUVp5cqVSk5Olqurq5o3b64pU6aoZs2atk4NAACg6G+hPXv2rJ555pmSyAUAAACwifj4eIWHh2vbtm2KjY1VTk6O2rZtq6ysLFunBgAAUPQZeM8884w2bNigQYMGlUQ+AAAAwC0XExNj9XnBggXy8vJSUlKSWrVqZaOsAAAALityAS8wMFBjx47Vtm3bVL9+fZUuXdqq/aWXXiq25AAAAABbyMjIkCRVqFChwPbs7GxlZ2ebnzMzM29JXgAA4O5U5ALeBx98IDc3N8XHxys+Pt6qzWKxUMADAADAbS0vL0/Dhg1TixYtVK9evQJjoqKiNHHixFucGQAAuFsVuYB37NixksgDAAAAsAvh4eH6/vvvtWXLlmvGjB49WpGRkebnzMxM+fn53Yr0AADAXajIBTwAAADgThUREaG1a9dq8+bNuvfee68Z5+zsLGdn51uYGQAAuJvdVAHvxIkTWrNmjVJSUnTx4kWrthkzZhRLYgAAAMCtYhiGhgwZolWrVmnTpk3y9/e3dUoAAACmIhfw4uLi9OSTTyogIEDJycmqV6+efvrpJxmGoQceeKAkcgQAAABKVHh4uJYsWaIvvvhC5cqVU2pqqiTJw8NDrq6uNs4OAADc7RyKesDo0aM1cuRI7du3Ty4uLvr88891/PhxtW7dWs8880xJ5AgAAACUqDlz5igjI0MhISGqUqWKuS1btszWqQEAABR9Bt7Bgwf16aefXj64VCn98ccfcnNz0xtvvKFOnTpp8ODBxZ4kAAAAUJIMw7B1CgAAANdU5Bl4ZcuWNde9q1Klin788Uez7ddffy2+zAAAAAAAAAAUfQZes2bNtGXLFtWuXVvt27fXiBEjtG/fPq1cuVLNmjUriRwBAAAAAACAu1aRC3gzZszQ+fPnJUkTJ07U+fPntWzZMlWvXp030AIAAAAAAADFrEgFvNzcXJ04cUINGjSQdPlx2rlz55ZIYgAAAAAAAACKuAaeo6Oj2rZtq7Nnz5ZUPgAAAAAAAACuUuSXWNSrV09Hjx4tiVwAAAAAAAAA/EmRC3iTJk3SyJEjtXbtWp08eVKZmZlWGwAAAAAAAIDiU+g18N544w2NGDFC7du3lyQ9+eSTslgsZrthGLJYLMrNzS3+LAEAAAAAAIC7VKELeBMnTtSgQYP0zTfflGQ+AAAAAAAAAK5S6AKeYRiSpNatW5dYMgAAAAAAAACsFWkNvKsfmQUAAAAAAABQ8go9A0+SatSoccMi3pkzZ/5SQgAAAAAAAAD+X5EKeBMnTpSHh0dJ5QIAAAAAAADgT4pUwOvevbu8vLxKKhcAAAAAAAAAf1LoNfBY/w4AAAAAAAC49QpdwLvyFloAAAAAAAAAt06hH6HNy8sryTwAAAAAAAAAFKDQM/AAAAAAAAAA3HoU8AAAAAAAAAA7RgEPAAAAAAAAsGMU8AAAAAAAAAA7RgEPAAAAAAAAsGMU8AAAAAAAAAA7RgEPAAAAAAAAsGMU8AAAAAAAAAA7ZvcFvJ9//ll///vfVbFiRbm6uqp+/frauXOn2W4YhsaNG6cqVarI1dVVoaGhOnz4sNU5zpw5o169esnd3V2enp7q16+fzp8/bxXz3Xff6eGHH5aLi4v8/Pw0derUfLmsWLFCtWrVkouLi+rXr6+vvvqqZC4aAAAAAAAA+B+7LuCdPXtWLVq0UOnSpfX111/rwIEDmj59usqXL2/GTJ06VbNnz9bcuXOVmJiosmXLKiwsTBcuXDBjevXqpf379ys2NlZr167V5s2bNXDgQLM9MzNTbdu2VdWqVZWUlKRp06ZpwoQJ+uCDD8yYrVu3qkePHurXr592796tzp07q3Pnzvr+++9vzZcBAAAAAACAu5LFMAzD1klcy6uvvqpvv/1W//nPfwpsNwxDvr6+GjFihEaOHClJysjIkLe3txYsWKDu3bvr4MGDqlOnjnbs2KEmTZpIkmJiYtS+fXudOHFCvr6+mjNnjl5//XWlpqbKycnJ7Hv16tVKTk6WJHXr1k1ZWVlau3at2X+zZs0UFBSkuXPnFup6MjMz5eHhoYyMDLm7u9/09wIAf9Wr9XrYOgXcQP82FlungEIInLWkxPtg/HB74M8JgL04MrSnrVMA7gi3YpwnFX4MYdcz8NasWaMmTZromWeekZeXlxo1aqQPP/zQbD927JhSU1MVGhpq7vPw8FDTpk2VkJAgSUpISJCnp6dZvJOk0NBQOTg4KDEx0Yxp1aqVWbyTpLCwMB06dEhnz541Y67u50rMlX4Kkp2drczMTKsNAAAAAAAAKAq7LuAdPXpUc+bMUfXq1bV+/XoNHjxYL730khYuXChJSk1NlSR5e3tbHeft7W22paamysvLy6q9VKlSqlChglVMQee4uo9rxVxpL0hUVJQ8PDzMzc/Pr0jXDwAAAAAAANh1AS8vL08PPPCA/vGPf6hRo0YaOHCgBgwYUOhHVm1t9OjRysjIMLfjx4/bOiUAAAAAAADcZuy6gFelShXVqVPHal/t2rWVkpIiSfLx8ZEkpaWlWcWkpaWZbT4+Pjp16pRV+6VLl3TmzBmrmILOcXUf14q50l4QZ2dnubu7W20AAAAAAABAUdh1Aa9FixY6dOiQ1b4ffvhBVatWlST5+/vLx8dHcXFxZntmZqYSExMVHBwsSQoODlZ6erqSkpLMmI0bNyovL09NmzY1YzZv3qycnBwzJjY2VjVr1jTfeBscHGzVz5WYK/0AAAAAAAAAJcGuC3jDhw/Xtm3b9I9//ENHjhzRkiVL9MEHHyg8PFySZLFYNGzYME2aNElr1qzRvn371Lt3b/n6+qpz586SLs/Ye/zxxzVgwABt375d3377rSIiItS9e3f5+vpKknr27CknJyf169dP+/fv17JlyzRr1ixFRkaauQwdOlQxMTGaPn26kpOTNWHCBO3cuVMRERG3/HsBAAAAAADA3aOUrRO4ngcffFCrVq3S6NGj9cYbb8jf318zZ85Ur169zJhRo0YpKytLAwcOVHp6ulq2bKmYmBi5uLiYMYsXL1ZERITatGkjBwcHdenSRbNnzzbbPTw8tGHDBoWHh6tx48aqVKmSxo0bp4EDB5oxzZs315IlSzRmzBi99tprql69ulavXq169erdmi8DAAAAAAAAdyWLYRiGrZO4W2RmZsrDw0MZGRmshwfApl6t18PWKeAG+rex2DoFFELgrCUl3gfjh9sDf04A7MWRoT1tnQJwR7gV4zyp8GMIu36EFgAAAAAAALjbUcADAAAAAAAA7BgFPAAAAAAAAMCOUcBDiZgwYYIsFovVVqtWLbP9woULCg8PV8WKFeXm5qYuXbooLS3NbF+wYEG+469sp06dkiSdPHlSPXv2VI0aNeTg4KBhw4blyyMnJ0dvvPGG7r//frm4uKhhw4aKiYkp8esHAAAAAAAoLhTwUGLq1q2rkydPmtuWLVvMtuHDh+vLL7/UihUrFB8fr19++UVPP/202d6tWzerY0+ePKmwsDC1bt1aXl5ekqTs7GxVrlxZY8aMUcOGDQvMYcyYMXr//ff1zjvv6MCBAxo0aJCeeuop7d69u2QvHgAAAAAAoJiUsnUCuHOVKlVKPj4++fZnZGRo3rx5WrJkiR599FFJ0vz581W7dm1t27ZNzZo1k6urq1xdXc1jTp8+rY0bN2revHnmvmrVqmnWrFmSpI8++qjAHD7++GO9/vrrat++vSRp8ODB+ve//63p06frk08+KbZrBQAAAAAAKCnMwEOJOXz4sHx9fRUQEKBevXopJSVFkpSUlKScnByFhoaasbVq1dJ9992nhISEAs+1aNEilSlTRn/729+KlEN2drZcXFys9rm6ulrNBgQAAAAAALBnFPBQIpo2baoFCxYoJiZGc+bM0bFjx/Twww/r3LlzSk1NlZOTkzw9Pa2O8fb2VmpqaoHnmzdvnnr27Gk1K68wwsLCNGPGDB0+fFh5eXmKjY3VypUrdfLkyZu9NAAAAAAAgFuKR2hRItq1a2f+3KBBAzVt2lRVq1bV8uXLi1yES0hI0MGDB/Xxxx8XOY9Zs2ZpwIABqlWrliwWi+6//3717dv3mo/cAgAAAAAA2Btm4OGW8PT0VI0aNXTkyBH5+Pjo4sWLSk9Pt4pJS0srcM28f/3rXwoKClLjxo2L3G/lypW1evVqZWVl6b///a+Sk5Pl5uamgICAm70UAAAAAACAW4oCHm6J8+fP68cff1SVKlXUuHFjlS5dWnFxcWb7oUOHlJKSouDg4HzHLV++XP369ftL/bu4uOiee+7RpUuX9Pnnn6tTp05/6XwAAAAAAAC3Co/QokSMHDlSHTt2VNWqVfXLL79o/PjxcnR0VI8ePeTh4aF+/fopMjJSFSpUkLu7u4YMGaLg4GA1a9bM6jzLli3TpUuX9Pe//73Afvbs2SPpcqHv9OnT2rNnj5ycnFSnTh1JUmJion7++WcFBQXp559/1oQJE5SXl6dRo0aV6PUDAAAAAAAUFwp4KBEnTpxQjx499Ntvv6ly5cpq2bKltm3bpsqVK0uS3n77bTk4OKhLly7Kzs5WWFiY3nvvvXznmTdvnp5++ul8L7y4olGjRubPSUlJWrJkiapWraqffvpJknThwgWNGTNGR48elZubm9q3b6+PP/74mucDAAAAAACwNxTwUCKWLl163XYXFxdFR0crOjr6unFbt269brthGNdtb926tQ4cOHDdGAAAAAAAAHvGGngAAAAAAACAHaOABwAAAAAAANgxHqG9Q71ar4etU0AhTP7+U1unAAAAAAAA7Bwz8AAAAAAAAAA7RgEPAAAAAAAAsGMU8AAAAAAAAAA7RgEPAAAAAAAAsGMU8AAAAAAAAAA7RgEPAAAAAAAAsGMU8AAAAAAAAAA7RgEPAAAAAAAAsGMU8AAAAAAAAAA7RgEPAAAAAAAAsGMU8AAAAAAAAAA7RgEPAAAAAAAAsGMU8AAAAAAAAAA7RgEPAAAAAAAAsGMU8AAAAAAAAAA7RgEPAAAAAAAAsGMU8AAAAAAAAAA7RgEPAAAAAAAAsGMU8AAAAAAAAAA7RgEPAAAAAAAAsGMU8AAAAAAAAAA7dlsV8CZPniyLxaJhw4aZ+y5cuKDw8HBVrFhRbm5u6tKli9LS0qyOS0lJUYcOHVSmTBl5eXnp5Zdf1qVLl6xiNm3apAceeEDOzs4KDAzUggUL8vUfHR2tatWqycXFRU2bNtX27dtL4jIBAAAAAAAA021TwNuxY4fef/99NWjQwGr/8OHD9eWXX2rFihWKj4/XL7/8oqefftpsz83NVYcOHXTx4kVt3bpVCxcu1IIFCzRu3Dgz5tixY+rQoYMeeeQR7dmzR8OGDVP//v21fv16M2bZsmWKjIzU+PHjtWvXLjVs2FBhYWE6depUyV88AAAAAAAA7lq3RQHv/Pnz6tWrlz788EOVL1/e3J+RkaF58+ZpxowZevTRR9W4cWPNnz9fW7du1bZt2yRJGzZs0IEDB/TJJ58oKChI7dq105tvvqno6GhdvHhRkjR37lz5+/tr+vTpql27tiIiIvS3v/1Nb7/9ttnXjBkzNGDAAPXt21d16tTR3LlzVaZMGX300Ue39ssAAAAAAADAXeW2KOCFh4erQ4cOCg0NtdqflJSknJwcq/21atXSfffdp4SEBElSQkKC6tevL29vbzMmLCxMmZmZ2r9/vxnz53OHhYWZ57h48aKSkpKsYhwcHBQaGmrGFCQ7O1uZmZlWGwAAAAAAAFAUpWydwI0sXbpUu3bt0o4dO/K1paamysnJSZ6enlb7vb29lZqaasZcXby70n6l7XoxmZmZ+uOPP3T27Fnl5uYWGJOcnHzN3KOiojRx4sTCXSgAAAAAAABQALuegXf8+HENHTpUixcvlouLi63TKbLRo0crIyPD3I4fP27rlAAAAAAAAHCbsesCXlJSkk6dOqUHHnhApUqVUqlSpRQfH6/Zs2erVKlS8vb21sWLF5Wenm51XFpamnx8fCRJPj4++d5Ke+XzjWLc3d3l6uqqSpUqydHRscCYK+coiLOzs9zd3a02wJ7MmTNHDRo0MP/7DA4O1tdff222v/DCC7r//vvl6uqqypUrq1OnTvlmncbFxal58+YqV66cfHx89Morr+R7y/Py5csVFBSkMmXKqGrVqpo2bZpV+8qVK/XYY4+pcuXKZh5Xv0QGAICStnnzZnXs2FG+vr6yWCxavXq1rVMCAAAw2XUBr02bNtq3b5/27Nljbk2aNFGvXr3Mn0uXLq24uDjzmEOHDiklJUXBwcGSpODgYO3bt8/qbbGxsbFyd3dXnTp1zJirz3El5so5nJyc1LhxY6uYvLw8xcXFmTHA7ejee+/V5MmTlZSUpJ07d+rRRx9Vp06dzPUhr7wY5uDBg1q/fr0Mw1Dbtm2Vm5srSdq7d6/at2+vxx9/XLt379ayZcu0Zs0avfrqq2YfX3/9tXr16qVBgwbp+++/13vvvae3335b7777rhmzefNmPfbYY/rqq6+UlJSkRx55RB07dtTu3btv7RcCALhrZWVlqWHDhoqOjrZ1KgAAAPlYDMMwbJ1EUYSEhCgoKEgzZ86UJA0ePFhfffWVFixYIHd3dw0ZMkSStHXrVklSbm6ugoKC5Ovrq6lTpyo1NVXPPvus+vfvr3/84x+SpGPHjqlevXoKDw/X888/r40bN+qll17SunXrFBYWJklatmyZ+vTpo/fff18PPfSQZs6cqeXLlys5OTnf2njXkpmZKQ8PD2VkZJT4bLxX6/Uo0fOjeEz+/lNbp5BPhQoVNG3aNPXr1y9f23fffaeGDRvqyJEjuv/++/Xaa68pNjbWao3KL7/8Ul27dtWpU6dUrlw59ezZUzk5OVqxYoUZ884772jq1KlKSUmRxWIpMI+6deuqW7duGjduXPFfJLhH3Ab6tyn47wbsS+CsJSXex60cP+Ayi8WiVatWqXPnzoU+hj8nAPbiyNCetk4BuCPcinGeVPgxhN2/xOJG3n77bTk4OKhLly7Kzs5WWFiY3nvvPbPd0dFRa9eu1eDBgxUcHKyyZcuqT58+euONN8wYf39/rVu3TsOHD9esWbN077336l//+pdZvJOkbt266fTp0xo3bpxSU1MVFBSkmJiYQhfvAHuXm5urFStWKCsrq8CZpVlZWZo/f778/f3l5+cn6fKblv+8PqWrq6suXLigpKQkhYSEKDs7W2XKlMkXc+LECf33v/9VtWrV8vWVl5enc+fOqUKFCsV3gQAAFKPs7GxlZ2ebnzMzM22YDQAAuNPddgW8TZs2WX12cXFRdHT0dR93qFq1qr766qvrnjckJOSGj+tFREQoIiKi0LkCt4N9+/YpODhYFy5ckJubm1atWmU+Xi5J7733nkaNGqWsrCzVrFlTsbGxcnJykiSFhYVp5syZ+vTTT9W1a1elpqaaxfGTJ0+aMcOHD9dzzz2nRx55REeOHNH06dPNmIIKeP/85z91/vx5de3atYSvHgCAmxMVFaWJEyfaOg0AAHCXsOs18ACUvJo1a2rPnj1KTEzU4MGD1adPHx04cMBs79Wrl3bv3q34+HjVqFFDXbt21YULFyRJbdu21bRp0zRo0CA5OzurRo0aat++vSTJweHy7WXAgAGKiIjQE088IScnJzVr1kzdu3e3irnakiVLNHHiRC1fvlxeXl4lffkAANyU0aNHKyMjw9yOHz9u65QAAMAdjAIecJdzcnJSYGCgGjdurKioKDVs2FCzZs0y2z08PFS9enW1atVKn332mZKTk7Vq1SqzPTIyUunp6UpJSdGvv/6qTp06SZICAgIkXV5HaMqUKTp//rz++9//KjU1VQ899JBVzBVLly5V//79tXz5coWGhpb0pQMAcNOcnZ3Nt7hf2QAAAErKbfcILYCSlZeXZ7Wmz9UMw5BhGPnaLRaLfH19JUmffvqp/Pz89MADD1jFODo66p577jFjgoODVblyZbP9008/1fPPP6+lS5eqQ4cOxXlJAAAAAADc1ijgAXex0aNHq127drrvvvt07tw5LVmyRJs2bdL69et19OhRLVu2TG3btlXlypV14sQJTZ48Wa6uruZjspI0bdo0Pf7443JwcNDKlSs1efJkLV++XI6OjpKkX3/9VZ999plCQkJ04cIFzZ8/XytWrFB8fLx5jiVLlqhPnz6aNWuWmjZtqtTUVEmXX3bh4eFxa78UAMBd6fz58zpy5Ij5+dixY9qzZ48qVKig++67z4aZAQAA8AgtcFc7deqUevfurZo1a6pNmzbasWOH1q9fr8cee0wuLi76z3/+o/bt2yswMFDdunVTuXLltHXrVqu16b7++ms9/PDDatKkidatW6cvvvhCnTt3tupn4cKFatKkiVq0aKH9+/dr06ZN5mO0kvTBBx/o0qVLCg8PV5UqVcxt6NCht+qrAADc5Xbu3KlGjRqpUaNGki4vEdGoUSONGzfOxpkBAAAwAw+4q82bN++abb6+vjd8e7Mkbdy48brtlSpVUkJCwnVj/vx2aQAAbrWQkBAZhmHrNAAAAArEDDwAAAAAAADAjjEDD7ChI0N72joFFELgrCW2TgEAAAAAcBdjBh4AAAAAAABgxyjgAQAAAAAAAHaMAh4AAAAAAABgxyjgAQAAAAAAAHaMAh4AAAAAAABgxyjgAQAAAAAAAHaMAh4AAAAAAABgxyjgAQAAAAAAAHaMAh4AAAAAAABgxyjgAQAAAAAAAHaMAh4AAAAAAABgxyjgAQAAAAAAAHaMAh4AAAAAAABgxyjgAQAAAAAAAHaMAh4AAAAAAABgxyjgAQAAAAAAAHaMAh4AAAAAAABgxyjgAQAAAAAAAHaMAh4AAAAAAABgxyjgAQAAAAAAAHaMAh4AAAAAAABgxyjgAQAAALBbEyZMkMVisdpq1ap1zfiVK1eqSZMm8vT0VNmyZRUUFKSPP/7YKsYwDI0bN05VqlSRq6urQkNDdfjwYbN906ZN+fq8su3YsUOSdOjQIT3yyCPy9vaWi4uLAgICNGbMGOXk5BQpl5IQHR2tatWqycXFRU2bNtX27dvzxSQkJOjRRx9V2bJl5e7urlatWumPP/4o8dwAADeHAh4AAAAAu1a3bl2dPHnS3LZs2XLN2AoVKuj1119XQkKCvvvuO/Xt21d9+/bV+vXrzZipU6dq9uzZmjt3rhITE1W2bFmFhYXpwoULkqTmzZtb9Xfy5En1799f/v7+atKkiSSpdOnS6t27tzZs2KBDhw5p5syZ+vDDDzV+/Pgi5VJUCxYsUEhIyDXbly1bpsjISI0fP167du1Sw4YNFRYWplOnTpkxCQkJevzxx9W2bVtt375dO3bsUEREhBwc+OchANirUrZOAAAAAACup1SpUvLx8SlU7J+LW0OHDtXChQu1ZcsWhYWFyTAMzZw5U2PGjFGnTp0kSYsWLZK3t7dWr16t7t27y8nJyaq/nJwcffHFFxoyZIgsFoskKSAgQAEBAWZM1apVtWnTJv3nP/8pdC6SlJ2drddff12ffvqp0tPTVa9ePU2ZMuW6RbrrmTFjhgYMGKC+fftKkubOnat169bpo48+0quvvipJGj58uF566SXzsyTVrFnzpvoDANwa/IoFAAAAgF07fPiwfH19FRAQoF69eiklJaVQxxmGobi4OB06dEitWrWSJB07dkypqakKDQ014zw8PNS0aVMlJCQUeJ41a9bot99+M4tiBTly5IhiYmLUunXrQuciSREREUpISNDSpUv13Xff6ZlnntHjjz9u9UhvYV28eFFJSUlW1+bg4KDQ0FDz2k6dOqXExER5eXmpefPm8vb2VuvWra87qxEAYHsU8AAAAADYraZNm2rBggWKiYnRnDlzdOzYMT388MM6d+7cNY/JyMiQm5ubnJyc1KFDB73zzjt67LHHJEmpqamSJG9vb6tjvL29zbY/mzdvnsLCwnTvvffma2vevLlcXFxUvXp1Pfzww3rjjTcKnUtKSormz5+vFStW6OGHH9b999+vkSNHqmXLlpo/f37hv6T/+fXXX5Wbm3vdazt69Kiky2sLDhgwQDExMXrggQfUpk2bmyoaAgBuDR6hBQAAAGC32rVrZ/7coEEDNW3aVFWrVtXy5cvVr1+/Ao8pV66c9uzZo/PnzysuLk6RkZEKCAi4qcdST5w4ofXr12v58uUFti9btkznzp3T3r179fLLL+uf//ynRo0aVahc9u3bp9zcXNWoUcPqnNnZ2apYsaKky0W+OnXqmG2XLl1STk6O3NzczH2vvfaaXnvttUJdT15eniTphRdeMGcUNmrUSHFxcfroo48UFRVVqPMAAG4tCngAAAAAbhuenp6qUaOGjhw5cs0YBwcHBQYGSpKCgoJ08OBBRUVFKSQkxFzbLi0tTVWqVDGPSUtLU1BQUL5zzZ8/XxUrVtSTTz5ZYF9+fn6SpDp16ig3N1cDBw7UiBEj5OjoeMNczp8/L0dHRyUlJZnxV1wp0Pn6+mrPnj3m/pUrV+rzzz/X4sWLzX0VKlSQJFWqVEmOjo5KS0uzOldaWpp53Veu+eqioCTVrl270I8mAwBuPR6hBQAAAHDbOH/+vH788Uer4tuN5OXlKTs7W5Lk7+8vHx8fxcXFme2ZmZlKTExUcHCw1XGGYWj+/Pnq3bu3SpcuXah+cnJyzFluN8qlUaNGys3N1alTpxQYGGi1XSm4lSpVymq/l5eXXF1drfZdKeA5OTmpcePGVteWl5enuLg489qqVasmX19fHTp0yCqvH374QVWrVr3hNQIAbMPuC3hRUVF68MEHVa5cOXl5ealz5875/mdz4cIFhYeHq2LFinJzc1OXLl3y/dYpJSVFHTp0UJkyZeTl5aWXX35Zly5dsorZtGmTHnjgATk7OyswMFALFizIl090dLSqVasmFxcXNW3aVNu3by/2awYAAABw2ciRIxUfH6+ffvpJW7du1VNPPSVHR0f16NFDktS7d2+NHj3ajI+KilJsbKyOHj2qgwcPavr06fr444/197//XZJksVg0bNgwTZo0SWvWrNG+ffvUu3dv+fr6qnPnzlZ9b9y4UceOHVP//v3z5bV48WItX75cBw8e1NGjR7V8+XKNHj1a3bp1M4t9N8qlRo0a6tWrl3r37q2VK1fq2LFj2r59u6KiorRu3bqb+r4iIyP14YcfauHChTp48KAGDx6srKws83FZi8Wil19+WbNnz9Znn32mI0eOaOzYsUpOTr7mI8kAANuz+0do4+PjFR4ergcffFCXLl3Sa6+9prZt2+rAgQMqW7aspMuvQV+3bp1WrFghDw8PRURE6Omnn9a3334rScrNzVWHDh3k4+OjrVu36uTJk+Zv0f7xj39Iuvw2qg4dOmjQoEFavHix4uLi1L9/f1WpUsV8xfuyZcsUGRmpuXPnqmnTppo5c6bCwsJ06NAheXl52eYLAgAAAO5gJ06cUI8ePfTbb7+pcuXKatmypbZt26bKlStLuvyLegeH/5+XkJWVpRdffFEnTpyQq6uratWqpU8++UTdunUzY0aNGqWsrCwNHDhQ6enpatmypWJiYuTi4mLV97x589S8eXPVqlUrX16lSpXSlClT9MMPP8gwDFWtWlUREREaPnx4kXKZP3++Jk2apBEjRujnn39WpUqV1KxZMz3xxBM39X1169ZNp0+f1rhx45SamqqgoCDFxMRYvdhi2LBhunDhgoYPH64zZ86oYcOGio2N1f33339TfQIASp7FMAzD1kkUxenTp+Xl5aX4+Hi1atVKGRkZqly5spYsWaK//e1vkqTk5GTVrl1bCQkJatasmb7++ms98cQT+uWXX8z/cc2dO1evvPKKTp8+LScnJ73yyitat26dvv/+e7Ov7t27Kz09XTExMZIuvwHrwQcf1Lvvvivp8nR0Pz8/DRkyRK+++uoNc8/MzJSHh4cyMjLk7u5e3F+NlVfr9SjR86N49G9jsXUKKITAWUtsnUKx4x5h/7g/3B5uxf3hVo4fcPP4cwJgL44M7WnrFIA7wq36d2BhxxB2/wjtn2VkZEj6/4Vak5KSlJOTo9DQUDOmVq1auu+++5SQkCBJSkhIUP369a1+6xQWFqbMzEzt37/fjLn6HFdirpzj4sWLSkpKsopxcHBQaGioGfNn2dnZyszMtNoAAAAAAACAorD7R2ivlpeXp2HDhqlFixaqV6+eJCk1NVVOTk7y9PS0ivX29lZqaqoZc3Xx7kr7lbbrxWRmZuqPP/7Q2bNnlZubW2BMcnJygflGRUVp4sSJN3exAAAAwDUwkxooHpO//9TWKQBAodxWM/DCw8P1/fffa+nSpbZOpVBGjx6tjIwMczt+/LitUwIAAAAAAMBt5raZgRcREaG1a9dq8+bNuvfee839Pj4+unjxotLT061m4aWlpZmvXvfx8cn3ttgrb6m9OubPb65NS0uTu7u7XF1d5ejoKEdHxwJjrpzjz5ydneXs7HxzFwwAAAAAAADoNpiBZxiGIiIitGrVKm3cuFH+/v5W7Y0bN1bp0qUVFxdn7jt06JBSUlIUHBwsSQoODta+fft06tQpMyY2Nlbu7u6qU6eOGXP1Oa7EXDmHk5OTGjdubBWTl5enuLg4MwYAAAAAAAAobnY/Ay88PFxLlizRF198oXLlyplr1nl4eMjV1VUeHh7q16+fIiMjVaFCBbm7u2vIkCEKDg5Ws2bNJElt27ZVnTp19Oyzz2rq1KlKTU3VmDFjFB4ebs6QGzRokN59912NGjVKzz//vDZu3Kjly5dr3bp1Zi6RkZHq06ePmjRpooceekgzZ85UVlaW+vbte+u/GAAAAAAAANwV7L6AN2fOHElSSEiI1f758+frueeekyS9/fbbcnBwUJcuXZSdna2wsDC99957Zqyjo6PWrl2rwYMHKzg4WGXLllWfPn30xhtvmDH+/v5at26dhg8frlmzZunee+/Vv/71L4WFhZkx3bp10+nTpzVu3DilpqYqKChIMTEx+V5sAQAAAAAAABQXuy/gGYZxwxgXFxdFR0crOjr6mjFVq1bVV199dd3zhISEaPfu3deNiYiIUERExA1zAgAAAAAAAIqD3a+BBwAAAAAAANzN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HgAAAAAAAGDHKOABAAAAAAAAdowCXhFFR0erWrVqcnFxUdOmTbV9+3ZbpwQAAIBiwlgPAADYIwp4RbBs2TJFRkZq/Pjx2rVrlxo2bKiwsDCdOnXK1qkBAADgL2KsBwAA7BUFvCKYMWOGBgwYoL59+6pOnTqaO3euypQpo48++sjWqQEAAOAvYqwHAADsVSlbJ3C7uHjxopKSkjR69Ghzn4ODg0JDQ5WQkFDgMdnZ2crOzjY/Z2RkSJIyMzNLNllJ2bk5Jd4H/rpz2RZbp4BCuBV/Z2817hH2j/vD7eFW3B+u9GEYRon3dTcr6ljPluM8ifs4UFzuxHHeuWzuD0BxuFX3h8KO9SjgFdKvv/6q3NxceXt7W+339vZWcnJygcdERUVp4sSJ+fb7+fmVSI64/cws+D8d2Jv3P7N1BrgLcX+4TdzC+8O5c+fk4eFxy/q72xR1rMc4D7gzzPT43NYpALBXt/jfgTca61HAK0GjR49WZGSk+TkvL09nzpxRxYoVZbEws+Jul5mZKT8/Px0/flzu7u62TgeAHeH+gKsZhqFz587J19fX1qngKozzcD3cxwFcC/cH/Flhx3oU8AqpUqVKcnR0VFpamtX+tLQ0+fj4FHiMs7OznJ2drfZ5enqWVIq4Tbm7u3PjBlAg7g+4gpl3Ja+oYz3GeSgM7uMAroX7A65WmLEeL7EoJCcnJzVu3FhxcXHmvry8PMXFxSk4ONiGmQEAAOCvYqwHAADsGTPwiiAyMlJ9+vRRkyZN9NBDD2nmzJnKyspS3759bZ0aAAAA/iLGegAAwF5RwCuCbt266fTp0xo3bpxSU1MVFBSkmJiYfIsdA4Xh7Oys8ePH53v8BgC4PwC2wVgPxYX7OIBr4f6Am2UxbvSeWgAAAAAAAAA2wxp4AAAAAAAAgB2jgAcAAAAAAADYMQp4AAAAAAAAgB2jgAcU0nPPPafOnTsX6RiLxaLVq1eXSD7X89NPP8lisWjPnj23vG/gbhQSEqJhw4aZn6tVq6aZM2faLJ+btWDBAnl6eto6DQC45RjnAbgWxnmwFxTwgP957rnnZLFYZLFY5OTkpMDAQL3xxhu6dOmSJGnWrFlasGBBiedx8eJFTZ06VQ0bNlSZMmVUqVIltWjRQvPnz1dOTk6J9w/cjQzDUGhoqMLCwvK1vffee/L09NSJEydskFnhpaamasiQIQoICJCzs7P8/PzUsWNHxcXF2To1ALA5xnnA3YtxHu4UpWydAGBPHn/8cc2fP1/Z2dn66quvFB4ertKlS2v06NHy8PAo8f4vXryosLAw7d27V2+++aZatGghd3d3bdu2Tf/85z/VqFEjBQUFlXgewN3GYrFo/vz5ql+/vt5//3298MILkqRjx45p1KhRmjNnju69914bZ3ltP/30k1q0aCFPT09NmzZN9evXV05OjtavX6/w8HAlJyfbOkUAsDnGecDdiXEe7hTMwAOu4uzsLB8fH1WtWlWDBw9WaGio1qxZIyn/oxUhISF66aWXNGrUKFWoUEE+Pj6aMGHCdc8/fvx4ValSRd99912B7TNnztTmzZsVFxen8PBwBQUFKSAgQD179lRiYqKqV68uSYqJiVHLli3l6empihUr6oknntCPP/6Y73zJyclq3ry5XFxcVK9ePcXHx9/cFwPcBfz8/DRr1iyNHDlSx44dk2EY6tevn9q2batGjRqpXbt2cnNzk7e3t5599ln9+uuvhT53SkqKOnXqJDc3N7m7u6tr165KS0uTJGVkZMjR0VE7d+6UJOXl5alChQpq1qyZefwnn3wiPz+/a57/xRdflMVi0fbt29WlSxfVqFFDdevWVWRkpLZt22bGzZgxQ/Xr11fZsmXl5+enF198UefPn893vtWrV6t69epycXFRWFiYjh8/XuhrBQB7xTgPuHsxzvt/jPNuXxTwgOtwdXXVxYsXr9m+cOFClS1bVomJiZo6dareeOMNxcbG5oszDENDhgzRokWL9J///EcNGjQo8HyLFy9WaGioGjVqlK+tdOnSKlu2rCQpKytLkZGR2rlzp+Li4uTg4KCnnnpKeXl5Vse8/PLLGjFihHbv3q3g4GB17NhRv/32W1G+AuCu0qdPH7Vp00bPP/+83n33XX3//fd6//339eijj6pRo0bauXOnYmJilJaWpq5duxbqnHl5eerUqZPOnDmj+Ph4xcbG6ujRo+rWrZskycPDQ0FBQdq0aZMkad++fbJYLNq9e7c56IqPj1fr1q0LPP+ZM2cUExOj8PBw8x5xtavXOnFwcNDs2bO1f/9+LVy4UBs3btSoUaOs4n///Xe99dZbWrRokb799lulp6ere/fuhbpWALidMM4D7i6M8xjn3fYMAIZhGEafPn2MTp06GYZhGHl5eUZsbKzh7OxsjBw5Ml+7YRhG69atjZYtW1qd48EHHzReeeUV87MkY8WKFUbPnj2N2rVrGydOnLhuDq6ursZLL71U5NxPnz5tSDL27dtnGIZhHDt2zJBkTJ482YzJyckx7r33XmPKlClFPj9wN0lLSzMqVapkODg4GKtWrTLefPNNo23btlYxx48fNyQZhw4dMgzj8v1g6NChZnvVqlWNt99+2zAMw9iwYYPh6OhopKSkmO379+83JBnbt283DMMwIiMjjQ4dOhiGYRgzZ840unXrZjRs2ND4+uuvDcMwjMDAQOODDz4oMN/ExERDkrFy5coiX+uKFSuMihUrmp/nz59vSDK2bdtm7jt48KAhyUhMTCzy+QHAXjDOA2AYjPMY593emIEHXGXt2rVyc3OTi4uL2rVrp27dul33cYk//4a1SpUqOnXqlNW+4cOHKzExUZs3b9Y999xz3f4NwyhUnocPH1aPHj0UEBAgd3d3VatWTdLl6dtXCw4ONn8uVaqUmjRpooMHDxaqD+Bu5eXlpRdeeEG1a9dW586dtXfvXn3zzTdyc3Mzt1q1aklSgY80/dnBgwfl5+dn9WhEnTp15Onpaf59bN26tbZs2aLc3FzFx8crJCREISEh2rRpk3755RcdOXJEISEhBZ6/sPcNSfr3v/+tNm3a6J577lG5cuX07LPP6rffftPvv/9uxpQqVUoPPvig+blWrVpWuQLA7YpxHgDGeYzzbmcU8ICrPPLII9qzZ48OHz6sP/74w3x04lpKly5t9dliseR7vOGxxx7Tzz//rPXr19+w/xo1ahRqEdKOHTvqzJkz+vDDD5WYmKjExERJuu5jIAAKr1SpUipV6vJ7ns6fP6+OHTtqz549Vtvhw4fVqlWrYumvVatWOnfunHbt2qXNmzdbDezi4+Pl6+trro30Z9WrV5fFYrnhveOnn37SE088oQYNGujzzz9XUlKSoqOjJXHvAHB3YJwHQGKch9sXBTzgKmXLllVgYKDuu+8+86b+Vz355JNasmSJ+vfvr6VLl143tmfPnvr3v/+t3bt352vLyclRVlaWfvvtNx06dEhjxoxRmzZtVLt2bZ09e7bA8129qOmlS5eUlJSk2rVr/7ULAu4yDzzwgPbv369q1aopMDDQarveP/yuqF27to4fP261QPCBAweUnp6uOnXqSLq8fkmDBg307rvvqnTp0qpVq5ZatWql3bt3a+3atddcF0WSKlSooLCwMEVHRysrKytfe3p6uiQpKSlJeXl5mj59upo1a6YaNWrol19+yRd/6dIlc6FlSTp06JDS09O5dwC47THOA/BnjPMY591OKOABt8BTTz2ljz/+WH379tVnn312zbhhw4apRYsWatOmjaKjo7V3714dPXpUy5cvV7NmzXT48GGVL19eFStW1AcffKAjR45o48aNioyMLPB80dHRWrVqlZKTkxUeHq6zZ8/q+eefL6nLBO5I4eHhOnPmjHr06KEdO3boxx9/1Pr169W3b1/l5ube8PjQ0FDVr19fvXr10q5du7R9+3b17t1brVu3VpMmTcy4kJAQLV682BzEVahQQbVr19ayZcuuO7CTLv9dz83N1UMPPaTPP/9chw8f1sGDBzV79mzzEavAwEDl5OTonXfe0dGjR/Xxxx9r7ty5+c5VunRpDRkyRImJiUpKStJzzz2nZs2a6aGHHirK1wYAdw3GecDti3Ee47zbCQU84Bb529/+poULF+rZZ5/VypUrC4xxdnZWbGysRo0apffff1/NmjXTgw8+qNmzZ+ull15SvXr15ODgoKVLlyopKUn16tXT8OHDNW3atALPN3nyZE2ePFkNGzbUli1btGbNGlWqVKkkLxO44/j6+urbb79Vbm6u2rZtq/r162vYsGHy9PSUg8ON/zdqsVj0xRdfqHz58mrVqpVCQ0MVEBCgZcuWWcW1bt1aubm5VmughISE5NtXkICAAO3atUuPPPKIRowYoXr16umxxx5TXFyc5syZI0lq2LChZsyYoSlTpqhevXpavHixoqKi8p2rTJkyeuWVV9SzZ0+1aNFCbm5u+XIFAFhjnAfcnhjnMc67nViMoqyKCAAAAAAAAOCWYgYeAAAAAAAAYMco4AEAAAAAAAB2jAIeAAAAAAAAYMco4AEAAAAAAAB2jAIeAAAAAAAAYMco4AEAAAAAAAB2jAIeAAAAAAAAYMco4AEAAAAAAAB2jAIeAAAAAAAAYMco4AHAn6SmpmrIkCEKCAiQs7Oz/Pz81LFjR8XFxdk6NQAAAPwFjPMA3K5K2ToBALAnP/30k1q0aCFPT09NmzZN9evXV05OjtavX6/w8HAlJyfbOkUAAADcBMZ5AG5nzMADgKu8+OKLslgs2r59u7p06aIaNWqobt26ioyM1LZt2yRJKSkp6tSpk9zc3OTu7q6uXbsqLS3NPMeECRMUFBSkjz76SPfdd5/c3Nz04osvKjc3V1OnTpWPj4+8vLz01ltvWfVtsVg0Z84ctWvXTq6urgoICNBnn31mFfPKK6+oRo0aKlOmjAICAjR27Fjl5OTk6/vjjz9WtWrV5OHhoe7du+vcuXOSpEWLFqlixYrKzs62Om/nzp317LPPFut3CQAAYE8Y5wG4nVHAA4D/OXPmjGJiYhQeHq6yZcvma/f09FReXp46deqkM2fOKD4+XrGxsTp69Ki6detmFfvjjz/q66+/VkxMjD799FPNmzdPHTp00IkTJxQfH68pU6ZozJgxSkxMtDpu7Nix6tKli/bu3atevXqpe/fuOnjwoNlerlw5LViwQAcOHNCsWbP04Ycf6u23387X9+rVq7V27VqtXbtW8fHxmjx5siTpmWeeUW5urtasWWPGnzp1SuvWrdPzzz//l79DAAAAe8Q4j3EecNszAACGYRhGYmKiIclYuXLlNWM2bNhgODo6GikpKea+/fv3G5KM7du3G4ZhGOPHjzfKlCljZGZmmjFhYWFGtWrVjNzcXHNfzZo1jaioKPOzJGPQoEFW/TVt2tQYPHjwNfOZNm2a0bhxY/NzQX2//PLLRtOmTc3PgwcPNtq1a2d+nj59uhEQEGDk5eVdsx8AAIDbGeM8xnnA7Y418ADgfwzDuGHMwYMH5efnJz8/P3NfnTp15OnpqYMHD+rBBx+UJFWrVk3lypUzY7y9veXo6CgHBwerfadOnbI6f3BwcL7Pe/bsMT8vW7ZMs2fP1o8//qjz58/r0qVLcnd3tzrmz31XqVLFqp8BAwbowQcf1M8//6x77rlHCxYs0HPPPSeLxXLD6wcAALgdMc5jnAfc7niEFgD+p3r16rJYLMWygHHp0qWtPlsslgL35eXlFfqcCQkJ6tWrl9q3b6+1a9dq9+7dev3113Xx4sUb9n11P40aNVLDhg21aNEiJSUlaf/+/XruuecKnQcAAMDthnEegNsdBTwA+J8KFSooLCxM0dHRysrKyteenp6u2rVr6/jx4zp+/Li5/8CBA0pPT1edOnX+cg5XFlC++nPt2rUlSVu3blXVqlX1+uuvq0mTJqpevbr++9//3lQ//fv314IFCzR//nyFhoZa/aYZAADgTsM4D8DtjgIeAFwlOjpaubm5euihh/T555/r8OHDOnjwoGbPnq3g4GCFhoaqfv366tWrl3bt2qXt27erd+/eat26tZo0afKX+1+xYoU++ugj/fDDDxo/fry2b9+uiIgISZd/c5ySkqKlS5fqxx9/1OzZs7Vq1aqb6qdnz546ceKEPvzwQxY1BgAAdwXGeQBuZxTwAOAqAQEB2rVrlx555BGNGDFC9erV02OPPaa4uDjNmTNHFotFX3zxhcqXL69WrVopNDRUAQEBWrZsWbH0P3HiRC1dulQNGjTQokWL9Omnn5q/8X3yySc1fPhwRUREKCgoSFu3btXYsWNvqh8PDw916dJFbm5u6ty5c7HkDgAAYM8Y5wG4nVmMwqzmCQAocRaLRatWrbplA602bdqobt26mj179i3pDwAA4G7FOA/AX8VbaAHgLnP27Flt2rRJmzZt0nvvvWfrdAAAAFBMGOcBdy4KeABwl2nUqJHOnj2rKVOmqGbNmrZOBwAAAMWEcR5w5+IRWgAAAAAAAMCO8RILAAAAAAAAwI5RwAMAAAAAAADsGAU8AAAAAAAAwI5RwAMAAAAAAADsGAU8AAAAAAAAwI5RwAMAAAAAAADsGAU8AAAAAAAAwI5RwAMAAAAAAADs2P8BaP/qrBL8c6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BNAAAAGGCAYAAAC63XyoAAAAOXRFWHRTb2Z0d2FyZQBNYXRwbG90bGliIHZlcnNpb24zLjcuMSwgaHR0cHM6Ly9tYXRwbG90bGliLm9yZy/bCgiHAAAACXBIWXMAAA9hAAAPYQGoP6dpAACOqElEQVR4nOzdd3hUZd7G8e+k94RAOqHXQOgIEUWQQEBAKRYEEcWyYEQBFWUXwbKK5XUVRbELFhZ1ERRQMAYBFaT3JlVqCoQkkEDKzLx/HJgQ6ZjkTJL7c125nHPOM2d+k12eJPc8xWK32+2IiIiIiIiIiIjIebmYXYCIiIiIiIiIiIgzU4AmIiIiIiIiIiJyEQrQRERERERERERELkIBmoiIiIiIiIiIyEUoQBMREREREREREbkIBWgiIiIiIiIiIiIXoQBNRERERERERETkIhSgiYiIiIiIiIiIXIQCNBERERERERERkYtQgCYiIiIiIiIiInIRCtDENHa7nfj4eBISEs659s477xAUFMSBAwdMqOzKZGRkMGLECBo2bIi3tzc1atTgkUceISsrq1i7ffv20bNnT3x8fAgNDeWJJ56gsLDQcf3w4cMMHDiQBg0a4OLiwsiRI8/7epmZmSQmJhIREYGnpycNGjTg+++/L823KFJq1A9ceT/QqVMnLBbLOV89e/Ys7bcpUuLUB1zd7wJvvPGG47Wio6MZNWoUp06dKs23KFIq1AdceR9QUFDAc889R926dfHy8qJ58+bMnz+/tN+iiKAATUxksVj45JNPWL58Oe+9957j/J49exgzZgxvvfUW1atXL9HXLCgoKNH7ARw6dIhDhw7xf//3f2zatImpU6cyf/587rvvPkcbq9VKz549yc/PZ+nSpUybNo2pU6cyfvx4R5u8vDxCQkIYN24czZs3P+9r5efn07VrV/bu3cv//vc/tm/fzgcffEBUVFSJvy+RsqB+4Mr7gW+++YbDhw87vjZt2oSrqyu33XZbib8vkdKmPuDK+4Dp06fz1FNPMWHCBLZu3cpHH33El19+yT//+c8Sf18ipU19wJX3AePGjeO9997jrbfeYsuWLQwbNoy+ffuydu3aEn9fIvIXdhGTTZ061e7n52ffvXu33Waz2Tt37mzv27evfePGjfbu3bvbfX197aGhofa77rrLnp6e7njeDz/8YO/QoYM9MDDQHhwcbO/Zs6d9586djut79uyxA/YZM2bYO3bsaPf09LR/8sknZfKevvrqK7uHh4e9oKDAbrfb7d9//73dxcXFnpKS4mgzZcoUe0BAgD0vL++c599www32Rx999JzzU6ZMsdepU8een59farWLmEH9wOX3A3/1+uuv2/39/e0nTpwosdpFypr6gMvvAxITE+033nhjsXOjR4+2d+jQoWTfgEgZUh9w+X1ARESEffLkycXO9evXzz5o0KCSfQMicg6NQBPTDRkyhC5dujB06FAmT57Mpk2beO+997jxxhtp2bIlq1atYv78+aSmpnL77bc7npeTk8Po0aNZtWoVycnJuLi40LdvX2w2W7H7P/XUUzz66KNs3br1vMPDAXr06IGfn98Fv5o0aXJF7ykrK4uAgADc3NwAWLZsGbGxsYSFhTnaJCQkkJ2dzebNmy/7vt999x1xcXEkJiYSFhZG06ZNefHFF7FarVdUn4izUT9w+f3AX3300UcMGDAAX1/fq76HiNnUB1x+H3DttdeyevVqVqxYAcDu3bv5/vvvuemmm66oPhFnoj7g8vuAvLw8vLy8ip3z9vbm119/vaL6ROTKuZldgAjA+++/T5MmTViyZAkzZ87kvffeo2XLlrz44ouONh9//DHR0dH88ccfNGjQgP79+xe7x8cff0xISAhbtmyhadOmjvMjR46kX79+F339Dz/8kJMnT17wuru7+2W/lyNHjvD888/z4IMPOs6lpKQU+2EJOI5TUlIu+967d+9m4cKFDBo0iO+//56dO3fy0EMPUVBQwIQJEy77PiLOSP3AlVuxYgWbNm3io48+uqrnizgT9QGXZ+DAgRw5coTrrrsOu91OYWEhw4YN0xROKffUB1yehIQE/vOf/9CxY0fq1q1LcnIy33zzjT5QFykDCtDEKYSGhvKPf/yD2bNn06dPH7744gt+/vln/Pz8zmm7a9cuGjRowI4dOxg/fjzLly/nyJEjjk+a9u3bV+wHZps2bS75+iW1hlh2djY9e/YkJiaGZ555pkTueTabzUZoaCjvv/8+rq6utG7dmoMHD/Lqq68qQJNyT/3Alfvoo4+IjY3lmmuuKdXXESkL6gMuz6JFi3jxxRd55513aNeuHTt37uTRRx/l+eef5+mnny7x1xMpK+oDLs+kSZN44IEHaNSoERaLhbp163Lvvffy8ccfl/hriUhxCtDEabi5uTmGOJ84cYLevXvz8ssvn9MuIiICgN69e1OzZk0++OADIiMjsdlsNG3alPz8/GLtL2daU48ePfjll18ueL1mzZqXHFp9/Phxunfvjr+/P7NmzSr2KVV4eLhjqsUZqampjmuXKyIiAnd3d1xdXR3nGjduTEpKCvn5+Xh4eFz2vUSckfqBy5eTk8OMGTN47rnnrvi5Is5KfcClPf300wwePJj7778fgNjYWHJycnjwwQf517/+hYuLVmiR8kt9wKWFhIQwe/ZsTp06xdGjR4mMjOSpp56iTp06l30PEbk6CtDEKbVq1YqZM2dSq1Ytxw/Rsx09etSxA+X1118P8Lfm/f/dIdvZ2dkkJCTg6enJd999d866BHFxcbzwwgukpaURGhoKQFJSEgEBAcTExFx2nR06dGD69OnYbDbHL8h//PEHERERCs+kwlE/cHFff/01eXl53HXXXVf8XJHyQH3A+eXm5p4Tkp35YM1ut1/2fUScnfqAi/Py8iIqKoqCggJmzpxZbG04ESkdCtDEKSUmJvLBBx9w5513MmbMGIKDg9m5cyczZszgww8/pEqVKlStWpX333+fiIgI9u3bx1NPPXXVr/d3hmxnZ2fTrVs3cnNz+fzzz8nOziY7OxswPiFydXWlW7duxMTEMHjwYF555RVSUlIYN24ciYmJeHp6Ou61bt06wPjELT09nXXr1uHh4eH4oTp8+HAmT57Mo48+yogRI9ixYwcvvvgijzzyyFXXL+Ks1A+cvx8446OPPqJPnz5UrVr1qusWcWbqA87fB/Tu3Zv//Oc/tGzZ0jGF8+mnn6Z3797FRqiLlHfqA87fByxfvpyDBw/SokULDh48yDPPPIPNZmPMmDFXXb+IXCaztwEVOWPChAn25s2bO47/+OMPe9++fe1BQUF2b29ve6NGjewjR46022w2u91utyclJdkbN25s9/T0tDdr1sy+aNEiO2CfNWuW3W4v2rZ67dq1pVr3zz//bAfO+7Vnzx5Hu71799p79Ohh9/b2tlerVs3+2GOPOba1PuN896hZs2axNkuXLrW3a9fO7unpaa9Tp479hRdesBcWFpbqexQpK+oHLq8f2LZtmx2w//jjj6X6vkTKmvqAS/cBBQUF9meeecZet25du5eXlz06Otr+0EMP2Y8dO1aq71GkLKgPuHQfsGjRIsd7rlq1qn3w4MH2gwcPlur7ExGDxW7XWG8REREREREREZEL0SqjIiIiIiIiIiIiF6EATURERERERERE5CIUoImIiIiIiIiIiFyEAjQREREREREREZGLUIAmIiIiIiIiIiJyEQrQRERERERERERELkIBWgmx2+1kZ2djt9vNLkVETKA+QETUD4hUbuoDREQqNgVoJeT48eMEBgZy/Phxs0sREROoDxAR9QMilZv6ABGRik0BmoiIiIiIiIiIyEUoQBMREREREREREbkIBWgiIiIiIiIiIiIXoQBNRERERERERETkIhSgiYiIiIiIiIiIXIQCNBERERERERERkYtQgCYiIiIiIiIiInIRCtBEREREREREREQuQgGaiIiIiIiIiIjIRZgaoE2ZMoVmzZoREBBAQEAAcXFx/PDDD47rnTp1wmKxFPsaNmxYsXvs27ePnj174uPjQ2hoKE888QSFhYXF2ixatIhWrVrh6elJvXr1mDp16jm1vP3229SqVQsvLy/atWvHihUrSuU9i4iIiIiIiIhI+WJqgFa9enVeeuklVq9ezapVq7jxxhu55ZZb2Lx5s6PNAw88wOHDhx1fr7zyiuOa1WqlZ8+e5Ofns3TpUqZNm8bUqVMZP368o82ePXvo2bMnnTt3Zt26dYwcOZL777+fBQsWONp8+eWXjB49mgkTJrBmzRqaN29OQkICaWlpZfONEBERERERERERp2Wx2+12s4s4W3BwMK+++ir33XcfnTp1okWLFrzxxhvnbfvDDz/Qq1cvDh06RFhYGADvvvsuTz75JOnp6Xh4ePDkk08yb948Nm3a5HjegAEDyMzMZP78+QC0a9eOtm3bMnnyZABsNhvR0dGMGDGCp5566rLqzs7OJjAwkKysLAICAv7Gd0BEyiP1ASKifkCkclMfICJSsTnNGmhWq5UZM2aQk5NDXFyc4/wXX3xBtWrVaNq0KWPHjiU3N9dxbdmyZcTGxjrCM4CEhASys7Mdo9iWLVtGfHx8sddKSEhg2bJlAOTn57N69epibVxcXIiPj3e0OZ+8vDyys7OLfYlI5aE+QMRJpW4ps5dSPyBSuakPEBGpXEwP0DZu3Iifnx+enp4MGzaMWbNmERMTA8DAgQP5/PPP+fnnnxk7diyfffYZd911l+O5KSkpxcIzwHGckpJy0TbZ2dmcPHmSI0eOYLVaz9vmzD3OZ+LEiQQGBjq+oqOjr/6bICLljvoAESeV+Scs+T8ogwH26gdEKjf1ASIilYvpAVrDhg1Zt24dy5cvZ/jw4QwZMoQtW4xPjx988EESEhKIjY1l0KBBfPrpp8yaNYtdu3aZXDWMHTuWrKwsx9f+/fvNLklEypD6ABEn1bAHNOpZJi+lfkCkclMfICJSubiZXYCHhwf16tUDoHXr1qxcuZJJkybx3nvvndO2Xbt2AOzcuZO6desSHh5+zm6ZqampAISHhzv+e+bc2W0CAgLw9vbG1dUVV1fX87Y5c4/z8fT0xNPT8wrfrYhUFOoDRJzInl8g9yg06WMchzYuk5dVPyBSuakPEBGpXEwfgfZXNpuNvLy8815bt24dABEREQDExcWxcePGYrtlJiUlERAQ4JgGGhcXR3JycrH7JCUlOdZZ8/DwoHXr1sXa2Gw2kpOTi63FJiIiIk7owCr47wD4372wa6HZ1YiIiIhIBWXqCLSxY8fSo0cPatSowfHjx5k+fTqLFi1iwYIF7Nq1i+nTp3PTTTdRtWpVNmzYwKhRo+jYsSPNmjUDoFu3bsTExDB48GBeeeUVUlJSGDduHImJiY5Pg4YNG8bkyZMZM2YMQ4cOZeHChXz11VfMmzfPUcfo0aMZMmQIbdq04ZprruGNN94gJyeHe++915Tvi4iIiFyGlI3weT/IPwG1b4Aa15pdkYiIiIhUUKYGaGlpadx9990cPnyYwMBAmjVrxoIFC+jatSv79+/np59+coRZ0dHR9O/fn3Hjxjme7+rqyty5cxk+fDhxcXH4+voyZMgQnnvuOUeb2rVrM2/ePEaNGsWkSZOoXr06H374IQkJCY42d9xxB+np6YwfP56UlBRatGjB/Pnzz9lYQERERJzEkR3waR84lQXR7eDO/4K7l9lViYiIiEgFZbHby2CbqkogOzubwMBAsrKyCAgIMLscESlj6gNEytCxP+GTHpB9EMKbwZA54B1kdlXqB0QqOfUBIiIVm9OtgSYiIiJyQdmH4dObjfCsWkMYPMspwjMRERERqdgUoImIiEj58ccPcGwvBNWEu2eDbzWzKxIRERGRSsDUNdBERERErkiboYAF6naGgEizqxERERGRSkIBmoiIiDi3/BzIOgghDYzjNtolW0RERETKlqZwioiIiPMqOAUzBsFHXeHAarOrEREREZFKSgGaiIiIOCdrAfxvKOz+2Xhst5pdkYiIiIhUUgrQRERExPnYrDB7OGyfB66ecOd/Ifoas6sSERERkUpKAZqIiIg4F7sd5o2GjV+Dixvc/inUucHsqkSkPDieCgUnza5CREQqIAVoIiIi4jzsdvhxHKyeChYX6Pc+NOxudlUiUh5kHYBPusOMgcb6iSIiIiVIu3CKiIiI89g8C5ZNNh73fhOa9je3HhEpHzL3wdRekPmnMQU89ygERpldlYiIVCAK0ERERMR5NL4Zmt8JES2g1WCzqxGR8iBjD0y7GbL2QZXacM9chWciIlLiFKCJiIiI+awF4OoOrm7QZwpYLGZXJCLlwdFdRniWfQCC6xrhWUCk2VWJiEgFpDXQRERExFwbvob3boDjKcaxwjMRuRyZ+2BqTyM8q9YA7v1e4ZmIiJQaBWgiIiJinm3zYNY/IG2zsXGAiMjl8gs3pnuHNIZ75oF/uNkViYhIBaYpnCIiImKOXQvh63vAboVmA6DjGLMrEpHyxM0Dbp8G+TngE2x2NSIiUsFpBJqIiIiUvT+XwYxBYM2Hxr3hlrfBRb+WiMglpGyEz/rByWPGsZunwjMRESkT+k1VREREytahdTD9dijIhXrx0P8jY/MAEZGLObQOpvWGXcmQNN7sakREpJLRb6siIiJSdtL/gM/6Ql421OwAt39mjCAREbmYg2vgsz5wKgui2kDX582uSEREKhkFaCIiIlJ2fKtBlZpQpRbcOQM8fMyuSESc3YFVxrTNvCyIbgeD/gdeAWZXJSIilYwCNBERESk7PsFw93dgK9QfwCJyaft+h89vhfzjUONaGPQVePqbXZWIiFRCWgNNRERESteJdJg/FgrzjGOvAC36LSKXtn+lMfIs/zjUuh7u+p/CMxERMY1GoImIiEjpOXnMWPMsdSOcyoY+b5tdkYiUF1VqQmB1CIiAAf/VlG8RETGVAjQREREpHXnH4YvbjPDMNxSuH212RSJSnviFwj3zwNMP3L3NrkZERCo5TeEUERGRkldwEv57JxxYCd5V4O7ZULWu2VWJiLPb8RPMfgishcaxX4jCMxERcQoagSYiIiIlqzAfvhoCe38BD3+4ayaENTG7KhFxdtvnw1eDwZoP4c2g/TCzKxIREXHQCDQREREpOTYrzHoQdiwAN28Y+CVEtTa7KhFxdlvnwpd3GeFZ497QZqjZFYmIiBSjAE1ERERKTvZB2PsbuLjDHZ9DrQ5mVyQizm7Lt/D1ELAVQJO+cOsn4OZhdlUiIiLFaAqniIiIlJygGjB0Phz5A+rHm12NiDi7TTNh5gNgt0LsbdDnXXDVnygiIuJ8NAJNRERE/r7di8FuNx5XrQsNe5hbj4g4v00zYeb9RnjWfCD0fU/hmYiIOC1TA7QpU6bQrFkzAgICCAgIIC4ujh9++MFx/dSpUyQmJlK1alX8/Pzo378/qampxe6xb98+evbsiY+PD6GhoTzxxBMUFhYWa7No0SJatWqFp6cn9erVY+rUqefU8vbbb1OrVi28vLxo164dK1asKJX3LCIiUuH88h/49GZIetrsSkSkPAmuC57+0HIw3PI2uLiaXZGIiMgFmRqgVa9enZdeeonVq1ezatUqbrzxRm655RY2b94MwKhRo5gzZw5ff/01ixcv5tChQ/Tr18/xfKvVSs+ePcnPz2fp0qVMmzaNqVOnMn78eEebPXv20LNnTzp37sy6desYOXIk999/PwsWLHC0+fLLLxk9ejQTJkxgzZo1NG/enISEBNLS0srumyEiIlIerfgAkp81HvuGmFuLiJQvkS3gwcXQ+01w0cQYERFxbha7/cx8C+cQHBzMq6++yq233kpISAjTp0/n1ltvBWDbtm00btyYZcuW0b59e3744Qd69erFoUOHCAsLA+Ddd9/lySefJD09HQ8PD5588knmzZvHpk2bHK8xYMAAMjMzmT9/PgDt2rWjbdu2TJ48GQCbzUZ0dDQjRozgqaeeuqy6s7OzCQwMJCsri4CAgJL8lohIOaA+QCqlddNh9nDjcccn4MZx5tZjMvUDIpdh1cdwKhuuG2l2JSVOfYCISMXmNB/1WK1WZsyYQU5ODnFxcaxevZqCggLi44sWIG7UqBE1atRg2bJlACxbtozY2FhHeAaQkJBAdna2YxTbsmXLit3jTJsz98jPz2f16tXF2ri4uBAfH+9ocz55eXlkZ2cX+xKRykN9gFR6m2fDt4nG43bDofO/TC3HDOoHRK7Qig9g7ij4aQLs+cXsav429QEiIpWL6QHaxo0b8fPzw9PTk2HDhjFr1ixiYmJISUnBw8ODoKCgYu3DwsJISUkBICUlpVh4dub6mWsXa5Odnc3Jkyc5cuQIVqv1vG3O3ON8Jk6cSGBgoOMrOjr6qt6/iJRP6gOkUvvjx9MLf9uMtYu6TwSLxeyqypz6AZErsOwd+P5x4/G1j0Ct68ytpwSoDxARqVxMD9AaNmzIunXrWL58OcOHD2fIkCFs2bLF7LIuaezYsWRlZTm+9u/fb3ZJIlKG1AdIpXUy0wjPbAXQpB/0nlQpwzNQPyBy2X6bBAvGGo+vfwy6Plch+g31ASIilYvp+0R7eHhQr149AFq3bs3KlSuZNGkSd9xxB/n5+WRmZhYbhZaamkp4eDgA4eHh5+yWeWaXzrPb/HXnztTUVAICAvD29sbV1RVXV9fztjlzj/Px9PTE09Pz6t60iJR76gOk0vIOgts+hrWfQ7/3K/WueeoHRC7Dkv+Dhc8bj294EjqNrRDhGagPEBGpbEwfgfZXNpuNvLw8Wrdujbu7O8nJyY5r27dvZ9++fcTFxQEQFxfHxo0bi+2WmZSUREBAADExMY42Z9/jTJsz9/Dw8KB169bF2thsNpKTkx1tREREKr2Ck0WP68XDbVPB1d20ckSkHFj8alF41vlf0PmfFSY8ExGRysfUAG3s2LEsWbKEvXv3snHjRsaOHcuiRYsYNGgQgYGB3HfffYwePZqff/6Z1atXc++99xIXF0f79u0B6NatGzExMQwePJj169ezYMECxo0bR2JiouPToGHDhrF7927GjBnDtm3beOedd/jqq68YNWqUo47Ro0fzwQcfMG3aNLZu3crw4cPJycnh3nvvNeX7IiJXaft8mDUMbDazKxGpWI7shLdaw8b/mV2JiJQnwbXB4gJdJsANY8yuRkRE5G8xdQpnWload999N4cPHyYwMJBmzZqxYMECunbtCsDrr7+Oi4sL/fv3Jy8vj4SEBN555x3H811dXZk7dy7Dhw8nLi4OX19fhgwZwnPPPedoU7t2bebNm8eoUaOYNGkS1atX58MPPyQhIcHR5o477iA9PZ3x48eTkpJCixYtmD9//jkbC4iIE8vPhTmPwIlUiG4HbRSAi5SIzH3w6S2QfRCWvgkxfcDV9BUgRKQ8iL0VwmMhpKHZlYiIiPxtFrvdbje7iIogOzubwMBAsrKyCAgIMLsckcpp/0rYMAO6v1TmU8vUB0iFdDwFPukBGbuhWgO453vwCzG7KqelfkAqPbsdkp+Fmh2gflezqylz6gNERCo2p1sDTUTksuWdMBYyPyO6LfR8TesyiZSE3Az4tI8RngXVgMGzFZ6JyIXZ7TB/LPz6Onx5F2QfMrsiERGREqU5GCJSPmUfhum3Q8oGY3Hzax4wuyKRiuNUNnzeD9K3gl843P0tBEaZXZWIOCubDX54AlZ+aBx3fwkCIs2tSUREpIQpQBOR8idlI0y/w1iTyacaRLQwuyKRisNaYPz7OrQWfKoa4VlwHbOrEhFnZbPBvFGweipggZvfglaDza5KRESkxClAE5Hy5Y8f4X/3Qv4JY02mQV9DlVpmVyVScbi6Q8MekLoZ7voGQhuZXZGIOCub1djAZ+3ngAX6TIEWd5pdlYiISKlQgCYi5ceKD+CHMWC3Qe2OcPun4F3F7KpEKp4Oj0DzO7XmmYhcmM0G3ybC+v+CxQX6vg/NbjO7KhERkVKjTQREpHxIfh6+f9wIz1rcBYNmKjwTKSk2G3w/Bg6tKzqn8ExELsZiAb8wsLhC/48UnomISIWnEWgiUj5EtwMXN+g0Fq5/zPjFXUT+Prsdvn8MVn0MG7+GR9eDV4DZVYmIs7NYIP4ZiL0NwpuaXY2IiEip0wg0EXFeBSeLHjfoBg+vhI6PKzwTKSl2OySNN8IzLHDTqwrPROTCCvNhzkg4ssM4tlgUnomISKWhAE1EnFPKJpjcFjbPKjqnnQBFStaS/4OlbxqPe78BsbeaWo6IOLHCPPh6CKz+BD7vb4RpIiIilYgCNBFxPjt+go+7Q9Z++OU1Y5cvESlZy96Bn/9tPE54EVrfY2o5IuLECk7Bl4Nh+/fg6gk9/wNuHmZXJSIiUqa0BpqIOJeVH8H3T4DdCrWuhzs+AxdXs6sSqVjWfAoLxhqPO/0T4hLNrUdEnFfBSZgxCHYlg5s33PlfqNvZ7KpERETKnAI0EXEONhskPQ3LJhvHzQdC70n6hFukpNntsOcX4/G1I+CGMebWIyLOKz8XZtwJuxeBuw8M/ApqX292VSIiIqZQgCYi5svPhW8egG1zjePO47RZgEhpsVig77tQv6uxe57+nYnI+eTnwPQ7YO8v4OEHg76GmteaXZWIiIhptAaaiJhv989GeObqAf0/ghue0B/1IiXtz2VwIt147OIKzW7XvzMRuTAXN3DzAg9/uOsbhWciIlLpaQSaiJivUU+Ifxai20HNOLOrEal49i2Hz/tBQBTcMw/8w8yuSEScnZsn3PE5ZOyCsCZmVyMiImI6jUATEXPsWgh7lhQdXzdS4ZlIaTi0Dr64DQpyIagGeAeZXZGIOKuTmfDdI8Z/Ady9FJ6JiIicphFoIlL2Vk+FuaPB0w8e+Bmq1jW7IpGKKX27MfIsLwtqXGuMJnHzNLsqEXFGuRnwWV84vA6Op8Cgr8yuSERExKkoQBORsmOzQfIz8Nsk47hBdwisbmpJIhVWxh749BbIPQoRLWDgDPDwMbsqEXFGOUfhs1sgZSP4VIUu482uSERExOkoQBORslFwEr55ELZ+Zxx3Ggs3PKlFzEVKQ/YhIzw7fhhCGsPgWeAVaHZVIuKMTqQb/UXaZvANgSFzILSx2VWJiIg4HQVoIlL6TqTBfwfAwdXg4g63vA3N7zC7KpGK68dxkPknBNeBu2eDT7DZFYmIMzqeCp/eDOnbwC/MCM9CGppdlYiIiFNSgCYipSvnCHzQBbL2gXcVuOMLqNXB7KpEKrae/wGbFbo9D/7hZlcjIs4o+zBM6w1Hd4B/pBGeVatndlUiIiJOSwGaiJQun6pQtzPs/QUGfq1fzkVKS36OMcLTzcPYafP2aWZXJCLOzGIB7BBQHe6ZY4xYFRERkQtSgCYipePkMWPEmcUCPV+DvOOaRiZSWgpOGdOk3bzg9k/B3dvsikTE2fmHG6POrPlQpZbZ1YiIiDg9F7MLEJEKxmaDn56Bd66FrIPGOVd3hWcipcVaAF/fA3uWwJ9L4egusysSEWd17E9jjUSb1TgOiFR4JiIicpk0Ak1ESk7BSZg1DLbMNo53LIA2Q00tSaRCs1mN3W3/+MEYfXbnDAhvanZVIuKMMnbD1N6QfQBcPaDLeLMrEhERKVcUoIlIyTiRDjPuhAMrjXWYbn4LWtxpdlUiFZfdDnMehc3fGP/mbv8Mal9vdlUi4oyO7DQ2DDh+CKrWh7YPmF2RiIhIuaMATUT+vvTt8MVtkPkneAXBHZ/rD3mR0mS3w4J/wtrPwOIC/T+EBt3MrkpEnFH6H0Z4diIFQhrB3d+Bf5jZVYmIiJQ7CtBE5O/ZswS+vAtOZRnrqAz6H1Srb3ZVIhXbb2/A7+8Yj295G5r0MbMaEXFWaVth2s2QkwahMUZ45hdidlUiIiLlkjYREJG/Z9XHRngW3Q7uT1Z4JlIWGvYE/0i46f+gxUCzqxERZ5S6Gab2MsKzsFgYMlfhmYiIyN9gaoA2ceJE2rZti7+/P6GhofTp04ft27cXa9OpUycsFkuxr2HDhhVrs2/fPnr27ImPjw+hoaE88cQTFBYWFmuzaNEiWrVqhaenJ/Xq1WPq1Knn1PP2229Tq1YtvLy8aNeuHStWrCjx9yxS4dzyNtzwpPGptm81s6sRqbhSN0N+jvE4pAEkLodrtI6RiFxAYZ6xS29EcxjyHfhWNbsiERGRcs3UAG3x4sUkJiby+++/k5SUREFBAd26dSMnJ6dYuwceeIDDhw87vl555RXHNavVSs+ePcnPz2fp0qVMmzaNqVOnMn580c5Ce/bsoWfPnnTu3Jl169YxcuRI7r//fhYsWOBo8+WXXzJ69GgmTJjAmjVraN68OQkJCaSlpZX+N0KkPCk4BT8+DSePGccevtD5n+DuZW5dIhWVtQAWvwrv3QDJzxWd9wowryYRcX5RreCeOXD3t+ATbHY1IiIi5Z7FbrfbzS7ijPT0dEJDQ1m8eDEdO3YEjBFoLVq04I033jjvc3744Qd69erFoUOHCAszFkR99913efLJJ0lPT8fDw4Mnn3ySefPmsWnTJsfzBgwYQGZmJvPnzwegXbt2tG3blsmTJwNgs9mIjo5mxIgRPPXUU5esPTs7m8DAQLKysggI0B81UkHlHIEZA2H/cqh7I9z1DVgsZlflFNQHSKlI2wqzhsHhdcZx495w2zRwcTW1LDk/9QNiugOr4eBqaPeg2ZVUSuoDREQqNqdaAy0rKwuA4ODin5J98cUXVKtWjaZNmzJ27Fhyc3Md15YtW0ZsbKwjPANISEggOzubzZs3O9rEx8cXu2dCQgLLli0DID8/n9WrVxdr4+LiQnx8vKPNX+Xl5ZGdnV3sS6RCO7IDPuxihGdegXDdqEodnqkPkFJlLYRfX4f3OhrhmVcQ9PsAbv9M4ZkTUT8gTmX/CvisD/zwBGz6xuxqKgX1ASIilYvTBGg2m42RI0fSoUMHmjZt6jg/cOBAPv/8c37++WfGjh3LZ599xl133eW4npKSUiw8AxzHKSkpF22TnZ3NyZMnOXLkCFar9bxtztzjryZOnEhgYKDjKzo6+urfvIiz2/MLfBgPx/ZCUE247yeo3dHsqkylPkBKTfof8HEC/PQMWPOhQXd46HdodnulDq2dkfoBcRp/LoPP+kJeNtS8Dup3M7uiSkF9gIhI5eI0AVpiYiKbNm1ixowZxc4/+OCDJCQkEBsby6BBg/j000+ZNWsWu3btMqlSw9ixY8nKynJ87d+/39R6RErNuv8av5SfyoTq18ADC40FzCs59QFSauaNhoOrwDMQ+kyBO2dAQITZVcl5qB8Qp7D3V/i8P+SfMD7cGvQVePqZXVWloD5ARKRycTO7AICHH36YuXPnsmTJEqpXr37Rtu3atQNg586d1K1bl/Dw8HN2y0xNTQUgPDzc8d8z585uExAQgLe3N66urri6up63zZl7/JWnpyeenp6X/yZFyqO1n8O3icbjJn2NP+bdvc2tyUmoD5ASZbcXjS7r9box+qzHKxAYZWpZcnHqB8R0uxfB9AFQeNJYm3TAdP2cLkPqA0REKhdTR6DZ7XYefvhhZs2axcKFC6ldu/Yln7Nu3ToAIiKMT+Pj4uLYuHFjsd0yk5KSCAgIICYmxtEmOTm52H2SkpKIi4sDwMPDg9atWxdrY7PZSE5OdrQRqZQa3gTBdeG60dD/Y/1SLlLSbDb4fQpM622sewZQrT4M+ELhmYhc3M5kmH6HEZ7V7wYD/quf0yIiIqXI1BFoiYmJTJ8+nW+//RZ/f3/HemOBgYF4e3uza9cupk+fzk033UTVqlXZsGEDo0aNomPHjjRr1gyAbt26ERMTw+DBg3nllVdISUlh3LhxJCYmOj4RGjZsGJMnT2bMmDEMHTqUhQsX8tVXXzFv3jxHLaNHj2bIkCG0adOGa665hjfeeIOcnBzuvffesv/GiJgpN8P4Bdzd29j2/h+LwdPf7KpEKp6M3TA7EfYtNY43f2OscyYicjlyj0JhnvFh121TwU0joUREREqTxW6320178QsshvzJJ59wzz33sH//fu666y42bdpETk4O0dHR9O3bl3HjxhXbGvrPP/9k+PDhLFq0CF9fX4YMGcJLL72Em1tRPrho0SJGjRrFli1bqF69Ok8//TT33HNPsdedPHkyr776KikpKbRo0YI333zTMWX0UrRttVQIR3bC9NsgPBZunQouTrNMotNTHyCXzWaDVR9B0ngoyAV3X0j4N7S+V5sElHPqB6TU2WxGP3Gmr9i9CGpcC24eppYlBvUBIiIVm6kBWkWiH5hS7u39Db4cBCePQVANuC8J/M+/BqCcS32AXJZjfxrrCu79xTiudT3cMhmq1DK1LCkZ6gekVB3dZfQfre+B5gPMrkbOQ32AiEjF5hSbCIiIydZ/afxSbiuAqDZw53/BL9TsqkQqln3L4fN+xk557j4Q/yy0vV8jPUXk4mxWWP4uJD8Hhacg6wA07Q+u7mZXJiIiUqkoQBOpzOx2WPQSLH7JOI65Bfq+p0WIRUpDeCz4hYFfLNzyNlSta3ZFIuLsjuyA2Q/BgdM7ztfpBDe/pfBMRETEBArQRCqrwjz4bgRs+NI47jASukzQaBiRkmK3w7ovoF68MR3awweGzAH/CP07E5GLs1lh2dvw8wvGqDMPf2OtxFZDtFaiiIiISRSgiVRWOUeMxYctrtDrP8aaKiJSMrIOwpxHYOdPxg55A6Ybf/QGRpldmYiUB18Ohu2nd4uveyP0fhOCos2tSUREpJJTgCZSWQVGwZ0zjE0D6nUxuxqRisFuh/X/hR+egrwscPWEGnHGeY0aEZHL1fwOY7ORhBeh5V3qP0RERJyAAjSRyuTPZbDjR+gy3vhlPKqV2RWJVBzHU2DOo/DHfOM4shX0fRdCGppbl4g4v7RtxojVax82jmNuMXbp9Qk2ty4RERFxUIAmUlls+Bq+fQis+cYf9M0HmF2RSMVgt8PG/8H3j8OpTHD1gE5j4dpHwFU/ZkXkIqyFsHSSsaGPNR/CmxobBYDCMxERESej3+xFKjq7HZa8aixEDNCoFzS+2dyaRCoSi8VYq+hUJkQ0hz7vQliM2VWJiLNL3WJ8sHVorXFcPwGqNTC3JhEREbkgBWgiFVlhvrGQ+fr/GsfXjoD457QDoEhJyDkKvlWNxze9ZoRncQ+Dq7u5dYmIc7MWwG9vwKKXwVYAXoHQ/WVjZLjWOhMREXFaCtBEKqrcDPjqbmMRYosr3PQqtL3P7KpEyr+cozBvNBxaA8OXgqe/EaRdN8rsykTE2aX/Ad/cD4fXG8cNekCv1yEgwty6RERE5JIUoIlURHY7fHErHFwNHv5w+1SoF292VSLl39Y5MHcU5KQbwfTe36Bhd7OrEpHywtUNjuwAryDjg63Y2zTqTEREpJxQgCZSEVkscOM44w/9AdMhrInZFYmUb7kZ8MMY2Pi1cRwaA32mQGQLU8sSkXIgbStUrWdM7w6uA7dNM6Z8+4eZXZmIiIhcAS2EJFKRpG0relz3RkhcqfBM5O/a9j28094IzywucP1j8OAihWcicnGF+fDzRHj3Ovj19aLzDbopPBMRESmHNAJNpCKw2+GX12Dhv6HfB9DsNuO8m4e5dYmUdzt/ghl3Go+rNYS+UyCqtbk1iYjzO7weZj8EqZuM4/Rtxs9qTdcUEREptxSgiZR3hfnGVM11nxvHqZuA20wtSaTCqHMj1LoeolpBp3+Cu5fZFYmIMyvMgyWvwi//AbsVfKrCTf8HTfoqPBMRESnnFKCJlGcnj8GXg0/vtOkCPV6Bax4wuyqR8utUFvz4NLT7hzH92cUFBs82Fv4WEbmYg2vg20RI22Icx/QxwjO/EFPLEhERkZKhvwhEyquMPTD9djjyB3j4wa2fGOuqiMjV2ZkM342A7IOQsgEe+NkYMaLwTEQuxWYz+o+0LeBTDXqeHnUmIiIiFYb+KhApj/avhP8OgNwjEBAFA7+E8FizqxIpn/KOw4/jYPVU47hKbUh4UdOtROTSbDZjpKqLC/R+E35/B3q8DL7VzK5MRERESpgCNJHyKPNPIzwLbwYDv4KACLMrEimfdi+Cb0dA1j7j+Jp/QPwE8PA1tSwRcXIFp2DRREjbanyIZbFA9dZw60dmVyYiIiKlRAGaSHlxeIMxysxigdhbwcUV6nUFTz+zKxMpf+x2+OFJWPGecRxUA255B2pfb25dIuL89q+Ebx8yllAAYx3S2h3NrUlERERKnYvZBYjIJaRvhxmD4L3rYeucovNN+io8E7laFkvRjppt7oPhyxSeicjFFZw0pnt/3M0Iz/zCYMB0hWciIiKVhEagiTirrAPG9JB108FuM3bZTNsKMTebXZlI+ZSfA6lbILqtcdzpn1C/G9S6zty6RMT57VtujDo7utM4bjYAuk8En2Bz6xIREZEyowBNxNnkZsCv/4Hl74M1zzjXqBfc+DSENjK3NpHy6s9lxh+/OUfhoWUQGGWMQFN4JiKXsvF/MPN+wA5+4dD7DWjYw+yqREREpIwpQBNxJnt+gRkDIS/bOK7ZAeKfgehrTC1LpNwqOAkL/w3L3gbs4B8Jxw8bAZqIyOWoe6MxXbNeF0h4AbyrmF2RiIiImEABmogzCY81pmqGNYUuE6B+V2OtJhG5cvtXwuzhcHSHcdzirtN//AaZWpaIOLn8HPj1dbh2BHgFGtM0hy8F36pmVyYiIiImUoAmYhabDbbMgqWT4a6Zxi/o3kFw349QtT64aI8PkatScMpYP3Dpm8b6gX7hcPOb0CDB7MpExNnt/Q2+TYRje4zRqre8bZxXeCYiIlLpKUATMcOuhfDTM3B4vXH8+xS48V/G45CGppUlUiHs/RV+e8N43GwA9HhJU65E5OLyTkDys7DifeM4IApi+ppbk4iIiDgVBWgiZengGiM427PYOPbwg2sfgbiHTC1LpNyzWcHF1XhcPx7aJ0KtDtCop7l1iYjz27MEvn0YMv80jlvdDd3+bUzfFBERETlNAZpIWTi6C5Kfgy2zjWNXD2hzH3R8HHyrmVqaSLl3eD3Mfgi6Pmcs8g3Q/UVzaxIR51eYBwv+CSs/NI4DqhvTvc/0IyIiIiJnMXWRpYkTJ9K2bVv8/f0JDQ2lT58+bN++vVibU6dOkZiYSNWqVfHz86N///6kpqYWa7Nv3z569uyJj48PoaGhPPHEExQWFhZrs2jRIlq1aoWnpyf16tVj6tSp59Tz9ttvU6tWLby8vGjXrh0rVqwo8fcslVTa1tPhmQWa3wkPrzKmlSk8E7l61gJY9BJ8cCOkbjKmX9ntZlclIuWFqwcc+cN43PpeeGiZwjMRERG5IFMDtMWLF5OYmMjvv/9OUlISBQUFdOvWjZycHEebUaNGMWfOHL7++msWL17MoUOH6Nevn+O61WqlZ8+e5Ofns3TpUqZNm8bUqVMZP368o82ePXvo2bMnnTt3Zt26dYwcOZL777+fBQsWONp8+eWXjB49mgkTJrBmzRqaN29OQkICaWlpZfPNkIrlZCas+2/RcaOe0OFRGP4b9H0XqtQ0rTSRCiFlE3zQ2dgswFYIMbfAXd9o11oRubi845Cx23hsscDNk2HwbOj9BngFmFmZiIiIODmL3e48H9enp6cTGhrK4sWL6dixI1lZWYSEhDB9+nRuvfVWALZt20bjxo1ZtmwZ7du354cffqBXr14cOnSIsLAwAN59912efPJJ0tPT8fDw4Mknn2TevHls2rTJ8VoDBgwgMzOT+fPnA9CuXTvatm3L5MmTAbDZbERHRzNixAieeuqpS9aenZ1NYGAgWVlZBAToF7BKq+AkLH8Pfn0dTmXCfT9BdFuzq5IyoD6gjFgL4bfXYdHLYCswNgfo+Ro07W92ZSLqB5zdrp/huxHG2mYP/AxuHmZXJBWM+gARkYrN1BFof5WVlQVAcHAwAKtXr6agoID4+HhHm0aNGlGjRg2WLVsGwLJly4iNjXWEZwAJCQlkZ2ezefNmR5uz73GmzZl75Ofns3r16mJtXFxciI+Pd7T5q7y8PLKzs4t9SSVmLYTV0+DNVvDTBCM8C2lsjIyRCkl9gAnsdvisDyz8txGeNewJDy1XeCamUT9QTpzKhu8eMfqPrP3GKLSs/WZXJRWA+gARkcrFaQI0m83GyJEj6dChA02bNgUgJSUFDw8PgoKCirUNCwsjJSXF0ebs8OzM9TPXLtYmOzubkydPcuTIEaxW63nbnLnHX02cOJHAwEDHV3R09NW9cSnf7HbY8i280x7mPALHD0FgNPSZYkzXrBlndoVSStQHmMBigSZ9wCsI+n0AA74A/7BLPUuk1KgfKAd2JsM7cbBmmnF8zYMwfClUrWtuXVIhqA8QEalcnCZAS0xMZNOmTcyYMcPsUi7L2LFjycrKcnzt369PMiulRS/BV3fD0R3gHQwJLxobBLQYCC6uZlcnpUh9QBlJ/wPWflF03Hqo8W+s2e1a70xMp37AiZ3Kgm8fhs/7QfYBqFIb7pkHN70Knn5mVycVhPoAEZHKxc3sAgAefvhh5s6dy5IlS6hevbrjfHh4OPn5+WRmZhYbhZaamkp4eLijzV93yzyzS+fZbf66c2dqaioBAQF4e3vj6uqKq6vreducucdfeXp64unpeXVvWMq3vBNFv3y3GAjL34VrHoBrT6+rIpWC+oBSZrPC7+9A8vNgt0J4U4hoDi4u4BdidnUigPoBp7bqY1j7GWCBdsOgy9Pg4Wt2VVLBqA8QEalcTB2BZrfbefjhh5k1axYLFy6kdu3axa63bt0ad3d3kpOTHee2b9/Ovn37iIszpsbFxcWxcePGYrtlJiUlERAQQExMjKPN2fc40+bMPTw8PGjdunWxNjabjeTkZEcbETJ2w/+GwpRroTDPOFelJozeCjeOU3gm8nflHYfDG2DzbPjkJvhxHFjzoPYN4FPN7OpExNnZbEWP2ydCo15w7w/Q4yWFZyIiIvK3XdUItH379hEdHY3lL9Nn7HY7+/fvp0aNGpd1n8TERKZPn863336Lv7+/Y72xwMBAvL29CQwM5L777mP06NEEBwcTEBDAiBEjiIuLo3379gB069aNmJgYBg8ezCuvvEJKSgrjxo0jMTHR8YnQsGHDmDx5MmPGjGHo0KEsXLiQr776innz5jlqGT16NEOGDKFNmzZcc801vPHGG+Tk5HDvvfdezbdIKpLjqbDkFVg9tWhTgD1LoH5X47GHj2mliZQrdjvkHIFje4xAum6XotFkM++HjV8Xb+/hDwkvQKu7NV1TRC5u+3wjdB/8DQTVMHbYHPDFpZ8nIiIicpmuKkCrXbs2hw8fJjQ0tNj5jIwMateujdVqvaz7TJkyBYBOnToVO//JJ59wzz33APD666/j4uJC//79ycvLIyEhgXfeecfR1tXVlblz5zJ8+HDi4uLw9fVlyJAhPPfcc8XqnTdvHqNGjWLSpElUr16dDz/8kISEBEebO+64g/T0dMaPH09KSgotWrRg/vz552wsIJXIqSxY+hYsexsKco1z9eKhywSIaGZubSLOrjAP1k0/HZad/jq2B/JPFLUZ+DU06GY89j0dpPlUNdYqCouBjk8YfwiLiFxIbgbMHwsbTq+hu/gVuGWyuTWJiIiUoJSUFF544QXmzZvHwYMHCQ0NpUWLFowcOZIuXbqYXV6lYrHb7fYrfZKLiwupqamEhBRfh+bPP/8kJiaGnJycEiuwvMjOziYwMJCsrCwCAgLMLkf+rjWfQtIEOJlhHEe1hvhnofb15tYlTqtS9QEFpyDzz6JQLGO38dhWCHfPNtrYrPDvMLAV/OXJFgisDlVqGQFZnRuM07kZ4OIGXhX8eycVWqXqB5zBtu9h7kg4kQpYIC7RWFLB3dvsyqSSUh8gIiVt7969dOjQgaCgIJ577jliY2MpKChgwYIFvP/++2zbts3sEiuVKxqBNnr0aAAsFgtPP/00Pj5FU9esVivLly+nRYsWJVqgiCkK84zwrGp96DIeGvfWFDKpXE5lG+GYhx9UrWuc2zoHfngKsg8C5/nsxeIK1gJwdTd2oW1xJ7h5Q3AdCK5tjCyrUhPczrPgsk9wqb4dEaeTcwSO7QXvKsaXV6B2b75cuRnww5Ow8SvjuGp96PMORF9jbl0iIiIl7KGHHsJisbBixQp8fYvW82zSpAlDhw4FjCW2RowYQXJyMi4uLnTv3p233nrLMZvumWeeYfbs2TzyyCM888wzZGRkcPfdd/PWW2/x2muv8Z///Aebzcajjz7Kv/71L8drWCwW3nnnHb777jsWLVpEREQEr7zyCrfeequjzZNPPsmsWbM4cOAA4eHhDBo0iPHjx+Pu7l7stR977DGefvppjh07Ro8ePfjggw/w9/fn008/ZdSoURw6dKjYpix9+vTB39+fzz77rFS/v1fqigK0tWvXAsZaZxs3bsTDw8NxzcPDg+bNm/P444+XbIUipc1uh+0/wNEd0OFR41yrIeAZAE37g6tTbFYrUjoOr4fULUVTLc+MKMs9aly/5h9w0yvGYzdvyD5gPPbwMwKx4NpF4VhwbeCsoPnmt8r0rYiUK7sWwjcPFD/nFVgUqPlUhUH/K/rwZvU0I5w+c90RvAUZ631VFrkZ8HY7yEkDi4uxA3ansRp1JiIiFU5GRgbz58/nhRdeKBaenREUFITNZuOWW27Bz8+PxYsXU1hYSGJiInfccQeLFi1ytN21axc//PAD8+fPZ9euXdx6663s3r2bBg0asHjxYpYuXcrQoUOJj4+nXbt2juc9/fTTvPTSS0yaNInPPvuMAQMGsHHjRho3bgyAv78/U6dOJTIyko0bN/LAAw/g7+/PmDFjir327NmzmTt3LseOHeP222/npZde4oUXXuC2227jkUce4bvvvuO2224DIC0tjXnz5vHjjz+W0nf26l1RMvDzzz8DcO+99zJp0iQNTZby78+l8NMzsH+5MX2scW9jtIybBzS/w+zqRP4emxWy9p8VjJ0Ox7pPLFpbLPl52Jl0/uf7VDP+YD8jui3cl2SEZb7VNCpT5O+wuEBgDTh5DPKPG+dOZRlfx/YawdjZ/8Z+HAd52ee/l4cf3PQqtBhoHG/7HnYsODdsOzuc8w8vzXdXenyCoX43OLDSGHVWvY3ZFYmIiJSKnTt3YrfbadSo0QXbJCcns3HjRvbs2UN0dDQAn376KU2aNGHlypW0bdsWAJvNxscff4y/vz8xMTF07tyZ7du38/333+Pi4kLDhg15+eWX+fnnn4sFaLfddhv3338/AM8//zxJSUm89dZbjnXpx40b52hbq1YtHn/8cWbMmFEsQLPZbEydOhV/f38ABg8eTHJyMi+88ALe3t4MHDiQTz75xBGgff7559SoUeOctfKdwVUNrfnkk09Kug6RspW6GX561vgDA4yRNe2Hg7emkUk5U3DSGC0WWN04zs0wRrVk7IHMfedZgwxoc29RgFa9LVjzzhpNVuf0VMta565H5hWoKVIiJSX2VuMLjKnPJzONMO3MlzWvqK3dDg0SjH/fZ7c5lQXYjc05XM8ahXZgpbFz9IWENIbE343H+bnwYZezAragcwO3mtcV7ZhbmG8E62UZoG/5Dtx9oH68cdzjJXBxB3evsqtBRESkjF3OcvVbt24lOjraEZ4BxMTEEBQUxNatWx0BWq1atRwBFkBYWBiurq64uLgUO5eWllbs/nFxceccr1u3znH85Zdf8uabb7Jr1y5OnDhBYWHhOQOt/vraERERxV7ngQceoG3bthw8eJCoqCimTp3KPffcg8UJP6y/7ACtX79+TJ06lYCAAPr163fRtt98883fLkykVBzbCz9PhA1fAnZjzaZWd8MNT0JAhNnViZxf3gljivGZEWTH9kDGXuPx8UNQtR6MWG209fSHXT+D/fRuyK4eRhhWpXbRWmRV6xfdu9OTwJNl/IZEpBhXdyOg8gs5/3WLBfp/eO55mw3ysowwzadq0fm6ncHNq3jYdvaXb7WitiePQdqWi9d3z7yi2uaONH6GXmh0W0SLohHc+bmQvrXommcgnPWL+iXlHIHvn4DN34BfuBH6eVcx+jkREZEKrn79+lgslhLZKODMmmRnWCyW856z2WyXfc9ly5YxaNAgnn32WRISEggMDGTGjBm89tprl3zts1+nZcuWNG/enE8//ZRu3bqxefNm5s2bd9l1lKXLDtACAwMdCWBAQIBTpoEilzTvMdj5k/G4SV/oPA6q1TO3JhG7HU6knRWO7YGacVD3RuP6ui/ghzEXfn5uhvGHtIuL8Yd4v/fBL9QIzPwjr+wPVhEpP1xcisKps9XuaHxdDp9guPvbonDNMcots+ic31nTPU8eM3bczUk3vv4qpk9RgJa+DT64seiaxaX4Om/ewXDL2+BvLHLM1rnGaDrvKsa9kyZA7pHTH3YNNkahiYiIVBLBwcEkJCTw9ttv88gjj5yzDlpmZiaNGzdm//797N+/3zEKbcuWLWRmZhITE/O3a/j999+5++67ix23bNkSgKVLl1KzZs1iGw/8+eefV/U6999/P2+88QYHDx4kPj6+2Ig6Z3LZAVrfvn3x8jKGyk+dOrW06hEpWXnHjWDizC6Cnf9p/OLfZQJEtTK3NqncfpsE+1ecXp9sLxTkFL/e/qGiAK1KLfANLb5Y/9kjynyqFp9OFXsrIiKXxd0b6nS6/Pb9P7rwyLaTxyD0rF/WrQUQUN04X5ADdltRuzNczvpV9JfX4NCa4q8X2gT6vA2RLa/q7YmIiJRnb7/9Nh06dOCaa67hueeeo1mzZhQWFpKUlMSUKVPYsmULsbGxDBo0iDfeeIPCwkIeeughbrjhBtq0+fvrhH799de0adOG6667ji+++IIVK1bw0UcfAcYIuX379jFjxgzatm3LvHnzmDVr1lW9zsCBA3n88cf54IMP+PTTT/923aXligK0lJQUQkJCcHV15fDhw4SGhpZmbSJXrzDPWP9l8StQpSbcn2wEDFGtjU/aRcy2ezHsSi46trgY65idCchqnLXeQP1u8MSOsq9RROSvPHyMr8CoS7et0Q5GbzYeF+adu87byWPGiLQzotsZxyePGes7NukL1z9WuXYZFREROUudOnVYs2YNL7zwAo899hiHDx8mJCSE1q1bM2XKFCwWC99++y0jRoygY8eOuLi40L17d956660Sef1nn32WGTNm8NBDDxEREcF///tfx8i2m2++mVGjRvHwww+Tl5dHz549efrpp3nmmWeu+HUCAwPp378/8+bNo0+fPiVSe2mw2C9nZTogPDycDz74gN69e+Pi4kJqaiohIRdYq6MSys7OJjAwkKysLO1OaiabDTZ+DT//21hAHYxROvd8rzXOpFRdcR+webYxOvLMaLKgGvojUaSc0+8CIpWb+gARqUgsFguzZs0qs0CrS5cuNGnShDfffLNMXu9qXPYItGHDhnHLLbdgsViwWCyEh194+3Or1VoixYlcNrsddiRB8rOQusk45xduLJDecrCxLpSIM2nSx+wKRERERERETHXs2DEWLVrEokWLeOedd8wu56IuO0B75plnGDBgADt37uTmm2/mk08+ISgoqBRLE7lMdjt8cRvsTDKOPQPhukeh3XBjmomIiIiIiIiIOJ2WLVty7NgxXn75ZRo2bGh2ORd12QEaQKNGjWjUqBETJkzgtttuw8dH4YQ4AYsFwmNh7y9wzYNw3ShjVzERERERERERuWKXudrX37Z3794yeZ2ScEUB2hkTJkwAID09ne3btwPQsGFDrYkmZSNzPyx6CarVh+tGGueuGwlt77+8RY1FRERERERERK7AVQVoubm5PPzww3z22WeO9c5cXV25++67eeuttzQyTUpHboaxxf2KD8CaZ0zVbHs/ePoZu3advZOXiIiIiIiIiEgJcbmaJ40aNYrFixfz3XffkZmZSWZmJt9++y2LFy/mscceK+kapbLLz4Elr8Kk5rBsshGe1boeBn9jhGciIiIiIiIiIqXoqkagzZw5k//973906tTJce6mm27C29ub22+/nSlTppRUfVKZWQth9Sew+BXISTPOhcVC/DNQr4ux9pmIiIiIiIiISCm76imcYWFh55wPDQ0lNzf3bxclAhgB2coPjfCsSi3oPA6a9geXqxo4KSIiIiIiIiJyVa4qiYiLi2PChAmcOnXKce7kyZM8++yzxMXFlVhxUsmcyjLWNzuwyjh2cYWEF6DHq5C4EprdpvBMRERERERERMrcVY1Ae+ONN+jevTvVq1enefPmAKxfvx4vLy8WLFhQogVKBWe3G4HZ6qmw+RsoyIUmfeG2qcb1evFQz8wCRURERERERCqWe+65h8zMTGbPnn3Zz7FYLMyaNYs+ffqUWl3ns3fvXmrXrs3atWtp0aJFmb722a5qOE9sbCw7duxg4sSJtGjRghYtWvDSSy+xY8cOmjRpUtI1SkV0MhOWvw9TOsBH8bDucyM8C2kENTuYXZ2IiIiIiIhIuXXPPfdgsViwWCx4eHhQr149nnvuOQoLCwGYNGkSU6dOLfU68vPzeeWVV2jevDk+Pj5Uq1aNDh068Mknn1BQUFDqr1+SrngEWkFBAY0aNWLu3Lk88MADpVGTVHRbvoVv/gGFJ41jNy9j1FnreyC6nTYHEBEREREREfmbunfvzieffEJeXh7ff/89iYmJuLu7M3bsWAIDA0v99fPz80lISGD9+vU8//zzdOjQgYCAAH7//Xf+7//+j5YtW5o6ouxKXfEINHd392Jrn4lcUm4G7F9RdBzR3AjPQmOgxyvw2Dbo+y7UaK/wTERERERERKQEeHp6Eh4eTs2aNRk+fDjx8fF89913gDFC7eypmJ06deKRRx5hzJgxBAcHEx4ezjPPPHPR+0+YMIGIiAg2bNhw3utvvPEGS5YsITk5mcTERFq0aEGdOnUYOHAgy5cvp379+gDMnz+f6667jqCgIKpWrUqvXr3YtWvXOffbtm0b1157LV5eXjRt2pTFixdf3TfmKl3VFM7ExERefvllx9A/kXPY7fDnUvjmQXitEXx5F1hPD8+sUgseWg7Dl0K7f4B3FVNLFREREREREbkcdrud3PxCU77sdvvfqt3b25v8/PwLXp82bRq+vr4sX76cV155heeee46kpKTzfg9GjBjBp59+yi+//EKzZs3Oe78vvviC+Ph4WrZsec41d3d3fH19AcjJyWH06NGsWrWK5ORkXFxc6Nu3LzabrdhznnjiCR577DHWrl1LXFwcvXv35ujRo1fyLfhbrmoTgZUrV5KcnMyPP/5IbGys402f8c0335RIcVIO5WbA+v8amwIc+aPovG8oZB+CKjWN49BGppQnIiIiIiIicrVOFliJGW/O5olbnkvAx+PKYxy73U5ycjILFixgxIgRF2zXrFkzJkyYAED9+vWZPHkyycnJdO3a1dGmsLCQu+66i7Vr1/Lrr78SFRV1wfvt2LGDTp06XbK+/v37Fzv++OOPCQkJYcuWLTRt2tRx/uGHH3a0nTJlCvPnz+ejjz5izJgxl3yNknBVAVpQUNA5b1AquVPZMG+0sb6Z9XSi7e4Lsf2Ntc0iW2l6poiIiIiIiEgZmTt3Ln5+fhQUFGCz2Rg4cOBFp2X+dSRZREQEaWlpxc6NGjUKT09Pfv/9d6pVq3bR17/cEXM7duxg/PjxLF++nCNHjjhGnu3bt69YgBYXF+d47ObmRps2bdi6detlvUZJuKIAzWaz8eqrr/LHH3+Qn5/PjTfeyDPPPIO3t3dp1SfO7OSxoumXnv5wcLURnkU0N0KzpreCV4CpJYqIiIiIiIiUFG93V7Y8l2Daa1+Jzp07M2XKFDw8PIiMjMTN7eIRkLu7e7Fji8VyzjTKrl278t///pcFCxYwaNCgi96vQYMGbNu27ZJ19u7dm5o1a/LBBx8QGRmJzWajadOmF51uaoYrCtBeeOEFnnnmGeLj4/H29ubNN98kPT2djz/+uLTqE2djs8HeJcYUza1z4cFFEN7UGF1206vgUxUiz53fLCIiIiIiIlLeWSyWq5pGaQZfX1/q1atXove8+eab6d27NwMHDsTV1ZUBAwZcsO3AgQP55z//ydq1a89ZB62goID8/HxOnTrF9u3b+eCDD7j++usB+PXXX897v99//52OHTsCxlTS1atX8/DDD5fQO7u0K/pf/dNPP+Wdd97hH//4BwA//fQTPXv25MMPP8TF5ar2I5Dy4kQarPsCVk+DY3uKzu/40QjQAOrFm1ObiIiIiIiIiJSJvn378tlnnzF48GDc3Ny49dZbz9tu5MiRzJs3jy5duvD8889z3XXX4e/vz6pVq3j55Zf56KOPaNasGVWrVuX9998nIiKCffv28dRTT533fm+//Tb169encePGvP766xw7doyhQ4eW5lst5ooCtH379nHTTTc5juPj47FYLBw6dIjq1auXeHHiBPYsgZUfwrZ5YDu966qHPzS7HVoPMaZrioiIiIiIiEilceutt2Kz2Rg8eDAuLi7069fvnDaenp4kJSXx+uuv89577/H444/j4+ND48aNeeSRR2jatCkuLi7MmDHDcdywYUPefPPN824+8NJLL/HSSy+xbt066tWrx3fffXfJddhKksV+Bfugurq6kpKSQkhIiOOcv78/GzZsoHbt2lf84kuWLOHVV19l9erVHD58mFmzZtGnTx/H9XvuuYdp06YVe05CQgLz5893HGdkZDBixAjmzJmDi4sL/fv3Z9KkSfj5+TnabNiwgcTERFauXElISAgjRow4Z5eGr7/+mqeffpq9e/dSv359Xn755WJh4aVkZ2cTGBhIVlYWAQEVaN2vOY8a0zUBotoYa5s16Quefhd7lkilU2H7ABG5bOoHRCo39QEiIhXbFY1As9vt3HPPPXh6ejrOnTp1imHDhuHr6+s4980331zW/XJycmjevDlDhw49b1oJ0L17dz755BPH8dmvDTBo0CAOHz5MUlISBQUF3HvvvTz44INMnz4dMH6QdevWjfj4eN599102btzI0KFDCQoK4sEHHwRg6dKl3HnnnUycOJFevXoxffp0+vTpw5o1a4rt+FCh2Wywe6ERltW+Aa55wDjfZii4uBujzcJjTS1RRERERERERMQMVzQC7d57772sdmcHXpddiMVy3hFomZmZzJ49+7zP2bp1KzExMaxcuZI2bdoAMH/+fG666SYOHDhAZGQkU6ZM4V//+hcpKSl4eHgA8NRTTzF79mzHbhB33HEHOTk5zJ0713Hv9u3b06JFC959993Lqr/cfuKUfRjWfg5rPoWsfca5kEbw0O/GxgAiclnKbR8gIiVG/YBI5aY+QESkYruiEWhXE4z9XYsWLSI0NJQqVapw44038u9//5uqVasCsGzZMoKCghzhGRjrsrm4uLB8+XL69u3LsmXL6NixoyM8A2Ma6Msvv8yxY8eoUqUKy5YtY/To0cVeNyEh4YLBHUBeXh55eXmO4+zs7BJ6x2XAZoWdycZosz/mg91qnPcKhOZ3QqshCs9ELqFc9wEiUiLUD4hUbuoDREQqF6feOrN79+58+umnJCcn8/LLL7N48WJ69OiB1WoEPikpKYSGhhZ7jpubG8HBwaSkpDjahIWFFWtz5vhSbc5cP5+JEycSGBjo+IqOjv57b7YsbZsL02+D7fOM8KzGtdD3PXhsO/R4GcJizK5QxOmV6z5AREqE+gGRyk19gIhI5eLUAdqAAQO4+eabiY2NpU+fPsydO5eVK1eyaNEis0tj7NixZGVlOb72799vdknnZy2E7fNhyatF5xp0h6r1oX0iJK6AoT9A8wHg7m1enSLlTLnpA0Sk1KgfEKnc1AeIiFQuVzSF02x16tShWrVq7Ny5ky5duhAeHk5aWlqxNoWFhWRkZBAeHg5AeHg4qampxdqcOb5UmzPXz8fT0/OcDQ2cSuZ+WPsZrPkMjh8Ciws0HwiBUeDmCQ+v1DRNkb/B6fsAESl16gdEKjf1ASIilYtTj0D7qwMHDnD06FEiIiIAiIuLIzMzk9WrVzvaLFy4EJvNRrt27RxtlixZQkFBgaNNUlISDRs2pEqVKo42ycnJxV4rKSmJuLi40n5LJctaAFvnwhe3wRuxsPhlIzzzDob2D4GLa1FbhWciIiIiIiIiIpfF1BFoJ06cYOfOnY7jPXv2sG7dOoKDgwkODubZZ5+lf//+hIeHs2vXLsaMGUO9evVISEgAoHHjxnTv3p0HHniAd999l4KCAh5++GEGDBhAZGQkAAMHDuTZZ5/lvvvu48knn2TTpk1MmjSJ119/3fG6jz76KDfccAOvvfYaPXv2ZMaMGaxatYr333+/bL8hf0fBKZjcBrLOGjpeuyO0vgca9TJGnYmIiIiIiIiIyBUzNUBbtWoVnTt3dhyf2QlzyJAhTJkyhQ0bNjBt2jQyMzOJjIykW7duPP/888WGSn/xxRc8/PDDdOnSBRcXF/r378+bb77puB4YGMiPP/5IYmIirVu3plq1aowfP54HH3zQ0ebaa69l+vTpjBs3jn/+85/Ur1+f2bNn07Rp0zL4Llwla4Gxg2a9ruDuZXxFNIeCk9BykLGTZtW6ZlcpIiIiIiIiIlLuWex2u93sIiqC7OxsAgMDycrKIiAgoPReKGMPrPkU1n4OOWnQ70Nodptx7XgqeFcBN4/Se30ROa8y6wNExGmpHxCp3NQHiEhF0alTJ1q0aMEbb7wBQK1atRg5ciQjR440ta4rNXXqVEaOHElmZmaJ3K9crYFWaRXmw+ZZ8GkfeLMF/PofIzzzDYXCk0Xt/MMUnomIiIiIiIhUYna7nfj4eMfyV2d75513CAoK4sCBAyZUdvlSUlIYMWIEderUwdPTk+joaHr37n3O+vVlqVztwlkpLX/f2Awg98jpExaoe6OxtlnDHuDqbmZ1IiIiIiIiIuJELBYLn3zyCbGxsbz33nv84x//AIx158eMGcOUKVOoXr26yVVe2N69e+nQoQNBQUG8+uqrxMbGUlBQwIIFC0hMTGTbtm2m1KURaM6mMA9yjhY/l3sE/MLg+sfh0XUw+BuIuVnhmYiIiIiIiIicIzo6mkmTJvH444+zZ88e7HY79913H926daNly5b06NEDPz8/wsLCGDx4MEeOHLn0TU/bt28ft9xyC35+fgQEBHD77beTmpoKQFZWFq6urqxatQoAm81GcHAw7du3dzz/888/Jzo6+oL3f+ihh7BYLKxYsYL+/fvToEEDmjRpwujRo/n9998d7f7zn/8QGxuLr68v0dHRPPTQQ5w4ceKc+82ePZv69evj5eVFQkIC+/fvP6fN5VCA5iyO7IQfx8F/GsNP44vON7sd7vgCRm2GLk9DlVqmlSgiIiIiIiIiQH7Oxb+shUVtC/Mv3rbgrKWZ7Pbzt7kKQ4YMoUuXLgwdOpTJkyezadMm3nvvPW688UZatmzJqlWrmD9/Pqmpqdx+++2XdU+bzcYtt9xCRkYGixcvJikpid27d3PHHXcAxkaOLVq0YNGiRQBs3LgRi8XC2rVrHeHW4sWLueGGG857/4yMDObPn09iYiK+vr7nXA8KCnI8dnFx4c0332Tz5s1MmzaNhQsXMmbMmGLtc3NzeeGFF/j000/57bffyMzMZMCAAZf1Xv9KUzjNVHAKts2F1VNh7y9F5/f9DjYruLiCdxA07mVWhSIiIiIiIiLyVy9GXvz6bVOhSV/j8cLnYOlbF24b2RIeXGQ8zj0Kr9Y9t80zWVdTJe+//z5NmjRhyZIlzJw5k/fee4+WLVvy4osvOtp8/PHHREdH88cff9CgQYOL3i85OZmNGzeyZ88exyiyTz/9lCZNmrBy5Uratm1Lp06dWLRoEY8//jiLFi2ia9eubNu2jV9//ZXu3buzaNGic4KuM3bu3IndbqdRo0aXfG9nb2pQq1Yt/v3vfzNs2DDeeecdx/mCggImT55Mu3btAJg2bRqNGzdmxYoVXHPNNZd8jbNpBJoZsg7Cgn8Zo81m3meEZxYXaNAD7vwSHlpuhGciIiIiIiIiIlcpNDSUf/zjHzRu3Jg+ffqwfv16fv75Z/z8/BxfZ8KqXbt2XfJ+W7duJTo6utgUzJiYGIKCgti6dSsAN9xwA7/++itWq5XFixfTqVMnR6h26NAhdu7cSadOnc57f7vdftnv7aeffqJLly5ERUXh7+/P4MGDOXr0KLm5uY42bm5utG3b1nHcqFGjYrVeCY1AM0PecVg22XgcUB1a3Q0t74LAKHPrEhEREREREZFL++ehi1939Sx6fON46DT2wm0tZ41t8ql66XtfITc3N9zcjPjnxIkT9O7dm5dffvmcdhERESXyeh07duT48eOsWbOGJUuW8OKLLxIeHs5LL71E8+bNiYyMpH79+ud9bv369bFYLJfcKGDv3r306tWL4cOH88ILLxAcHMyvv/7KfffdR35+Pj4+PiXyXs6mAM0MoY3gutFQIw7qddFoMxEREREREZHyxOPc9bkuyM0D8Li8thbLld37CrVq1YqZM2dSq1YtR6h2JRo3bsz+/fvZv3+/YxTali1byMzMJCYmBjDWKWvWrBmTJ0/G3d2dRo0aERoayh133MHcuXMvuP4ZQHBwMAkJCbz99ts88sgj56yDlpmZSVBQEKtXr8Zms/Haa6/h4mIEkF999dU59yssLGTVqlWO6Zrbt28nMzOTxo0bX/F71xROs8RPgAbdFJ6JiIiIiIiISJlITEwkIyODO++8k5UrV7Jr1y4WLFjAvffei9VqveTz4+PjiY2NZdCgQaxZs4YVK1Zw9913c8MNN9CmTRtHu06dOvHFF184wrLg4GAaN27Ml19+edEADeDtt9/GarVyzTXXMHPmTHbs2MHWrVt58803iYuLA6BevXoUFBTw1ltvsXv3bj777DPefffdc+7l7u7OiBEjWL58OatXr+aee+6hffv2V7z+GShAExERERERERGpFCIjI/ntt9+wWq1069aN2NhYRo4cSVBQkGMk18VYLBa+/fZbqlSpQseOHYmPj6dOnTp8+eWXxdrdcMMNWK3WYmudderU6Zxz51OnTh3WrFlD586deeyxx2jatCldu3YlOTmZKVOmANC8eXP+85//8PLLL9O0aVO++OILJk6ceM69fHx8ePLJJxk4cCAdOnTAz8/vnFovl8V+JSu0yQVlZ2cTGBhIVlYWAQEBZpcjImVMfYCIqB8QqdzUB4iIVGwagSYiIiIiIiIiInIRCtBEREREREREREQuQgGaiIiIiIiIiIjIRShAExERERERERERuQgFaCIiIiIiIiIiIhehAE1EREQqBJvNzi870hk5Yy1ZJwvMLkdEREREKhA3swsQERER+Tv2Z+Ty9eoDzFx9gIOZJwFoWzuYQe1qmlyZiIiIiFQUCtBERESk3DlVYGXB5hS+WrWf33YedZwP8HKjT8so2tYKNrE6EREREaloFKCJiIhIuWC329l4MIuvVu3n23WHOH6qEACLBTrUrcbtbaPpFhOGl7uryZWKiIiISEWjAE1EREScWkZOPrPXHuSrVfvZlnLccT4qyJvb2lSnf6vqRAf7mFihiIiIiFR0CtBERETE6VhtdpbsSOfrVftJ2pJKgdUOgIebCz2ahnN7m2ji6lTFxcVicqUi4myO5eRTYLMR6u9ldikiIlKBKEATERERp7H3SA5fr97PzNUHSck+5TgfGxXI7W2qc3PzKAJ93E2sUEScUV6hlZ+3pfHNmoP8vD2Nu9rXZELvJmaXJSIiFYgCNBERETFVbn4hP2xM4ctV+1mxJ8NxvoqPO31aRnFb62hiIgNMrFBEnJHdbmfVn8f4Zs1B5m04RPbpdREBdqadMLEyERGpiBSgiYiISJmz2+2s3Z/J16v2M2f9YU7kGX/4uligY4MQbm8TTZfGoXi6aUMAESlud/oJZq09yKy1Bzlw7KTjfESgF7e0iKJvyygahvubWKGIiFRECtBERESkzKQfz2PW2gN8tepAsREiNYJ9uL1Ndfq3rk5EoLeJFYqIMzp6Io+5Gw7zzdqDrN+f6Tjv6+FKj9gI+rWMol2dqrhqXUQRESklCtBERESkVBVabSzans5Xq/azcFsahTZjQwAvdxduio3g9jbRXFMrWBsCiEgxpwqs/LQ1lVlrDrL4j3RH3+HqYqFj/Wr0bVWdro3D8PbQSFURESl9CtBERESkVOxMO8HXq/fzzZqDpB/Pc5xvER3EHW2j6dksggAvbQggIkVsNjvL92Qwa+0BftiYwvG8onXNmlUPpE+LKHo3jyTE39PEKkVEpDJSgCYiIiIl5kReIfM2HOKrVQdY/ecxx/mqvh70axXFbW2iaRCmtYlEpLgdqceZtfYg3647xMHMonXNooK86dMykr4to6gXqr5DRETM42Lmiy9ZsoTevXsTGRmJxWJh9uzZxa7b7XbGjx9PREQE3t7exMfHs2PHjmJtMjIyGDRoEAEBAQQFBXHfffdx4kTxXXc2bNjA9ddfj5eXF9HR0bzyyivn1PL111/TqFEjvLy8iI2N5fvvvy/x9ysiIlIR2e12Vu7N4Imv13PNCz/x5MyNrP7zGC4W6NIolPcGt2bZ2C78q2eMwjMRcUg/nsdHv+6h11u/0PX1JbyzaBcHM0/i7+XGgLbRfPlge34Z05knEhopPBMREdOZOgItJyeH5s2bM3ToUPr163fO9VdeeYU333yTadOmUbt2bZ5++mkSEhLYsmULXl5eAAwaNIjDhw+TlJREQUEB9957Lw8++CDTp08HIDs7m27duhEfH8+7777Lxo0bGTp0KEFBQTz44IMALF26lDvvvJOJEyfSq1cvpk+fTp8+fVizZg1NmzYtu2+IiIhIOZKafYqZaw7w9aoD7DmS4zhfp5ovt7WJpl+rKMICvEysUESczcl8Kz9uSeGbNQf5decRrKfXNXNzsdCpYSh9W0bRpXEoXu5a10xERJyLxW63280uAsBisTBr1iz69OkDGJ9mR0ZG8thjj/H4448DkJWVRVhYGFOnTmXAgAFs3bqVmJgYVq5cSZs2bQCYP38+N910EwcOHCAyMpIpU6bwr3/9i5SUFDw8PAB46qmnmD17Ntu2bQPgjjvuICcnh7lz5zrqad++PS1atODdd9+9rPqzs7MJDAwkKyuLgICAkvq2iEg5oT5AKov8QhsLt6Xy1aoDLNqexum/ffHxcKVXM2NDgNY1q2CxVL4NAdQPiJyf1WZn2a6jzFp7kPmbDpOTb3VcaxEdRL9WUfRqFkmwr4eJVf596gNERCo2p10Dbc+ePaSkpBAfH+84FxgYSLt27Vi2bBkDBgxg2bJlBAUFOcIzgPj4eFxcXFi+fDl9+/Zl2bJldOzY0RGeASQkJPDyyy9z7NgxqlSpwrJlyxg9enSx109ISDhnSqmIOLdTBVZ+3XGEfRm5DL2uttnliFQof6Qe56uV+5m19iBHc/Id59vUrMLtbaPpGRuBr6fT/lohIibYlpLNrDXGumYp2acc52sE+9CnZRR9W0ZRu5qviRWKiIhcPqf9TTclJQWAsLCwYufDwsIc11JSUggNDS123c3NjeDg4GJtateufc49zlyrUqUKKSkpF32d88nLyyMvr2hHsezs7Ct5eyJSQo7l5JO8LY2kLSks+eMIJwuseLi5cEfb6FL9Y159gFQG2acKmLPe2BBg/f5Mx/kQf0/6t6rObW2qUzfEz7wCTaZ+QORcqdmn+HbdQb5Zc5BtKccd5wO93enVLIK+LaMqzChV9QEiIpWL0wZozm7ixIk8++yzZpchUintz8jlxy2p/Lg5hZV7MxxTyAAiA73o1iSckwXWUg3Q1AdIRWWz2fl9z1G+XnWAHzYd5lSBDTDWJ+rSOJTb20RzQ4MQ3FxN3YfIKagfEDHk5BUyf1MKs9cd5LedRxw/l91dLdzYKJS+LavTuVEInm4Va10z9QEiIpWL0wZo4eHhAKSmphIREeE4n5qaSosWLRxt0tLSij2vsLCQjIwMx/PDw8NJTU0t1ubM8aXanLl+PmPHji027TM7O5vo6OgreYsicpnsdjubDmaTtCWFH7ekFvtEG6BxRABdY8LoFhNGk8iAMvlUW32AVDSHMk8yc/UBvl59gH0ZuY7z9UL9uKNNNH1aRhHi72lihc5H/YBUZoVWG7/tOsqsNQdYsDmVkwVF65q1qVmFvq2i6BkbQZBP+V7X7GLUB4iIVC5OG6DVrl2b8PBwkpOTHYFZdnY2y5cvZ/jw4QDExcWRmZnJ6tWrad26NQALFy7EZrPRrl07R5t//etfFBQU4O7uDkBSUhINGzakSpUqjjbJycmMHDnS8fpJSUnExcVdsD5PT088PfWHhEhpKbDaWL47gx+3pPDTllQOZRWtneLqYuGaWsF0jQmja0wY0cE+ZV6f+gCpCPIKrSRtMTYE+GVHOme2FfLzdKN380hub1OdFtFBFWKqVWlQPyCVjd1uZ/OhbGatPch36w+Rfrxo+mKtqj70bVmdvi2jqFG17H8um0F9gIhI5WJqgHbixAl27tzpON6zZw/r1q0jODiYGjVqMHLkSP79739Tv359ateuzdNPP01kZKRjp87GjRvTvXt3HnjgAd59910KCgp4+OGHGTBgAJGRkQAMHDiQZ599lvvuu48nn3ySTZs2MWnSJF5//XXH6z766KPccMMNvPbaa/Ts2ZMZM2awatUq3n///TL9fohUdsdPFbD4j3SStqSycFsax08VOq55u7tyQ4MQujUJo3PDUKqU8526RMy05VA2X63az+x1B8nMLXCcb1c7mDvaRtO9aTg+Hk77GZuIlLFDmSeZve4gs9ce5I/UE47zVXzc6d08kr4toxS2i4hIhWfqb8erVq2ic+fOjuMzQ6CHDBnC1KlTGTNmDDk5OTz44INkZmZy3XXXMX/+fLy8vBzP+eKLL3j44Yfp0qULLi4u9O/fnzfffNNxPTAwkB9//JHExERat25NtWrVGD9+PA8++KCjzbXXXsv06dMZN24c//znP6lfvz6zZ8+madOmZfBdEKnc0rJPkbQ1lR83p7Js11HyrTbHtWp+HsQ3NkaZdahXDS/3irV2ikhZysot4Nv1B/lq1X42HSxa6Do8wItbW1fn1tbVqaXd8ETktOOnCvhhUwqz1hzk9z1HHSNUPdxc6No4jD4to7ihQQgebloPUUREKgeL3W63X7qZXEp2djaBgYFkZWUREBBgdjkiTstut7Mr/QQLNqeStCWVdWft7AdQu5ov3WLC6NYkjBbRVXB1KR+fZqsPEGdks9n5bdcRvlp1gAWbU8gvNAJqd1cL3WLCua1Nda6vH1Ju/p05O/UDUt4VWG38siOdb9YcJGlLKnmFRR9qtasdTN+WUfSIjSDQ293EKp2X+gARkYpN8zNEpNRZbXbW7jvGj1uM0GzPkZxi11tEB9GtibEJQN0QP00BEfmb9mfk8vXqA8xcfYCDmScd5xuF+3P76Q0BgjUNWkQwPtjacCCLWWsPMmf9IY7m5Duu1Q3xpV+r6tzSIpLqVSrHumYiIiIXogBNRErFqQIrv+44QtKWVH7amlrsF3IPVxeurVeVrjFhxDcOIyzA6yJ3EpHLcarAyoLNKXy1aj+/7TzqOO/v5UafFlHc3iaaplFls0utiDi//Rm5fLvuIN+sPcju9KIPtqr5eTjWNYuNClSfISIicpoCNBEpMcdy8lm4LY0ft6Sw5I8jxba09/dy48ZGoXSLCeeGhiH4ear7Efm77HY7Gw9m8dWq/Xy77lCxjTc61KvK7W2iSWgSrvUDRQSArJMFfL/xMLPWHGTF3gzHeU83F7o1Cadfyyiuq18Nd1etayYiIvJX+gtWRP6W/Rm5p6dmprBy7zGstqJlFSMCvegWE0bXmHDa1QnWL+QiJSQjJ5/Za40NAbalHHecjwrydmwIEB2s6VYiAvmFNhZtT2P2uoP8tDXNsRaixQJxdarSt2UU3ZuG4++ldc1EREQuRgGaiFwRu93O5kPZ/LgllR83pxT74x2MNZaMTQDCaRKp6WIiJaXAamPR9nRmrj5A8rZUCqxGWO3h5kL3JuHc3iaaa+tWxUUbAohUena7nbX7M5m15iBzNxziWG6B41rDMH/6torilhaRRAR6m1iliIhI+aIATUQuqcBqY8WeDH7cnELSllQOZZ1yXHOxQNtawXRrEk63mDCNehEpQWcC65lrDvDduuKLezeNCuCONtHc3DyKQB+NHBER+PNoDrPWHmT22oPsPZrrOB/i78ktzSPp2yqKmAh9uCUiInI1FKCJyHmdyCtk8fZ0kraksHBbGtlnra3k7e5KxwbV6BYTzo2NQqmi3fxESlRa9ilmrzvIzNUH2Z5aNMqzmp8Ht7SIon+r6sREBphYoYg4i8zcfOZsOMzstQdZ/ecxx3lvd1e6Nw2nb8soOtSrhqtGp4qIiPwtCtBExCEt+xRJW1NJ2pLK0p1HybfaHNeq+noQ3ziMrjFhXFe/mhYlFylhpwqsJG1JZeaaAyz5I50zywl6uLrQNSaM/q2j6Fg/BDetJShS6eUVWvl5WxrfrDnIz9vTHFO6XSzQoV41+raMIqFJOL7asEdERKTE6KeqSCVmt9vZlX7i9Hpmqazbn1nseq2qPo6pmS1rVNGn1yIlzG63s2bfMf632lin6OxdNFvWCKJ/q+r0bhapKZoiQqHVxrLdR5m7/jA/bDpcbGR444gA+rWM4uYWkYQFeJlYpYiISMWlAE2kkrHa7Kzbf4wfNxsjzXYfySl2vXl0kLEJQEwY9UL9tE6KSCk4cCyXb9Yc5Js1B4qtUxQZ6EXfVlH0a1WduiF+JlYoIs7AZrOz6s9jzFl/iO83Hi62DmJ4gBe3tIykb8soGoVrSreIiEhpU4AmUgmcKrDy284jJG1J5aetqRw5UfQLuLurhWvrVqNrjDE9U59ci5SOE3mF/LDxMDPXHOD33RmO8z4exjpFt7aqTvs62kVTpLKz2+1sOJDFnPWHmLvhMCnZRRv3VPFxp0dsBL2aRdCudlWNDBcRESlDCtBEKqjM3HwWbkvjx82pLNmRTm6+1XHN38uNzg1D6dYkjBsahODvpelhIqXBarOzbNdRvllzgB82pXCyoOjfYVydqvRvXZ0eTbVOkUhlZ7fb2Z56nDnrDzFn/WH2ZRSNTPX3dKNbk3B6N4+gQ71quGsdRBEREVPoN3aRCmR/Ri5JW4ypmSv2ZmA9swo5xlSPbk2MUWbtalfFw02/gIuUll3pJ5i5+gCz1h7kcFbR6JHa1Xzp3yqKPi2jqF7Fx8QKRcQZ7E4/wdwNh5mz/hA70k44znu7uxIfE0avZhHc0CBEG/eIiIg4AQVoIuWY3W5n86Fsfjwdmm09nF3seqNwf7rGhNEtJpymUQFaz0ykFGXm5jNnw2Fmrj5QbEOOAC83ejWPpH+r6rSqEaR/hyKV3IFjuY7QbPOhop/bHq4udGoYQu/mkXRpHIqPh35NFxERcSb6ySxSzhRYbazYk+EYaXYw86TjmosF2tQKPr0JQDg1qmqEi0hpKrDaWPJHOjPXHOCnLWnkW20AuLpYuKFBCP1aRRHfOEyjR0QqubTsU8zbaIRma/ZlOs67uli4rl41ejePpFuTMAK0pIKIiIjTUoAmUg5k5uaz+I90ftqaxuLtacW2rvdyd6Fj/RC6xoTRpXEYwb4eJlYqUjlsPpTFzNUH+W79wWKbcjQK9+fW1tW5uUUkof7akEOkMsvIyWf+phTmrD/E73uOYj+9qoLFAu1qB9O7eSQ9mkbo57aIiEg5oQBNxAnZ7XZ2peewcFsqP21NY/Wfx4qtZxbs60GXRqF0axLOdfWq4e2h0S0ipS39eB7frjvI/1YfYFvKccf5qr4e3NIiiv6to2gSGWhihSJituxTBfy4OZW5Gw7x644jFJ71s7tVjSB6N4/kptgI7XgtIiJSDilAE3ESBVYbK/dmkLw1jeStqew9mlvseoMwP7o0DqNLo1Ba1qiiretFysCpAivJW9OYueYAi/9IdwTZHq4uxMeE0q9ldW5oGKJd8UQqsdz8QpK3pjFn/SEWbU93TOUGaBIZQO/mkfSMjSA6WMsqiIiIlGcK0ERMdCznzNTMVBb/kc7xs6ZmurtaaF+nKl0ahdKlcZh+8RYpI3a7nTX7Mpm55gBz1x8qNmW6RXQQ/VtXp3ezCIJ8NO1KpLLKK7SyeHs6czYc5qctqZwssDqu1Q3x5ebmUfRqHkHdED8TqxQREZGSpABNpAydmZqZvDWV5K1prPozg7NmdxDs60HnhqHENw7l+gYh+Hnqn6hIWTmYeZJZaw7wzZqD7D6S4zgfEehF35ZR9GtVnXqh+mNYpLIqsNpYuusoc9YfYsHmlGIfetUI9qFXswh6N4+kUbi/dtsVERGpgPTXuUgpK7DaWLkng5+2ppG8LZU//zI1s2GYP10aG6PMWkQHaWqmSBnKyStk/qYUZq45wLLdRYt8e7u70qNpOP1bV6d9nar6dylSSVltdlbsyWDOhkPM35RCRk7RpiHhAV6O0KxZ9UCFZiIiIhWcAjSRUnAsJ59Ff6Tx09Y0lmxP53he0afUHq4utKsTTHzjMG5sFKqpmSJlzGaz8/vuo/xvzQHmb0ohN79o6lX7OsH0b1WdHrERGgEqUknZ7XbW7s9kzvpDzNtwmLTjeY5rVX09uCnWCM3a1KyCi8J1ERGRSkN/HYiUALvdzs60EyRvMzYAWP3nsWJTM6v6etC5kTE187r6mpopYobd6Sf4Zs1BZq09yMHMk47ztar60L9Vdfq0jFKgLVJJ2e12thzOZs76w8zdcIgDx4r6iAAvN7o3Dad380ji6lTFTZuGiIiIVEr6K17kKuUXGrtm/nR6PbN9GcWnZjYKP2tqZvUgfUotYoKs3ALmbDjEN2sOsGZfpuO8v5cbvZpFcmvrKFrVqKKpVyKV1M6048xZf5g5Gw6xO71o7UMfD1e6xYTRu3kk19cPwcNNoZmIiEhlpwBN5Apk5OSzaHsayVvTWPLHuVMz29etSnzjUG5sFEr1KhrJImKGQquNJTvSmbn6IElbU8kvtAHgYoGODULo36o6XWPC8HJ3NblSETHDvqO5zNlwiDnrD7Et5bjjvIebC10ahdK7eSSdG4bi7aE+QkRERIooQBO5CLvdzo60EyRvNaZmrtlXfGpmNT9j18wujcO4vn41fDU1U8Q0Ww9nM3P1AWavO8SRE0VrFjUM86d/6yj6tIgiNMDLxApFxCwpWaeYu+EQczYcZv3+TMd5NxcLHRuE0Lt5BPGNw/D3cjevSBEREXFq+mtf5C/yC22s2HN6aua2VPZnnCx2vXFEAF0ahdKlcSjNNTVTxFRHTuTx7bpDzFx9gC2Hsx3nq/p6cHOLSPq3qk6TyABN0RSphI6cyOOHTSnMWX+IlXszHLvsulggrm5VejeLpHvTcIJ8PMwtVERERMoFBWgiwNETeSzank7ytlSW/HGEE2dPzXRz4dq6VenSKJQbG4cRFeRtYqUikldoJXlrGjNXH2DRH+lYTw8LdXe10KVRGP1bV6dTwxDctdC3SKWTdbKABZuN0GzprqOO/gGgba0q9G4eSY+mEYT4e5pYpYiIiJRHCtCkUjozNfPMBgBr9h1zfDINUM3P83RgFsp19TQ1U8RsdruddfszmbnmAHPWHybrZIHjWvPoIG5tFUWvZpFU8dVIEpHKJievkJ+2pjJn/SEW/5FOgbXoB3qz6oH0bhZJz2YRROoDMBEREfkbnDoVeOaZZ3j22WeLnWvYsCHbtm0D4NSpUzz22GPMmDGDvLw8EhISeOeddwgLC3O037dvH8OHD+fnn3/Gz8+PIUOGMHHiRNzcit76okWLGD16NJs3byY6Oppx48Zxzz33lMl7lLKTV2hlxZ4MYz2z80zNjIkIcOya2SwqUFMzRZzAocyTzFp7kJlrDhTbIS88wIu+raLo3yqKeqH+JlYoImY4VWBl0fY05qw/TPK2VE4V2BzXGob507t5BL2aRVKrmq+JVYqIiEhF4tQBGkCTJk346aefHMdnB1+jRo1i3rx5fP311wQGBvLwww/Tr18/fvvtNwCsVis9e/YkPDycpUuXcvjwYe6++27c3d158cUXAdizZw89e/Zk2LBhfPHFFyQnJ3P//fcTERFBQkJC2b5ZKXFHT+Tx8/Z0kremsuSPdHLyrY5rHm4udKhblRsbh9GlUag+mRYxmdVmJzM3n2O5+Ww4kMXMNQdYuuuoY3Sol7sLPZpG0L9VdeLqVsVVIbdIpZJfaOO3nUeYs/4QP25JLbbcQq2qPvRuHkmvZpE0DFeoLiIiIiXP6QM0Nzc3wsPDzzmflZXFRx99xPTp07nxxhsB+OSTT2jcuDG///477du358cff2TLli389NNPhIWF0aJFC55//nmefPJJnnnmGTw8PHj33XepXbs2r732GgCNGzfm119/5fXXX1eAVg7Z7Xa2px537Jq5dn9msamZIf6np2Y2CuW6+tXw8XD6fwIi5VKh1UbmyQKO5eRzLLeAjBwjGDuWm+84dywnn4zcfDJPX88+VVDs3+sZ7WoH0791dW6KjcBP06mlAtiZdoJ1+zNxc7Hg6mLBzcWCm6tLsWNXFwturhZcXVwu3c7FBVdXS7HzFWXjDKvNzvLdR5mz4RA/bEohM7do+nZkoBe9mkfSu1kkTaO0WYiIiIiULqf/S2THjh1ERkbi5eVFXFwcEydOpEaNGqxevZqCggLi4+MdbRs1akSNGjVYtmwZ7du3Z9myZcTGxhab0pmQkMDw4cPZvHkzLVu2ZNmyZcXucabNyJEjy+otyt+UV2hl+e4MkremkrwtjQPHik/NbBIZQJfTo8xiNTVT5IoVWG1k5hacFX7lk5FTdHx2CJaZm386DCu89I0vIMDLjcggb3o0jaBfqyiig31K8N2ImG/ZriM8/e3mUn0N13NCtr+EcacDNzcXl7PCur+Eco7Qrvhx8fYuxe7318DP8d/TwZ+by/mDwb/e61SBlZ+2pDJvYwpHTuQ53lc1P096NYugd/MIWkZX0c90ERERKTNOHaC1a9eOqVOn0rBhQw4fPsyzzz7L9ddfz6ZNm0hJScHDw4OgoKBizwkLCyMlJQWAlJSUYuHZmetnrl2sTXZ2NidPnsTb+/zT+vLy8sjLK/qFLjs7+2+9V7kyR07k8fO2NJK3pvHLjuJTMz3dXOhQrxpdGhsjzSICNTVTSl557QMKrLbTwddZgddZAZgjIMstcIRhx/9GGBbk404VHw+qnPmv7+nHvh4E+3gQ5ONB8FnngrzdcdPumVJOXG0/EB7ozQ0NQrDa7BRYbVhtdgpt9rP+ays6thadL7TZsFrPbmvDdp5Rm2CM3LLa7OSXxBs1WZCPOz2ahtO7WSTt6mj6tjiP8vq7gIiIXB2nDtB69OjheNysWTPatWtHzZo1+eqrry4YbJWViRMnnrPBgZQeu93OtpTjLNyWxk9bU1n3l6mZof6epwOzMK6rVw1vD1fzipVKwRn6gLxCq2NkmBGGnR2CFRSbMpmRm09mTgHH864uDLNYIMj77BDMCL2Cfc+EYOdeC1QYJhXc1fYDXWPC6BoTdumGl8Fms2O1nxW+We0U2GzFjgttFwjprGeCuaLji4V5Bdazjq0XCf1sdgqtxY+L2p/b7tzXtGOz22ldowq9m0fSoV41PNzUl4jzcYbfBUREpOw4dYD2V0FBQTRo0ICdO3fStWtX8vPzyczMLDYKLTU11bFmWnh4OCtWrCh2j9TUVMe1M/89c+7sNgEBARcN6caOHcvo0aMdx9nZ2URHR/+t9yfF5RVa+f3M1MytaRzMLD41s2lUAF0ahdGlcShNIzU1U8pWSfcBpwqsxaZJZuQWrRNWdK5oVFhmbkGxBbSvhIsFgi4yKux85wK83TXqQ+QvnOF3ARcXCy5YcNfnRiJlzhn6ABERKTvlKkA7ceIEu3btYvDgwbRu3Rp3d3eSk5Pp378/ANu3b2ffvn3ExcUBEBcXxwsvvEBaWhqhoaEAJCUlERAQQExMjKPN999/X+x1kpKSHPe4EE9PTzw9PUv6LVZaNpudlOxT7DmSw670E/y28wi/7DhC7l+mZl5XrxpdGodxY6NQwgO9TKxYKru/0we8PH8bmw5mFY0Yy80v9v/1K+HqYjFGhjmmRJ5nVNhZgViwrwcBXu4KnEVKgH4XEKnc1AeIiFQuTh2gPf744/Tu3ZuaNWty6NAhJkyYgKurK3feeSeBgYHcd999jB49muDgYAICAhgxYgRxcXG0b98egG7duhETE8PgwYN55ZVXSElJYdy4cSQmJjp+2A0bNozJkyczZswYhg4dysKFC/nqq6+YN2+emW+9wso6WcCeIznsTj9x+r857D6Sw94jOZwsODdACAvw5MZGYcQ3DuXaupqaKRXD2n3H+H13xjnnXV0sReuFnRkNdp4Q7OyRYv5ebgrDRERERERESplTB2gHDhzgzjvv5OjRo4SEhHDdddfx+++/ExISAsDrr7+Oi4sL/fv3Jy8vj4SEBN555x3H811dXZk7dy7Dhw8nLi4OX19fhgwZwnPPPedoU7t2bebNm8eoUaOYNGkS1atX58MPPyQhIaHM329FkVdoZX9GriMc25Oew+4jRmB25MSFlzN2c7FQo6oPdar5OaZnalt6qYgeuL4Ot7WOPj1SzBgVVsXXA39PN/3/XURERERExAlZ7Hb7BfZvkiuRnZ1NYGAgWVlZBAQEmF1OqbPbT0+5TM9h119Csv0ZuRfcFQyMUWW1q/lSJ8SPOtV8qRPiS+1qfkRX8daC41JuVbY+QETOpX5ApHJTHyAiUrE59Qg0MV/2qYKicOz0iLLd6TnsucCUyzP8PN1Oh2S+xcKyWtV88fPU/+1EREREREREpPxQkiHkF9rYl5F73rXJjpzIu+Dz3Fws1Aj2OSso86NOiC91qvkS4u+pqWgiIiIiIiIiUiEoQKsk7HY7qdl57D5ywjGC7ExYtv/YSawXmXMZ6n++KZe+RAf74K4plyIiIiIiIiJSwSlAq2COnzJ2udxzJIddfwnKcvMvPOXS18OV2iG+1Knm5xhRVqeaH7Wq+eDv5V6G70BERERERERExLkoQCuHCqynp1yetXD/mbAs/fiFp1y6nj3lspqvIzCrE+JLqKZcioiIiIiIiIiclwI0J2W320k7nnfOdMvdR3LYl5F70SmXIaenXNY9PdXyzNpk0VV88HDTlEsRERERERERkSuhAM1kJ/IKHSPJHGHZ6R0vcy4y5dLHw/V0OFZ8bbJa1XwJ0JRLEREREREREZESowCtjKVmn+KNn3aw53RglnaJKZfRVbwdIdmZqZd1QvwIC9CUSxERERERERGRsqAArYy5ulj474p9xc5V8/Motnj/mcCsRrCmXIqIiIiIiIiImE0BWhmr6uvBqPgG1KjqTe3ToVmgt6ZcioiIiIiIiIg4KwVoZcxisfBofH2zyxARERERERERkcuk+YEiIiIiIiIiIiIXoQBNRERERERERETkIhSgiYiIiIiIiIiIXIQCNBH5//buPqbK+v/j+OsYHRQUdUrakRPkhIXl1HSlW5Y6RWqLWX/QzBbDzY2l8y7TNW/oL5u1vBsVm1Osralb6tps6Yi5bpS8SWi6MBEVaWKgKN5QHIPP7w+/np8ofjwY51xcnOdjO5tc53jx5jV4HfY+h3MAAAAAAIAFCzQAAAAAAADAggUaAAAAAAAAYMECDQAAAAAAALBggQYAAAAAAABYsEADAAAAAAAALFigAQAAAAAAABYs0AAAAAAAAAALFmgAAAAAAACABQs0AAAAAAAAwIIFGgAAAAAAAGDBAg0AAAAAAACwYIEGAAAAAAAAWLBAAwAAAAAAACxYoAEAAAAAAAAWLNDu8umnnyolJUU9e/bU888/r0OHDjk9EgAAAAAAABzEAu0O27dv16JFi5Sfn6+jR49q5MiRmjZtmurq6pweDQAAAAAAAA5hgXaHNWvWaPbs2crNzdXw4cNVWFiouLg4bd682enRAAAAAAAA4BAWaP8TCAT066+/asqUKcFjPXr00JQpU1RaWurgZAAAAAAAAHBSjNMDdBUXL15US0uLBg0a1Ob4oEGDdOLEiXtu39zcrObm5uDHV69eDfuMALoOOgAAPQBENzoAAKILz0B7SB9++KH69u0bvPj9fqdHAhBBdAAAegCIbnQAAEQXjzHGOD1EVxAIBBQXF6evv/5a06dPDx7PycnRlStX9M0337S5fXuPOPn9fjU2NiohISFSYwNwCB0AgB4AohsdAADRhT/h/B+v16sxY8aopKQkuEBrbW1VSUmJ5s6de8/tY2NjFRsbG+EpAXQVdAAAegCIbnQAAEQXFmh3WLRokXJycjR27Fg999xzWrdunW7cuKHc3FynRwMAAAAAAIBDWKDd4Y033lB9fb1WrlypCxcuaNSoUdqzZ889bywAAAAAAACA6MEC7S5z585t9082AQAAAAAAEJ14F04AAAAAAADAggUaAAAAAAAAYMECDQAAAAAAALBggQYAAAAAAABYsEADAAAAAAAALFigAQAAAAAAABYxTg/QXRhjJElXr151eBIAHdWnTx95PJ7/dA46AHCvzugAiR4A3IoOANBZPYDujQVaJ7l27Zokye/3OzwJgI5qbGxUQkLCfzoHHQC4V2d0gEQPAG5FBwDorB5A9+Yxtx8qwX/S2tqq8+fPh7S5vnr1qvx+v2pqavghbQf52JGP3cPk0xmPONEBnYd87MjHzqkOkOiBzkQ+duRj19F86ICuh3zsyMfOyd8F0L3xDLRO0qNHDyUlJXXo/yQkJFB4FuRjRz52kc6HDuh85GNHPnZO5EMPdD7ysSMfO34XcD/ysSMfO/JBZ+NNBAAAAAAAAAALFmgAAAAAAACABQs0B8TGxio/P1+xsbFOj9IlkY8d+di5IR83zOgk8rEjHzu35OOWOZ1CPnbkY+eGfNwwo5PIx4587MgH4cKbCAAAAAAAAAAWPAMNAAAAAAAAsGCBBgAAAAAAAFiwQAMAAAAAAAAsWKABAAAAAAAAFizQwqimpkazZs2Sz+eT1+tVcnKy5s+fr0uXLgVvs3PnTmVkZGjAgAHyeDwqLy93buAIe1A+N2/e1NKlSzVixAjFx8fL5/Pp7bff1vnz5x2ePDJC+f754IMP9NRTTyk+Pl79+/fXlClTdPDgQQenjpxQ8rlTXl6ePB6P1q1b16VmpAPogPuhA+zc0AGhzkkP0AP3Qw/YuaEH6AA7OsCODrBzQwege2GBFianT5/W2LFjVVlZqa1bt+rUqVMqLCxUSUmJxo8fr4aGBknSjRs39MILL2j16tUOTxxZoeTT1NSko0ePasWKFTp69Kh27typP/74Q1lZWU6PH3ahfv+kpaWpoKBAx44d088//6yUlBRlZGSovr7e4a8gvELN57Zdu3bpl19+kc/n63Iz0gF0QHvoADs3dEBH5qQH6IH20AN2bugBOsCODrCjA+zc0AHohgzCIjMz0yQlJZmmpqY2x2tra01cXJzJy8trc/zMmTNGkikrK4vglM7paD63HTp0yEgy1dXVkRjTMQ+bT2Njo5Fkvv/++0iM6ZiO5PPnn3+aIUOGmOPHj5vk5GSzdu3aLjejMXTAbXTALXSAnRs6oKNzGkMP3EYP3EIP2LmhB+gAOzrAjg6wc0MHoPthgRYGly5dMh6Px6xatard62fPnm369+9vWltbg8ei6Q7zYfK5rbi42Hg8HtPY2BjuMR3zsPk0Nzebjz/+2PTt29fU19dHYlRHdCSflpYWM2nSJLNu3TpjjInYHSYdYEcH2NEBdm7ogI7OeRs98P/oAXrAxg09QAfY0QF2dICdGzoA3RN/whkGlZWVMsYoPT293evT09N1+fLlbv+02vt52Hz++ecfLV26VDNmzFBCQkIkRnVER/PZvXu3evfurZ49e2rt2rUqLi7WwIEDIzlyRHUkn9WrVysmJkbz5s3rsjNGIzrAjg6wc0MHSPTAg9ADdvSAnRt6gA6wowPs6AA7N3QAuicWaGFkjLFe7/V6IzRJ19SRfG7evKns7GwZY/T555+He7QuIdR8Jk2apPLych04cECZmZnKzs5WXV1dJEZ01IPyqamp0fr167VlyxZ5PJ4ITdUWHWBHB9jRAXZu6ACJHngQesCOHrBzQw/QAXZ0gB0dYOeGDkD3wgItDIYNGyaPx6OKiop2r6+oqFBiYqL69esX2cG6iI7mc/vOsrq6WsXFxd360Sap4/nEx8dr2LBhGjdunDZt2qSYmBht2rQpghNHVqj5/PTTT6qrq9MTTzyhmJgYxcTEqLq6Wu+++65SUlK6xIx0AB3QHjrAzg0d0JE56QF6oD30gJ0beoAOsKMD7OgAOzd0ALqp8P6FaPTKyMgwQ4YMue+LGr733nttjkfTax4YE3o+gUDATJ8+3Tz99NOmrq7OiVEd0dHvnzsNHTrU5Ofnh3lCZ4WSz8WLF82xY8faXHw+n1m6dKk5ceJEl5jxTnTALXTALXSAnRs6INQ570QP3EIP3EIP2LmhB+gAOzrAjg6wc0MHoPthgRYmJ0+eNAMHDjQTJkwwP/zwgzl37pz57rvvzDPPPGNGjRplrl27Zoy59QKIZWVl5ttvvzWSzLZt20xZWZmpra11+CsIr1DyCQQCJisryyQlJZny8nJTW1sbvDQ3Nzv9JYRVKPlcv37dvP/++6a0tNScPXvWHDlyxOTm5prY2Fhz/Phxp7+EsAr15+tukXzRUDrAjg6wowPs3NABHZmTHqAH2kMP2LmhB+gAOzrAjg6wc0MHoPthgRZGZ86cMTk5OWbQoEHG4/EYSeb11183N27cCN6mqKjISLrn0t0fMTDmwfncfhSuvcu+ffucHT4CHpTP33//bV577TXj8/mM1+s1jz/+uMnKyjKHDh1yePLICOXn626RvsOkA+zoADs6wM4NHWAMPfAg9IAdPWDnhh6gA+zoADs6wM4NHYDuhQVaBK1cudL07t3blJaWOj1Kl0Q+duRj54Z83DCjk8jHjnzs3JKPW+Z0CvnYkY+dG/Jxw4xOIh878rEjH4Sbx5gHvHUFOlVRUZEaGxs1b9489ejBezjcjXzsyMfODfm4YUYnkY8d+di5JR+3zOkU8rEjHzs35OOGGZ1EPnbkY0c+CCcWaAAAAAAAAIAFK1kAAAAAAADAggUaAAAAAAAAYMECDQAAAAAAALBggQYAAAAAAABYsEADAAAAAAAALFigAQAAAAAAABYs0NAt1NTUaNasWfL5fPJ6vUpOTtb8+fN16dKliHz+iRMnasGCBRH5XADuRQcAoAeA6EYHAAg3FmhwvdOnT2vs2LGqrKzU1q1bderUKRUWFqqkpETjx49XQ0ND2D53IBDo0ucDogEdAIAeAKIbHQAgIgzgcpmZmSYpKck0NTW1OV5bW2vi4uJMXl6eMcYYSWbXrl1tbtO3b19TVFQU/HjJkiUmNTXV9OrVyzz55JNm+fLlJhAIBK/Pz883I0eONBs3bjQpKSnG4/GYnJwcI6nN5cyZM8YYY44dO2YyMzNNfHy8eeyxx8xbb71l6uvrg+d76aWXzJw5c8z8+fPNgAEDzMSJEzs3HCAK0AEA6AEgutEBACKBZ6DB1RoaGrR3716988476tWrV5vrBg8erJkzZ2r79u0yxoR0vj59+mjLli36/ffftX79em3cuFFr165tc5tTp05px44d2rlzp8rLy7V+/XqNHz9es2fPVm1trWpra+X3+3XlyhVNnjxZo0eP1pEjR7Rnzx799ddfys7ObnO+L774Ql6vV/v371dhYeF/CwSIMnQAAHoAiG50AIBIiXF6AOC/qKyslDFG6enp7V6fnp6uy5cvq76+PqTzLV++PPjvlJQULV68WNu2bdOSJUuCxwOBgL788kslJiYGj3m9XsXFxWnw4MHBYwUFBRo9erRWrVoVPLZ582b5/X6dPHlSaWlpkqTU1FR99NFHoX3BANqgAwDQA0B0owMARAoLNHQLD3pEyev1hnSe7du3a8OGDaqqqtL169f177//KiEhoc1tkpOT29xZ3s9vv/2mffv2qXfv3vdcV1VVFbzDHDNmTEizAbg/OgAAPQBENzoAQLjxJ5xwtWHDhsnj8aiioqLd6ysqKpSYmKh+/frJ4/Hcc8d68+bN4L9LS0s1c+ZMvfLKK9q9e7fKysq0bNmye17IMz4+PqTZrl+/rldffVXl5eVtLpWVlXrxxRc7fD4A96IDANADQHSjAwBECs9Ag6sNGDBAU6dO1WeffaaFCxe2ed2DCxcu6KuvvtKcOXMkSYmJiaqtrQ1eX1lZqaampuDHBw4cUHJyspYtWxY8Vl1dHdIcXq9XLS0tbY49++yz2rFjh1JSUhQTw48aEA50AAB6AIhudACASOEZaHC9goICNTc3a9q0afrxxx9VU1OjPXv2aOrUqUpLS9PKlSslSZMnT1ZBQYHKysp05MgR5eXl6dFHHw2eJzU1VefOndO2bdtUVVWlDRs2aNeuXSHNkJKSooMHD+rs2bO6ePGiWltbNWfOHDU0NGjGjBk6fPiwqqqqtHfvXuXm5t5z5wrg4dEBAOgBILrRAQAigQUaXC81NVWHDx/W0KFDlZ2dreTkZL388stKS0vT/v37g6858Mknn8jv92vChAl68803tXjxYsXFxQXPk5WVpYULF2ru3LkaNWqUDhw4oBUrVoQ0w+LFi/XII49o+PDhSkxM1Llz5+Tz+bR//361tLQoIyNDI0aM0IIFC9SvXz/16MGPHtBZ6AAA9AAQ3egAAJHgMaG+ny/gIvn5+VqzZo2Ki4s1btw4p8cBEGF0AAB6AIhudACAzsYCDd1WUVGRGhsbNW/ePB7hAaIQHQCAHgCiGx0AoDOxQAMAAAAAAAAsWMMDAAAAAAAAFizQAAAAAAAAAAsWaAAAAAAAAIAFCzQAAAAAAADAggUaAAAAAAAAYMECDQAAAAAAALBggQYAAAAAAABYsEADAAAAAAAALFigAQAAAAAAABYs0AAAAAAAAACL/wP41iEmLPKq9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Dikdörtgen 6"/>
          <p:cNvSpPr/>
          <p:nvPr/>
        </p:nvSpPr>
        <p:spPr>
          <a:xfrm>
            <a:off x="612775" y="1951672"/>
            <a:ext cx="11124300" cy="4401205"/>
          </a:xfrm>
          <a:prstGeom prst="rect">
            <a:avLst/>
          </a:prstGeom>
        </p:spPr>
        <p:txBody>
          <a:bodyPr wrap="square">
            <a:spAutoFit/>
          </a:bodyPr>
          <a:lstStyle/>
          <a:p>
            <a:pPr lvl="0"/>
            <a:r>
              <a:rPr lang="en-US" sz="2800" b="1" dirty="0">
                <a:latin typeface="Angsana New" pitchFamily="18" charset="-34"/>
                <a:cs typeface="Angsana New" pitchFamily="18" charset="-34"/>
              </a:rPr>
              <a:t>Final Recommendation</a:t>
            </a:r>
          </a:p>
          <a:p>
            <a:r>
              <a:rPr lang="en-US" sz="2800" dirty="0" smtClean="0">
                <a:latin typeface="Angsana New" pitchFamily="18" charset="-34"/>
                <a:cs typeface="Angsana New" pitchFamily="18" charset="-34"/>
              </a:rPr>
              <a:t>A </a:t>
            </a:r>
            <a:r>
              <a:rPr lang="en-US" sz="2800" dirty="0">
                <a:latin typeface="Angsana New" pitchFamily="18" charset="-34"/>
                <a:cs typeface="Angsana New" pitchFamily="18" charset="-34"/>
              </a:rPr>
              <a:t>model can be built using the K-means method for customer segmentation and the Elbow method for determining the number of clusters.</a:t>
            </a:r>
          </a:p>
          <a:p>
            <a:r>
              <a:rPr lang="en-US" sz="2800" b="1" dirty="0" smtClean="0">
                <a:latin typeface="Angsana New" pitchFamily="18" charset="-34"/>
                <a:cs typeface="Angsana New" pitchFamily="18" charset="-34"/>
              </a:rPr>
              <a:t>K</a:t>
            </a:r>
            <a:r>
              <a:rPr lang="tr-TR" sz="2800" b="1" dirty="0" smtClean="0">
                <a:latin typeface="Angsana New" pitchFamily="18" charset="-34"/>
                <a:cs typeface="Angsana New" pitchFamily="18" charset="-34"/>
              </a:rPr>
              <a:t>-</a:t>
            </a:r>
            <a:r>
              <a:rPr lang="en-US" sz="2800" b="1" dirty="0" smtClean="0">
                <a:latin typeface="Angsana New" pitchFamily="18" charset="-34"/>
                <a:cs typeface="Angsana New" pitchFamily="18" charset="-34"/>
              </a:rPr>
              <a:t>Means </a:t>
            </a:r>
            <a:r>
              <a:rPr lang="en-US" sz="2800" b="1" dirty="0">
                <a:latin typeface="Angsana New" pitchFamily="18" charset="-34"/>
                <a:cs typeface="Angsana New" pitchFamily="18" charset="-34"/>
              </a:rPr>
              <a:t>Clustering </a:t>
            </a:r>
            <a:r>
              <a:rPr lang="en-US" sz="2800" b="1" dirty="0" smtClean="0">
                <a:latin typeface="Angsana New" pitchFamily="18" charset="-34"/>
                <a:cs typeface="Angsana New" pitchFamily="18" charset="-34"/>
              </a:rPr>
              <a:t>Algorithm</a:t>
            </a:r>
            <a:r>
              <a:rPr lang="tr-TR" sz="2800" b="1" dirty="0" smtClean="0">
                <a:latin typeface="Angsana New" pitchFamily="18" charset="-34"/>
                <a:cs typeface="Angsana New" pitchFamily="18" charset="-34"/>
              </a:rPr>
              <a:t>: </a:t>
            </a:r>
            <a:r>
              <a:rPr lang="en-US" sz="2800" dirty="0">
                <a:latin typeface="Angsana New" pitchFamily="18" charset="-34"/>
                <a:cs typeface="Angsana New" pitchFamily="18" charset="-34"/>
              </a:rPr>
              <a:t>The </a:t>
            </a:r>
            <a:r>
              <a:rPr lang="en-US" sz="2800" dirty="0" err="1">
                <a:latin typeface="Angsana New" pitchFamily="18" charset="-34"/>
                <a:cs typeface="Angsana New" pitchFamily="18" charset="-34"/>
              </a:rPr>
              <a:t>KMeans</a:t>
            </a:r>
            <a:r>
              <a:rPr lang="en-US" sz="2800" dirty="0">
                <a:latin typeface="Angsana New" pitchFamily="18" charset="-34"/>
                <a:cs typeface="Angsana New" pitchFamily="18" charset="-34"/>
              </a:rPr>
              <a:t> model is an unsupervised machine learning model that works by simply splitting N observations into K numbers of clusters. The observations are grouped into these clusters based on how close they are to the mean of that cluster, which is commonly referred to as centroids.</a:t>
            </a:r>
          </a:p>
          <a:p>
            <a:pPr marL="457200" indent="-457200">
              <a:buFont typeface="Arial" pitchFamily="34" charset="0"/>
              <a:buChar char="•"/>
            </a:pPr>
            <a:r>
              <a:rPr lang="en-US" sz="2800" dirty="0">
                <a:latin typeface="Angsana New" pitchFamily="18" charset="-34"/>
                <a:cs typeface="Angsana New" pitchFamily="18" charset="-34"/>
              </a:rPr>
              <a:t>Specify number of clusters K.</a:t>
            </a:r>
          </a:p>
          <a:p>
            <a:pPr marL="457200" indent="-457200">
              <a:buFont typeface="Arial" pitchFamily="34" charset="0"/>
              <a:buChar char="•"/>
            </a:pPr>
            <a:r>
              <a:rPr lang="en-US" sz="2800" dirty="0">
                <a:latin typeface="Angsana New" pitchFamily="18" charset="-34"/>
                <a:cs typeface="Angsana New" pitchFamily="18" charset="-34"/>
              </a:rPr>
              <a:t>Initialize centroids by first shuffling the dataset and then randomly selecting K data points for the centroids without replacement.</a:t>
            </a:r>
          </a:p>
          <a:p>
            <a:pPr marL="457200" indent="-457200">
              <a:buFont typeface="Arial" pitchFamily="34" charset="0"/>
              <a:buChar char="•"/>
            </a:pPr>
            <a:r>
              <a:rPr lang="en-US" sz="2800" dirty="0">
                <a:latin typeface="Angsana New" pitchFamily="18" charset="-34"/>
                <a:cs typeface="Angsana New" pitchFamily="18" charset="-34"/>
              </a:rPr>
              <a:t>Keep iterating until there is no change to the centroids. </a:t>
            </a:r>
            <a:r>
              <a:rPr lang="en-US" sz="2800" dirty="0" err="1">
                <a:latin typeface="Angsana New" pitchFamily="18" charset="-34"/>
                <a:cs typeface="Angsana New" pitchFamily="18" charset="-34"/>
              </a:rPr>
              <a:t>i.e</a:t>
            </a:r>
            <a:r>
              <a:rPr lang="en-US" sz="2800" dirty="0">
                <a:latin typeface="Angsana New" pitchFamily="18" charset="-34"/>
                <a:cs typeface="Angsana New" pitchFamily="18" charset="-34"/>
              </a:rPr>
              <a:t> assignment of data points to clusters isn’t changing.</a:t>
            </a:r>
            <a:endParaRPr lang="en-US" sz="2800" dirty="0">
              <a:latin typeface="Angsana New" pitchFamily="18" charset="-34"/>
              <a:cs typeface="Angsana New" pitchFamily="18" charset="-34"/>
            </a:endParaRPr>
          </a:p>
        </p:txBody>
      </p:sp>
    </p:spTree>
    <p:extLst>
      <p:ext uri="{BB962C8B-B14F-4D97-AF65-F5344CB8AC3E}">
        <p14:creationId xmlns:p14="http://schemas.microsoft.com/office/powerpoint/2010/main" val="194506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 xmlns:a16="http://schemas.microsoft.com/office/drawing/2014/main" id="{2D4BA697-580E-5544-8F2F-194AD99B859F}"/>
              </a:ext>
            </a:extLst>
          </p:cNvPr>
          <p:cNvSpPr>
            <a:spLocks noGrp="1"/>
          </p:cNvSpPr>
          <p:nvPr>
            <p:ph type="subTitle" idx="1"/>
          </p:nvPr>
        </p:nvSpPr>
        <p:spPr>
          <a:xfrm>
            <a:off x="6203448" y="2836785"/>
            <a:ext cx="5558973" cy="1312134"/>
          </a:xfrm>
        </p:spPr>
        <p:txBody>
          <a:bodyPr>
            <a:noAutofit/>
          </a:bodyPr>
          <a:lstStyle/>
          <a:p>
            <a:r>
              <a:rPr lang="en-US" sz="6600" b="1" dirty="0">
                <a:solidFill>
                  <a:srgbClr val="FF6600"/>
                </a:solidFill>
              </a:rPr>
              <a:t>Thank </a:t>
            </a:r>
            <a:r>
              <a:rPr lang="en-US" sz="6600" b="1" dirty="0" smtClean="0">
                <a:solidFill>
                  <a:srgbClr val="FF6600"/>
                </a:solidFill>
              </a:rPr>
              <a:t>You</a:t>
            </a:r>
          </a:p>
        </p:txBody>
      </p:sp>
      <p:sp>
        <p:nvSpPr>
          <p:cNvPr id="7"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522029" y="522027"/>
            <a:ext cx="6858002" cy="5813947"/>
          </a:xfrm>
          <a:solidFill>
            <a:srgbClr val="3B3B3B"/>
          </a:solidFill>
        </p:spPr>
        <p:txBody>
          <a:bodyPr vert="vert270" anchor="t" anchorCtr="0"/>
          <a:lstStyle/>
          <a:p>
            <a:r>
              <a:rPr lang="en-US" dirty="0"/>
              <a:t/>
            </a:r>
            <a:br>
              <a:rPr lang="en-US" dirty="0"/>
            </a:br>
            <a:r>
              <a:rPr lang="en-US" dirty="0"/>
              <a:t/>
            </a:r>
            <a:br>
              <a:rPr lang="en-US" dirty="0"/>
            </a:br>
            <a:r>
              <a:rPr lang="en-US" dirty="0"/>
              <a:t/>
            </a:r>
            <a:br>
              <a:rPr lang="en-US" dirty="0"/>
            </a:br>
            <a:endParaRPr lang="en-US" b="1" dirty="0">
              <a:solidFill>
                <a:srgbClr val="FF6600"/>
              </a:solidFill>
              <a:latin typeface="Angsana New" pitchFamily="18" charset="-34"/>
              <a:cs typeface="Angsana New" pitchFamily="18" charset="-34"/>
            </a:endParaRPr>
          </a:p>
        </p:txBody>
      </p:sp>
      <p:pic>
        <p:nvPicPr>
          <p:cNvPr id="5"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3582" y="1906378"/>
            <a:ext cx="3439235" cy="3321436"/>
          </a:xfrm>
          <a:prstGeom prst="rect">
            <a:avLst/>
          </a:prstGeom>
        </p:spPr>
      </p:pic>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972404" y="972403"/>
            <a:ext cx="6858002" cy="4913195"/>
          </a:xfrm>
          <a:solidFill>
            <a:srgbClr val="3B3B3B"/>
          </a:solidFill>
        </p:spPr>
        <p:txBody>
          <a:bodyPr vert="vert270" anchor="t" anchorCtr="0"/>
          <a:lstStyle/>
          <a:p>
            <a:r>
              <a:rPr lang="en-US" dirty="0"/>
              <a:t/>
            </a:r>
            <a:br>
              <a:rPr lang="en-US" dirty="0"/>
            </a:br>
            <a:r>
              <a:rPr lang="en-US" dirty="0"/>
              <a:t/>
            </a:r>
            <a:br>
              <a:rPr lang="en-US" dirty="0"/>
            </a:br>
            <a:r>
              <a:rPr lang="en-US" sz="4000" dirty="0"/>
              <a:t/>
            </a:r>
            <a:br>
              <a:rPr lang="en-US" sz="4000" dirty="0"/>
            </a:br>
            <a:r>
              <a:rPr lang="tr-TR" sz="4000" dirty="0" smtClean="0"/>
              <a:t/>
            </a:r>
            <a:br>
              <a:rPr lang="tr-TR" sz="4000" dirty="0" smtClean="0"/>
            </a:br>
            <a:r>
              <a:rPr lang="tr-TR" sz="4400" b="1" dirty="0" smtClean="0">
                <a:solidFill>
                  <a:srgbClr val="FF6600"/>
                </a:solidFill>
                <a:latin typeface="+mn-lt"/>
                <a:cs typeface="Angsana New" pitchFamily="18" charset="-34"/>
              </a:rPr>
              <a:t> </a:t>
            </a:r>
            <a:r>
              <a:rPr lang="en-US" sz="5400" b="1" dirty="0">
                <a:solidFill>
                  <a:srgbClr val="FF6600"/>
                </a:solidFill>
                <a:latin typeface="Angsana New" pitchFamily="18" charset="-34"/>
                <a:cs typeface="Angsana New" pitchFamily="18" charset="-34"/>
              </a:rPr>
              <a:t>Problem Statement</a:t>
            </a:r>
          </a:p>
        </p:txBody>
      </p:sp>
      <p:sp>
        <p:nvSpPr>
          <p:cNvPr id="3" name="Subtitle 2">
            <a:extLst>
              <a:ext uri="{FF2B5EF4-FFF2-40B4-BE49-F238E27FC236}">
                <a16:creationId xmlns="" xmlns:a16="http://schemas.microsoft.com/office/drawing/2014/main" id="{60B3D5A6-E766-7C41-BD00-B22DA4727FBA}"/>
              </a:ext>
            </a:extLst>
          </p:cNvPr>
          <p:cNvSpPr>
            <a:spLocks noGrp="1"/>
          </p:cNvSpPr>
          <p:nvPr>
            <p:ph type="subTitle" idx="1"/>
          </p:nvPr>
        </p:nvSpPr>
        <p:spPr>
          <a:xfrm rot="5400000">
            <a:off x="5087201" y="167190"/>
            <a:ext cx="6858004" cy="7042244"/>
          </a:xfrm>
        </p:spPr>
        <p:txBody>
          <a:bodyPr vert="vert270">
            <a:noAutofit/>
          </a:bodyPr>
          <a:lstStyle/>
          <a:p>
            <a:pPr algn="just">
              <a:lnSpc>
                <a:spcPct val="100000"/>
              </a:lnSpc>
            </a:pPr>
            <a:r>
              <a:rPr lang="en-US" b="1" dirty="0" smtClean="0">
                <a:latin typeface="Angsana New" pitchFamily="18" charset="-34"/>
                <a:cs typeface="Angsana New" pitchFamily="18" charset="-34"/>
              </a:rPr>
              <a:t>1.Problem Description</a:t>
            </a:r>
            <a:endParaRPr lang="en-US" b="1" dirty="0">
              <a:latin typeface="Angsana New" pitchFamily="18" charset="-34"/>
              <a:cs typeface="Angsana New" pitchFamily="18" charset="-34"/>
            </a:endParaRPr>
          </a:p>
          <a:p>
            <a:pPr algn="just">
              <a:lnSpc>
                <a:spcPct val="100000"/>
              </a:lnSpc>
            </a:pPr>
            <a:r>
              <a:rPr lang="en-US" dirty="0">
                <a:latin typeface="Angsana New" pitchFamily="18" charset="-34"/>
                <a:cs typeface="Angsana New" pitchFamily="18" charset="-34"/>
              </a:rPr>
              <a:t>XYZ bank wants to roll out Christmas offers to their customers. But Bank does not want to roll out same offer to all customers  instead they want to roll out personalized offer to particular set of customers. If they manually start understanding the category of customer then this will be not efficient and also they will not be able to uncover the hidden pattern in the data </a:t>
            </a:r>
            <a:r>
              <a:rPr lang="en-US" dirty="0" smtClean="0">
                <a:latin typeface="Angsana New" pitchFamily="18" charset="-34"/>
                <a:cs typeface="Angsana New" pitchFamily="18" charset="-34"/>
              </a:rPr>
              <a:t>(pattern </a:t>
            </a:r>
            <a:r>
              <a:rPr lang="en-US" dirty="0">
                <a:latin typeface="Angsana New" pitchFamily="18" charset="-34"/>
                <a:cs typeface="Angsana New" pitchFamily="18" charset="-34"/>
              </a:rPr>
              <a:t>which group certain kind of customer in one category). Bank approached ABC analytics company to solve their problem. Bank also shared information with ABC analytics that they don't want more than 5 group as this will be inefficient for their campaign</a:t>
            </a:r>
            <a:r>
              <a:rPr lang="en-US" dirty="0" smtClean="0">
                <a:latin typeface="Angsana New" pitchFamily="18" charset="-34"/>
                <a:cs typeface="Angsana New" pitchFamily="18" charset="-34"/>
              </a:rPr>
              <a:t>.</a:t>
            </a:r>
            <a:endParaRPr lang="tr-TR" dirty="0" smtClean="0">
              <a:latin typeface="Angsana New" pitchFamily="18" charset="-34"/>
              <a:cs typeface="Angsana New" pitchFamily="18" charset="-34"/>
            </a:endParaRPr>
          </a:p>
          <a:p>
            <a:pPr algn="just">
              <a:lnSpc>
                <a:spcPct val="100000"/>
              </a:lnSpc>
            </a:pPr>
            <a:endParaRPr lang="en-US" dirty="0">
              <a:latin typeface="Angsana New" pitchFamily="18" charset="-34"/>
              <a:cs typeface="Angsana New" pitchFamily="18" charset="-34"/>
            </a:endParaRPr>
          </a:p>
          <a:p>
            <a:pPr algn="just">
              <a:lnSpc>
                <a:spcPct val="100000"/>
              </a:lnSpc>
            </a:pPr>
            <a:r>
              <a:rPr lang="en-US" b="1" dirty="0" smtClean="0">
                <a:latin typeface="Angsana New" pitchFamily="18" charset="-34"/>
                <a:cs typeface="Angsana New" pitchFamily="18" charset="-34"/>
              </a:rPr>
              <a:t>2.Business Understanding</a:t>
            </a:r>
            <a:endParaRPr lang="en-US" b="1" dirty="0">
              <a:latin typeface="Angsana New" pitchFamily="18" charset="-34"/>
              <a:cs typeface="Angsana New" pitchFamily="18" charset="-34"/>
            </a:endParaRPr>
          </a:p>
          <a:p>
            <a:pPr algn="just">
              <a:lnSpc>
                <a:spcPct val="100000"/>
              </a:lnSpc>
            </a:pPr>
            <a:r>
              <a:rPr lang="en-US" dirty="0">
                <a:latin typeface="Angsana New" pitchFamily="18" charset="-34"/>
                <a:cs typeface="Angsana New" pitchFamily="18" charset="-34"/>
              </a:rPr>
              <a:t>ABC analytics proposed customer segmentation approach to Bank. ABC analytics assigned this talk to their analytics team and instructed their team to come up with the approach and feature which group similar behavior customer in one category and others in different category.</a:t>
            </a:r>
          </a:p>
        </p:txBody>
      </p:sp>
      <p:pic>
        <p:nvPicPr>
          <p:cNvPr id="5"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Tree>
    <p:extLst>
      <p:ext uri="{BB962C8B-B14F-4D97-AF65-F5344CB8AC3E}">
        <p14:creationId xmlns:p14="http://schemas.microsoft.com/office/powerpoint/2010/main" val="182770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2666998" y="-2667000"/>
            <a:ext cx="6858002" cy="12192001"/>
          </a:xfrm>
          <a:solidFill>
            <a:srgbClr val="3B3B3B"/>
          </a:solidFill>
        </p:spPr>
        <p:txBody>
          <a:bodyPr vert="vert270" anchor="t" anchorCtr="0"/>
          <a:lstStyle/>
          <a:p>
            <a:r>
              <a:rPr lang="en-US" b="1" dirty="0" smtClean="0">
                <a:solidFill>
                  <a:srgbClr val="FF6600"/>
                </a:solidFill>
                <a:latin typeface="Angsana New" pitchFamily="18" charset="-34"/>
                <a:cs typeface="Angsana New" pitchFamily="18" charset="-34"/>
              </a:rPr>
              <a:t>Data </a:t>
            </a:r>
            <a:r>
              <a:rPr lang="tr-TR" b="1" dirty="0">
                <a:solidFill>
                  <a:srgbClr val="FF6600"/>
                </a:solidFill>
                <a:latin typeface="Angsana New" pitchFamily="18" charset="-34"/>
                <a:cs typeface="Angsana New" pitchFamily="18" charset="-34"/>
              </a:rPr>
              <a:t>Information</a:t>
            </a:r>
            <a:endParaRPr lang="en-US" b="1" dirty="0">
              <a:solidFill>
                <a:srgbClr val="FF6600"/>
              </a:solidFill>
              <a:latin typeface="Angsana New" pitchFamily="18" charset="-34"/>
              <a:cs typeface="Angsana New" pitchFamily="18" charset="-34"/>
            </a:endParaRPr>
          </a:p>
        </p:txBody>
      </p:sp>
      <p:pic>
        <p:nvPicPr>
          <p:cNvPr id="4"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graphicFrame>
        <p:nvGraphicFramePr>
          <p:cNvPr id="6" name="Tablo 5"/>
          <p:cNvGraphicFramePr>
            <a:graphicFrameLocks noGrp="1"/>
          </p:cNvGraphicFramePr>
          <p:nvPr>
            <p:extLst>
              <p:ext uri="{D42A27DB-BD31-4B8C-83A1-F6EECF244321}">
                <p14:modId xmlns:p14="http://schemas.microsoft.com/office/powerpoint/2010/main" val="3050473325"/>
              </p:ext>
            </p:extLst>
          </p:nvPr>
        </p:nvGraphicFramePr>
        <p:xfrm>
          <a:off x="1745396" y="1265574"/>
          <a:ext cx="8667846" cy="3824583"/>
        </p:xfrm>
        <a:graphic>
          <a:graphicData uri="http://schemas.openxmlformats.org/drawingml/2006/table">
            <a:tbl>
              <a:tblPr firstRow="1" bandRow="1">
                <a:tableStyleId>{5C22544A-7EE6-4342-B048-85BDC9FD1C3A}</a:tableStyleId>
              </a:tblPr>
              <a:tblGrid>
                <a:gridCol w="3672765"/>
                <a:gridCol w="4995081"/>
              </a:tblGrid>
              <a:tr h="546369">
                <a:tc>
                  <a:txBody>
                    <a:bodyPr/>
                    <a:lstStyle/>
                    <a:p>
                      <a:pPr>
                        <a:spcAft>
                          <a:spcPts val="0"/>
                        </a:spcAft>
                      </a:pPr>
                      <a:r>
                        <a:rPr lang="en-US" sz="2800" b="1" dirty="0">
                          <a:solidFill>
                            <a:schemeClr val="bg1"/>
                          </a:solidFill>
                          <a:effectLst/>
                          <a:latin typeface="Angsana New" pitchFamily="18" charset="-34"/>
                          <a:ea typeface="Calibri"/>
                          <a:cs typeface="Angsana New" pitchFamily="18" charset="-34"/>
                        </a:rPr>
                        <a:t>Total number of observations</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a:solidFill>
                            <a:schemeClr val="bg1"/>
                          </a:solidFill>
                          <a:effectLst/>
                          <a:latin typeface="Angsana New" pitchFamily="18" charset="-34"/>
                          <a:ea typeface="Calibri"/>
                          <a:cs typeface="Angsana New" pitchFamily="18" charset="-34"/>
                        </a:rPr>
                        <a:t>1000000</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dirty="0">
                          <a:solidFill>
                            <a:schemeClr val="bg1"/>
                          </a:solidFill>
                          <a:effectLst/>
                          <a:latin typeface="Angsana New" pitchFamily="18" charset="-34"/>
                          <a:ea typeface="Calibri"/>
                          <a:cs typeface="Angsana New" pitchFamily="18" charset="-34"/>
                        </a:rPr>
                        <a:t>Total number of files</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a:solidFill>
                            <a:schemeClr val="bg1"/>
                          </a:solidFill>
                          <a:effectLst/>
                          <a:latin typeface="Angsana New" pitchFamily="18" charset="-34"/>
                          <a:ea typeface="Calibri"/>
                          <a:cs typeface="Angsana New" pitchFamily="18" charset="-34"/>
                        </a:rPr>
                        <a:t>1</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dirty="0">
                          <a:solidFill>
                            <a:schemeClr val="bg1"/>
                          </a:solidFill>
                          <a:effectLst/>
                          <a:latin typeface="Angsana New" pitchFamily="18" charset="-34"/>
                          <a:ea typeface="Calibri"/>
                          <a:cs typeface="Angsana New" pitchFamily="18" charset="-34"/>
                        </a:rPr>
                        <a:t>Total number of features</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a:solidFill>
                            <a:schemeClr val="bg1"/>
                          </a:solidFill>
                          <a:effectLst/>
                          <a:latin typeface="Angsana New" pitchFamily="18" charset="-34"/>
                          <a:ea typeface="Calibri"/>
                          <a:cs typeface="Angsana New" pitchFamily="18" charset="-34"/>
                        </a:rPr>
                        <a:t>48</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dirty="0">
                          <a:solidFill>
                            <a:schemeClr val="bg1"/>
                          </a:solidFill>
                          <a:effectLst/>
                          <a:latin typeface="Angsana New" pitchFamily="18" charset="-34"/>
                          <a:ea typeface="Calibri"/>
                          <a:cs typeface="Angsana New" pitchFamily="18" charset="-34"/>
                        </a:rPr>
                        <a:t>Base format of the file</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dirty="0" err="1">
                          <a:solidFill>
                            <a:schemeClr val="bg1"/>
                          </a:solidFill>
                          <a:effectLst/>
                          <a:latin typeface="Angsana New" pitchFamily="18" charset="-34"/>
                          <a:ea typeface="Calibri"/>
                          <a:cs typeface="Angsana New" pitchFamily="18" charset="-34"/>
                        </a:rPr>
                        <a:t>csv</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dirty="0">
                          <a:solidFill>
                            <a:schemeClr val="bg1"/>
                          </a:solidFill>
                          <a:effectLst/>
                          <a:latin typeface="Angsana New" pitchFamily="18" charset="-34"/>
                          <a:ea typeface="Calibri"/>
                          <a:cs typeface="Angsana New" pitchFamily="18" charset="-34"/>
                        </a:rPr>
                        <a:t>Size of the data</a:t>
                      </a:r>
                      <a:endParaRPr lang="en-US" sz="2800" dirty="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dirty="0">
                          <a:solidFill>
                            <a:schemeClr val="bg1"/>
                          </a:solidFill>
                          <a:effectLst/>
                          <a:latin typeface="Angsana New" pitchFamily="18" charset="-34"/>
                          <a:ea typeface="Calibri"/>
                          <a:cs typeface="Angsana New" pitchFamily="18" charset="-34"/>
                        </a:rPr>
                        <a:t>154 MB</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a:solidFill>
                            <a:schemeClr val="bg1"/>
                          </a:solidFill>
                          <a:effectLst/>
                          <a:latin typeface="Angsana New" pitchFamily="18" charset="-34"/>
                          <a:ea typeface="Calibri"/>
                          <a:cs typeface="Angsana New" pitchFamily="18" charset="-34"/>
                        </a:rPr>
                        <a:t>Total number of observations</a:t>
                      </a:r>
                      <a:endParaRPr lang="en-US" sz="280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dirty="0">
                          <a:solidFill>
                            <a:schemeClr val="bg1"/>
                          </a:solidFill>
                          <a:effectLst/>
                          <a:latin typeface="Angsana New" pitchFamily="18" charset="-34"/>
                          <a:ea typeface="Calibri"/>
                          <a:cs typeface="Angsana New" pitchFamily="18" charset="-34"/>
                        </a:rPr>
                        <a:t>1000000</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r h="546369">
                <a:tc>
                  <a:txBody>
                    <a:bodyPr/>
                    <a:lstStyle/>
                    <a:p>
                      <a:pPr>
                        <a:spcAft>
                          <a:spcPts val="0"/>
                        </a:spcAft>
                      </a:pPr>
                      <a:r>
                        <a:rPr lang="en-US" sz="2800" b="1">
                          <a:solidFill>
                            <a:schemeClr val="bg1"/>
                          </a:solidFill>
                          <a:effectLst/>
                          <a:latin typeface="Angsana New" pitchFamily="18" charset="-34"/>
                          <a:ea typeface="Calibri"/>
                          <a:cs typeface="Angsana New" pitchFamily="18" charset="-34"/>
                        </a:rPr>
                        <a:t>Total number of files</a:t>
                      </a:r>
                      <a:endParaRPr lang="en-US" sz="2800">
                        <a:solidFill>
                          <a:schemeClr val="bg1"/>
                        </a:solidFill>
                        <a:effectLst/>
                        <a:latin typeface="Angsana New" pitchFamily="18" charset="-34"/>
                        <a:ea typeface="Calibri"/>
                        <a:cs typeface="Angsana New" pitchFamily="18" charset="-34"/>
                      </a:endParaRP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c>
                  <a:txBody>
                    <a:bodyPr/>
                    <a:lstStyle/>
                    <a:p>
                      <a:pPr>
                        <a:spcAft>
                          <a:spcPts val="0"/>
                        </a:spcAft>
                      </a:pPr>
                      <a:r>
                        <a:rPr lang="en-US" sz="2800" dirty="0">
                          <a:solidFill>
                            <a:schemeClr val="bg1"/>
                          </a:solidFill>
                          <a:effectLst/>
                          <a:latin typeface="Angsana New" pitchFamily="18" charset="-34"/>
                          <a:ea typeface="Calibri"/>
                          <a:cs typeface="Angsana New" pitchFamily="18" charset="-34"/>
                        </a:rPr>
                        <a:t>1</a:t>
                      </a:r>
                    </a:p>
                  </a:txBody>
                  <a:tcPr marL="68580" marR="6858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3B3B3B"/>
                    </a:solidFill>
                  </a:tcPr>
                </a:tc>
              </a:tr>
            </a:tbl>
          </a:graphicData>
        </a:graphic>
      </p:graphicFrame>
    </p:spTree>
    <p:extLst>
      <p:ext uri="{BB962C8B-B14F-4D97-AF65-F5344CB8AC3E}">
        <p14:creationId xmlns:p14="http://schemas.microsoft.com/office/powerpoint/2010/main" val="121210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60B3D5A6-E766-7C41-BD00-B22DA4727FBA}"/>
              </a:ext>
            </a:extLst>
          </p:cNvPr>
          <p:cNvSpPr>
            <a:spLocks noGrp="1"/>
          </p:cNvSpPr>
          <p:nvPr>
            <p:ph type="subTitle" idx="1"/>
          </p:nvPr>
        </p:nvSpPr>
        <p:spPr>
          <a:xfrm rot="5400000">
            <a:off x="3803377" y="-1642078"/>
            <a:ext cx="4457866" cy="10945512"/>
          </a:xfrm>
        </p:spPr>
        <p:txBody>
          <a:bodyPr vert="vert270">
            <a:noAutofit/>
          </a:bodyPr>
          <a:lstStyle/>
          <a:p>
            <a:pPr algn="l"/>
            <a:r>
              <a:rPr lang="en-US" sz="2000" b="1" dirty="0" err="1" smtClean="0">
                <a:latin typeface="Angsana New" pitchFamily="18" charset="-34"/>
                <a:cs typeface="Angsana New" pitchFamily="18" charset="-34"/>
              </a:rPr>
              <a:t>fecha_dato</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The table is partitioned for this column</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ncodpers</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Customer code</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ind_empleado</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Employee index: A active, B ex employed, F filial, N not employee, P </a:t>
            </a:r>
            <a:r>
              <a:rPr lang="en-US" sz="2000" dirty="0" err="1">
                <a:latin typeface="Angsana New" pitchFamily="18" charset="-34"/>
                <a:cs typeface="Angsana New" pitchFamily="18" charset="-34"/>
              </a:rPr>
              <a:t>pasive</a:t>
            </a:r>
            <a:r>
              <a:rPr lang="en-US" sz="2000" dirty="0">
                <a:latin typeface="Angsana New" pitchFamily="18" charset="-34"/>
                <a:cs typeface="Angsana New" pitchFamily="18" charset="-34"/>
              </a:rPr>
              <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pais_residencia</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Customer's Country residence</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sexo</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Customer's sex</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age:</a:t>
            </a:r>
            <a:r>
              <a:rPr lang="en-US" sz="2000" dirty="0">
                <a:latin typeface="Angsana New" pitchFamily="18" charset="-34"/>
                <a:cs typeface="Angsana New" pitchFamily="18" charset="-34"/>
              </a:rPr>
              <a:t> Age</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fecha_alta</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The date in which the customer became as the first holder of a contract in the bank</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ind_nuevo</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New customer Index. 1 if the customer registered in the last 6 months.</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antiguedad</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Customer seniority (in months)</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indrel</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1 (First/Primary), 99 (Primary customer during the month but not at the end of the month)</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ult_fec_cli_1t:</a:t>
            </a:r>
            <a:r>
              <a:rPr lang="en-US" sz="2000" dirty="0">
                <a:latin typeface="Angsana New" pitchFamily="18" charset="-34"/>
                <a:cs typeface="Angsana New" pitchFamily="18" charset="-34"/>
              </a:rPr>
              <a:t> Last date as primary customer (if he isn't at the end of the month)</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indrel_1mes:</a:t>
            </a:r>
            <a:r>
              <a:rPr lang="en-US" sz="2000" dirty="0">
                <a:latin typeface="Angsana New" pitchFamily="18" charset="-34"/>
                <a:cs typeface="Angsana New" pitchFamily="18" charset="-34"/>
              </a:rPr>
              <a:t> Customer type at the beginning of the month ,1 (First/Primary customer), 2 (co-owner ),P (Potential),3 (former primary), 4(former co-owner)</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tiprel_1mes:</a:t>
            </a:r>
            <a:r>
              <a:rPr lang="en-US" sz="2000" dirty="0">
                <a:latin typeface="Angsana New" pitchFamily="18" charset="-34"/>
                <a:cs typeface="Angsana New" pitchFamily="18" charset="-34"/>
              </a:rPr>
              <a:t> Customer relation type at the beginning of the month, A (active), I (inactive), P (former customer),R (Potential)</a:t>
            </a:r>
            <a:br>
              <a:rPr lang="en-US" sz="2000" dirty="0">
                <a:latin typeface="Angsana New" pitchFamily="18" charset="-34"/>
                <a:cs typeface="Angsana New" pitchFamily="18" charset="-34"/>
              </a:rPr>
            </a:br>
            <a:endParaRPr lang="en-US" sz="2000" dirty="0">
              <a:solidFill>
                <a:srgbClr val="FF6600"/>
              </a:solidFill>
            </a:endParaRPr>
          </a:p>
        </p:txBody>
      </p:sp>
      <p:sp>
        <p:nvSpPr>
          <p:cNvPr id="16" name="Dikdörtgen 15"/>
          <p:cNvSpPr/>
          <p:nvPr/>
        </p:nvSpPr>
        <p:spPr>
          <a:xfrm>
            <a:off x="3508438" y="259855"/>
            <a:ext cx="4001416" cy="1015663"/>
          </a:xfrm>
          <a:prstGeom prst="rect">
            <a:avLst/>
          </a:prstGeom>
        </p:spPr>
        <p:txBody>
          <a:bodyPr wrap="none">
            <a:spAutoFit/>
          </a:bodyPr>
          <a:lstStyle/>
          <a:p>
            <a:r>
              <a:rPr lang="en-US" sz="6000" b="1" dirty="0">
                <a:solidFill>
                  <a:srgbClr val="FF6600"/>
                </a:solidFill>
                <a:latin typeface="Angsana New" pitchFamily="18" charset="-34"/>
                <a:ea typeface="+mj-ea"/>
                <a:cs typeface="Angsana New" pitchFamily="18" charset="-34"/>
              </a:rPr>
              <a:t>Data </a:t>
            </a:r>
            <a:r>
              <a:rPr lang="tr-TR" sz="6000" b="1" dirty="0">
                <a:solidFill>
                  <a:srgbClr val="FF6600"/>
                </a:solidFill>
                <a:latin typeface="Angsana New" pitchFamily="18" charset="-34"/>
                <a:ea typeface="+mj-ea"/>
                <a:cs typeface="Angsana New" pitchFamily="18" charset="-34"/>
              </a:rPr>
              <a:t>Information</a:t>
            </a:r>
            <a:endParaRPr lang="en-US" dirty="0"/>
          </a:p>
        </p:txBody>
      </p:sp>
    </p:spTree>
    <p:extLst>
      <p:ext uri="{BB962C8B-B14F-4D97-AF65-F5344CB8AC3E}">
        <p14:creationId xmlns:p14="http://schemas.microsoft.com/office/powerpoint/2010/main" val="4068867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60B3D5A6-E766-7C41-BD00-B22DA4727FBA}"/>
              </a:ext>
            </a:extLst>
          </p:cNvPr>
          <p:cNvSpPr>
            <a:spLocks noGrp="1"/>
          </p:cNvSpPr>
          <p:nvPr>
            <p:ph type="subTitle" idx="1"/>
          </p:nvPr>
        </p:nvSpPr>
        <p:spPr>
          <a:xfrm rot="5400000">
            <a:off x="2929919" y="-986986"/>
            <a:ext cx="6286671" cy="10945512"/>
          </a:xfrm>
        </p:spPr>
        <p:txBody>
          <a:bodyPr vert="vert270">
            <a:noAutofit/>
          </a:bodyPr>
          <a:lstStyle/>
          <a:p>
            <a:pPr algn="l"/>
            <a:r>
              <a:rPr lang="en-US" sz="2000" b="1" dirty="0" err="1">
                <a:latin typeface="Angsana New" pitchFamily="18" charset="-34"/>
                <a:cs typeface="Angsana New" pitchFamily="18" charset="-34"/>
              </a:rPr>
              <a:t>indresi</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Residence index (S (Yes) or N (No) if the residence country is the same than the bank country)</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indext</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Foreigner index (S (Yes) or N (No) if the customer's birth country is different than the bank country)</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conyuemp</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Spouse index. 1 if the customer is spouse of an employee</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canal_entrada</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channel used by the customer to join</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indfall</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Deceased index. N/S</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tipodom</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a:t>
            </a:r>
            <a:r>
              <a:rPr lang="en-US" sz="2000" dirty="0" err="1">
                <a:latin typeface="Angsana New" pitchFamily="18" charset="-34"/>
                <a:cs typeface="Angsana New" pitchFamily="18" charset="-34"/>
              </a:rPr>
              <a:t>Addres</a:t>
            </a:r>
            <a:r>
              <a:rPr lang="en-US" sz="2000" dirty="0">
                <a:latin typeface="Angsana New" pitchFamily="18" charset="-34"/>
                <a:cs typeface="Angsana New" pitchFamily="18" charset="-34"/>
              </a:rPr>
              <a:t> type. 1, primary address</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cod_prov</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Province code (customer's address)</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nomprov</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Province name</a:t>
            </a:r>
            <a:br>
              <a:rPr lang="en-US" sz="2000" dirty="0">
                <a:latin typeface="Angsana New" pitchFamily="18" charset="-34"/>
                <a:cs typeface="Angsana New" pitchFamily="18" charset="-34"/>
              </a:rPr>
            </a:br>
            <a:r>
              <a:rPr lang="en-US" sz="2000" b="1" dirty="0" err="1">
                <a:latin typeface="Angsana New" pitchFamily="18" charset="-34"/>
                <a:cs typeface="Angsana New" pitchFamily="18" charset="-34"/>
              </a:rPr>
              <a:t>ind_actividad_cliente</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Activity index (1, active customer; 0, inactive </a:t>
            </a:r>
            <a:r>
              <a:rPr lang="en-US" sz="2000" dirty="0" smtClean="0">
                <a:latin typeface="Angsana New" pitchFamily="18" charset="-34"/>
                <a:cs typeface="Angsana New" pitchFamily="18" charset="-34"/>
              </a:rPr>
              <a:t>customer)</a:t>
            </a:r>
            <a:endParaRPr lang="tr-TR" sz="2000" dirty="0">
              <a:latin typeface="Angsana New" pitchFamily="18" charset="-34"/>
              <a:cs typeface="Angsana New" pitchFamily="18" charset="-34"/>
            </a:endParaRPr>
          </a:p>
          <a:p>
            <a:pPr algn="l"/>
            <a:r>
              <a:rPr lang="en-US" sz="2000" b="1" dirty="0" err="1" smtClean="0">
                <a:latin typeface="Angsana New" pitchFamily="18" charset="-34"/>
                <a:cs typeface="Angsana New" pitchFamily="18" charset="-34"/>
              </a:rPr>
              <a:t>renta</a:t>
            </a:r>
            <a:r>
              <a:rPr lang="en-US" sz="2000" b="1" dirty="0">
                <a:latin typeface="Angsana New" pitchFamily="18" charset="-34"/>
                <a:cs typeface="Angsana New" pitchFamily="18" charset="-34"/>
              </a:rPr>
              <a:t>:</a:t>
            </a:r>
            <a:r>
              <a:rPr lang="en-US" sz="2000" dirty="0">
                <a:latin typeface="Angsana New" pitchFamily="18" charset="-34"/>
                <a:cs typeface="Angsana New" pitchFamily="18" charset="-34"/>
              </a:rPr>
              <a:t> Gross income of the household</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ind_ahor_fin_ult1:</a:t>
            </a:r>
            <a:r>
              <a:rPr lang="en-US" sz="2000" dirty="0">
                <a:latin typeface="Angsana New" pitchFamily="18" charset="-34"/>
                <a:cs typeface="Angsana New" pitchFamily="18" charset="-34"/>
              </a:rPr>
              <a:t> Saving Account</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ind_aval_fin_ult1:</a:t>
            </a:r>
            <a:r>
              <a:rPr lang="en-US" sz="2000" dirty="0">
                <a:latin typeface="Angsana New" pitchFamily="18" charset="-34"/>
                <a:cs typeface="Angsana New" pitchFamily="18" charset="-34"/>
              </a:rPr>
              <a:t> Guarantees</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ind_cco_fin_ult1:</a:t>
            </a:r>
            <a:r>
              <a:rPr lang="en-US" sz="2000" dirty="0">
                <a:latin typeface="Angsana New" pitchFamily="18" charset="-34"/>
                <a:cs typeface="Angsana New" pitchFamily="18" charset="-34"/>
              </a:rPr>
              <a:t> Current Accounts</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ind_cder_fin_ult1:</a:t>
            </a:r>
            <a:r>
              <a:rPr lang="en-US" sz="2000" dirty="0">
                <a:latin typeface="Angsana New" pitchFamily="18" charset="-34"/>
                <a:cs typeface="Angsana New" pitchFamily="18" charset="-34"/>
              </a:rPr>
              <a:t> </a:t>
            </a:r>
            <a:r>
              <a:rPr lang="en-US" sz="2000" dirty="0" err="1">
                <a:latin typeface="Angsana New" pitchFamily="18" charset="-34"/>
                <a:cs typeface="Angsana New" pitchFamily="18" charset="-34"/>
              </a:rPr>
              <a:t>Derivada</a:t>
            </a:r>
            <a:r>
              <a:rPr lang="en-US" sz="2000" dirty="0">
                <a:latin typeface="Angsana New" pitchFamily="18" charset="-34"/>
                <a:cs typeface="Angsana New" pitchFamily="18" charset="-34"/>
              </a:rPr>
              <a:t> Account</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ind_cno_fin_ult1:</a:t>
            </a:r>
            <a:r>
              <a:rPr lang="en-US" sz="2000" dirty="0">
                <a:latin typeface="Angsana New" pitchFamily="18" charset="-34"/>
                <a:cs typeface="Angsana New" pitchFamily="18" charset="-34"/>
              </a:rPr>
              <a:t> Payroll Account</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ind_ctju_fin_ult1:</a:t>
            </a:r>
            <a:r>
              <a:rPr lang="en-US" sz="2000" dirty="0">
                <a:latin typeface="Angsana New" pitchFamily="18" charset="-34"/>
                <a:cs typeface="Angsana New" pitchFamily="18" charset="-34"/>
              </a:rPr>
              <a:t> Junior Account</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ind_ctma_fin_ult1:</a:t>
            </a:r>
            <a:r>
              <a:rPr lang="en-US" sz="2000" dirty="0">
                <a:latin typeface="Angsana New" pitchFamily="18" charset="-34"/>
                <a:cs typeface="Angsana New" pitchFamily="18" charset="-34"/>
              </a:rPr>
              <a:t> </a:t>
            </a:r>
            <a:r>
              <a:rPr lang="en-US" sz="2000" dirty="0" err="1">
                <a:latin typeface="Angsana New" pitchFamily="18" charset="-34"/>
                <a:cs typeface="Angsana New" pitchFamily="18" charset="-34"/>
              </a:rPr>
              <a:t>Más</a:t>
            </a:r>
            <a:r>
              <a:rPr lang="en-US" sz="2000" dirty="0">
                <a:latin typeface="Angsana New" pitchFamily="18" charset="-34"/>
                <a:cs typeface="Angsana New" pitchFamily="18" charset="-34"/>
              </a:rPr>
              <a:t> particular Account</a:t>
            </a:r>
            <a:br>
              <a:rPr lang="en-US" sz="2000" dirty="0">
                <a:latin typeface="Angsana New" pitchFamily="18" charset="-34"/>
                <a:cs typeface="Angsana New" pitchFamily="18" charset="-34"/>
              </a:rPr>
            </a:br>
            <a:r>
              <a:rPr lang="en-US" sz="2000" b="1" dirty="0">
                <a:latin typeface="Angsana New" pitchFamily="18" charset="-34"/>
                <a:cs typeface="Angsana New" pitchFamily="18" charset="-34"/>
              </a:rPr>
              <a:t>ind_ctop_fin_ult1:</a:t>
            </a:r>
            <a:r>
              <a:rPr lang="en-US" sz="2000" dirty="0">
                <a:latin typeface="Angsana New" pitchFamily="18" charset="-34"/>
                <a:cs typeface="Angsana New" pitchFamily="18" charset="-34"/>
              </a:rPr>
              <a:t> particular Account</a:t>
            </a:r>
            <a:br>
              <a:rPr lang="en-US" sz="2000" dirty="0">
                <a:latin typeface="Angsana New" pitchFamily="18" charset="-34"/>
                <a:cs typeface="Angsana New" pitchFamily="18" charset="-34"/>
              </a:rPr>
            </a:br>
            <a:r>
              <a:rPr lang="en-US" sz="2000" dirty="0">
                <a:latin typeface="Angsana New" pitchFamily="18" charset="-34"/>
                <a:cs typeface="Angsana New" pitchFamily="18" charset="-34"/>
              </a:rPr>
              <a:t/>
            </a:r>
            <a:br>
              <a:rPr lang="en-US" sz="2000" dirty="0">
                <a:latin typeface="Angsana New" pitchFamily="18" charset="-34"/>
                <a:cs typeface="Angsana New" pitchFamily="18" charset="-34"/>
              </a:rPr>
            </a:br>
            <a:endParaRPr lang="en-US" sz="2000" dirty="0">
              <a:solidFill>
                <a:srgbClr val="FF6600"/>
              </a:solidFill>
            </a:endParaRPr>
          </a:p>
        </p:txBody>
      </p:sp>
      <p:sp>
        <p:nvSpPr>
          <p:cNvPr id="4" name="Dikdörtgen 3"/>
          <p:cNvSpPr/>
          <p:nvPr/>
        </p:nvSpPr>
        <p:spPr>
          <a:xfrm>
            <a:off x="3631268" y="218913"/>
            <a:ext cx="4001416" cy="1015663"/>
          </a:xfrm>
          <a:prstGeom prst="rect">
            <a:avLst/>
          </a:prstGeom>
        </p:spPr>
        <p:txBody>
          <a:bodyPr wrap="none">
            <a:spAutoFit/>
          </a:bodyPr>
          <a:lstStyle/>
          <a:p>
            <a:r>
              <a:rPr lang="en-US" sz="6000" b="1" dirty="0">
                <a:solidFill>
                  <a:srgbClr val="FF6600"/>
                </a:solidFill>
                <a:latin typeface="Angsana New" pitchFamily="18" charset="-34"/>
                <a:ea typeface="+mj-ea"/>
                <a:cs typeface="Angsana New" pitchFamily="18" charset="-34"/>
              </a:rPr>
              <a:t>Data </a:t>
            </a:r>
            <a:r>
              <a:rPr lang="tr-TR" sz="6000" b="1" dirty="0">
                <a:solidFill>
                  <a:srgbClr val="FF6600"/>
                </a:solidFill>
                <a:latin typeface="Angsana New" pitchFamily="18" charset="-34"/>
                <a:ea typeface="+mj-ea"/>
                <a:cs typeface="Angsana New" pitchFamily="18" charset="-34"/>
              </a:rPr>
              <a:t>Information</a:t>
            </a:r>
            <a:endParaRPr lang="en-US" dirty="0"/>
          </a:p>
        </p:txBody>
      </p:sp>
    </p:spTree>
    <p:extLst>
      <p:ext uri="{BB962C8B-B14F-4D97-AF65-F5344CB8AC3E}">
        <p14:creationId xmlns:p14="http://schemas.microsoft.com/office/powerpoint/2010/main" val="1741009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 xmlns:a16="http://schemas.microsoft.com/office/drawing/2014/main" id="{60B3D5A6-E766-7C41-BD00-B22DA4727FBA}"/>
              </a:ext>
            </a:extLst>
          </p:cNvPr>
          <p:cNvSpPr txBox="1">
            <a:spLocks/>
          </p:cNvSpPr>
          <p:nvPr/>
        </p:nvSpPr>
        <p:spPr>
          <a:xfrm rot="5400000">
            <a:off x="805589" y="1256932"/>
            <a:ext cx="4833186" cy="4935941"/>
          </a:xfrm>
          <a:prstGeom prst="rect">
            <a:avLst/>
          </a:prstGeom>
        </p:spPr>
        <p:txBody>
          <a:bodyPr vert="vert270"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smtClean="0">
                <a:latin typeface="Angsana New" pitchFamily="18" charset="-34"/>
                <a:cs typeface="Angsana New" pitchFamily="18" charset="-34"/>
              </a:rPr>
              <a:t>ind_ctpp_fin_ult1:</a:t>
            </a:r>
            <a:r>
              <a:rPr lang="en-US" sz="2000" dirty="0" smtClean="0">
                <a:latin typeface="Angsana New" pitchFamily="18" charset="-34"/>
                <a:cs typeface="Angsana New" pitchFamily="18" charset="-34"/>
              </a:rPr>
              <a:t> </a:t>
            </a:r>
            <a:r>
              <a:rPr lang="tr-TR" sz="2000" dirty="0" smtClean="0">
                <a:latin typeface="Angsana New" pitchFamily="18" charset="-34"/>
                <a:cs typeface="Angsana New" pitchFamily="18" charset="-34"/>
              </a:rPr>
              <a:t>P</a:t>
            </a:r>
            <a:r>
              <a:rPr lang="en-US" sz="2000" dirty="0" smtClean="0">
                <a:latin typeface="Angsana New" pitchFamily="18" charset="-34"/>
                <a:cs typeface="Angsana New" pitchFamily="18" charset="-34"/>
              </a:rPr>
              <a:t>articular Plus Account</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ind_deco_fin_ult1:</a:t>
            </a:r>
            <a:r>
              <a:rPr lang="en-US" sz="2000" dirty="0" smtClean="0">
                <a:latin typeface="Angsana New" pitchFamily="18" charset="-34"/>
                <a:cs typeface="Angsana New" pitchFamily="18" charset="-34"/>
              </a:rPr>
              <a:t> Short-term deposits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ind_deme_fin_ult1:</a:t>
            </a:r>
            <a:r>
              <a:rPr lang="en-US" sz="2000" dirty="0" smtClean="0">
                <a:latin typeface="Angsana New" pitchFamily="18" charset="-34"/>
                <a:cs typeface="Angsana New" pitchFamily="18" charset="-34"/>
              </a:rPr>
              <a:t> Medium-term deposits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ind_dela_fin_ult1:</a:t>
            </a:r>
            <a:r>
              <a:rPr lang="en-US" sz="2000" dirty="0" smtClean="0">
                <a:latin typeface="Angsana New" pitchFamily="18" charset="-34"/>
                <a:cs typeface="Angsana New" pitchFamily="18" charset="-34"/>
              </a:rPr>
              <a:t> Long-term deposits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ind_ecue_fin_ult1:</a:t>
            </a:r>
            <a:r>
              <a:rPr lang="en-US" sz="2000" dirty="0" smtClean="0">
                <a:latin typeface="Angsana New" pitchFamily="18" charset="-34"/>
                <a:cs typeface="Angsana New" pitchFamily="18" charset="-34"/>
              </a:rPr>
              <a:t> e-account</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ind_fond_fin_ult1:</a:t>
            </a:r>
            <a:r>
              <a:rPr lang="en-US" sz="2000" dirty="0" smtClean="0">
                <a:latin typeface="Angsana New" pitchFamily="18" charset="-34"/>
                <a:cs typeface="Angsana New" pitchFamily="18" charset="-34"/>
              </a:rPr>
              <a:t> Funds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ind_hip_fin_ult1:</a:t>
            </a:r>
            <a:r>
              <a:rPr lang="en-US" sz="2000" dirty="0" smtClean="0">
                <a:latin typeface="Angsana New" pitchFamily="18" charset="-34"/>
                <a:cs typeface="Angsana New" pitchFamily="18" charset="-34"/>
              </a:rPr>
              <a:t> Mortgage</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ind_plan_fin_ult1:</a:t>
            </a:r>
            <a:r>
              <a:rPr lang="en-US" sz="2000" dirty="0" smtClean="0">
                <a:latin typeface="Angsana New" pitchFamily="18" charset="-34"/>
                <a:cs typeface="Angsana New" pitchFamily="18" charset="-34"/>
              </a:rPr>
              <a:t> Pensions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ind_pres_fin_ult1:</a:t>
            </a:r>
            <a:r>
              <a:rPr lang="en-US" sz="2000" dirty="0" smtClean="0">
                <a:latin typeface="Angsana New" pitchFamily="18" charset="-34"/>
                <a:cs typeface="Angsana New" pitchFamily="18" charset="-34"/>
              </a:rPr>
              <a:t> Loans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ind_reca_fin_ult1:</a:t>
            </a:r>
            <a:r>
              <a:rPr lang="en-US" sz="2000" dirty="0" smtClean="0">
                <a:latin typeface="Angsana New" pitchFamily="18" charset="-34"/>
                <a:cs typeface="Angsana New" pitchFamily="18" charset="-34"/>
              </a:rPr>
              <a:t> Taxes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ind_tjcr_fin_ult1:</a:t>
            </a:r>
            <a:r>
              <a:rPr lang="en-US" sz="2000" dirty="0" smtClean="0">
                <a:latin typeface="Angsana New" pitchFamily="18" charset="-34"/>
                <a:cs typeface="Angsana New" pitchFamily="18" charset="-34"/>
              </a:rPr>
              <a:t> Credit Card</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ind_valo_fin_ult1:</a:t>
            </a:r>
            <a:r>
              <a:rPr lang="en-US" sz="2000" dirty="0" smtClean="0">
                <a:latin typeface="Angsana New" pitchFamily="18" charset="-34"/>
                <a:cs typeface="Angsana New" pitchFamily="18" charset="-34"/>
              </a:rPr>
              <a:t> Securities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ind_viv_fin_ult1:</a:t>
            </a:r>
            <a:r>
              <a:rPr lang="en-US" sz="2000" dirty="0" smtClean="0">
                <a:latin typeface="Angsana New" pitchFamily="18" charset="-34"/>
                <a:cs typeface="Angsana New" pitchFamily="18" charset="-34"/>
              </a:rPr>
              <a:t> Home Account</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ind_nomina_ult1:</a:t>
            </a:r>
            <a:r>
              <a:rPr lang="en-US" sz="2000" dirty="0" smtClean="0">
                <a:latin typeface="Angsana New" pitchFamily="18" charset="-34"/>
                <a:cs typeface="Angsana New" pitchFamily="18" charset="-34"/>
              </a:rPr>
              <a:t> Payroll</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ind_nom_pens_ult1:</a:t>
            </a:r>
            <a:r>
              <a:rPr lang="en-US" sz="2000" dirty="0" smtClean="0">
                <a:latin typeface="Angsana New" pitchFamily="18" charset="-34"/>
                <a:cs typeface="Angsana New" pitchFamily="18" charset="-34"/>
              </a:rPr>
              <a:t> Pensions</a:t>
            </a:r>
            <a:br>
              <a:rPr lang="en-US" sz="2000" dirty="0" smtClean="0">
                <a:latin typeface="Angsana New" pitchFamily="18" charset="-34"/>
                <a:cs typeface="Angsana New" pitchFamily="18" charset="-34"/>
              </a:rPr>
            </a:br>
            <a:r>
              <a:rPr lang="en-US" sz="2000" b="1" dirty="0" smtClean="0">
                <a:latin typeface="Angsana New" pitchFamily="18" charset="-34"/>
                <a:cs typeface="Angsana New" pitchFamily="18" charset="-34"/>
              </a:rPr>
              <a:t>ind_recibo_ult1:</a:t>
            </a:r>
            <a:r>
              <a:rPr lang="en-US" sz="2000" dirty="0" smtClean="0">
                <a:latin typeface="Angsana New" pitchFamily="18" charset="-34"/>
                <a:cs typeface="Angsana New" pitchFamily="18" charset="-34"/>
              </a:rPr>
              <a:t> Direct Debit</a:t>
            </a:r>
          </a:p>
        </p:txBody>
      </p:sp>
      <p:sp>
        <p:nvSpPr>
          <p:cNvPr id="7" name="Dikdörtgen 6"/>
          <p:cNvSpPr/>
          <p:nvPr/>
        </p:nvSpPr>
        <p:spPr>
          <a:xfrm>
            <a:off x="3689445" y="191617"/>
            <a:ext cx="4001416" cy="1015663"/>
          </a:xfrm>
          <a:prstGeom prst="rect">
            <a:avLst/>
          </a:prstGeom>
        </p:spPr>
        <p:txBody>
          <a:bodyPr wrap="none">
            <a:spAutoFit/>
          </a:bodyPr>
          <a:lstStyle/>
          <a:p>
            <a:r>
              <a:rPr lang="en-US" sz="6000" b="1" dirty="0">
                <a:solidFill>
                  <a:srgbClr val="FF6600"/>
                </a:solidFill>
                <a:latin typeface="Angsana New" pitchFamily="18" charset="-34"/>
                <a:ea typeface="+mj-ea"/>
                <a:cs typeface="Angsana New" pitchFamily="18" charset="-34"/>
              </a:rPr>
              <a:t>Data </a:t>
            </a:r>
            <a:r>
              <a:rPr lang="tr-TR" sz="6000" b="1" dirty="0">
                <a:solidFill>
                  <a:srgbClr val="FF6600"/>
                </a:solidFill>
                <a:latin typeface="Angsana New" pitchFamily="18" charset="-34"/>
                <a:ea typeface="+mj-ea"/>
                <a:cs typeface="Angsana New" pitchFamily="18" charset="-34"/>
              </a:rPr>
              <a:t>Information</a:t>
            </a:r>
            <a:endParaRPr lang="en-US" dirty="0"/>
          </a:p>
        </p:txBody>
      </p:sp>
    </p:spTree>
    <p:extLst>
      <p:ext uri="{BB962C8B-B14F-4D97-AF65-F5344CB8AC3E}">
        <p14:creationId xmlns:p14="http://schemas.microsoft.com/office/powerpoint/2010/main" val="2999161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B8F26E-9345-4747-9094-972E38700A17}"/>
              </a:ext>
            </a:extLst>
          </p:cNvPr>
          <p:cNvSpPr>
            <a:spLocks noGrp="1"/>
          </p:cNvSpPr>
          <p:nvPr>
            <p:ph type="ctrTitle"/>
          </p:nvPr>
        </p:nvSpPr>
        <p:spPr>
          <a:xfrm rot="5400000">
            <a:off x="-1056862" y="1056861"/>
            <a:ext cx="6858002" cy="4744279"/>
          </a:xfrm>
          <a:solidFill>
            <a:srgbClr val="3B3B3B"/>
          </a:solidFill>
        </p:spPr>
        <p:txBody>
          <a:bodyPr vert="vert270" anchor="t" anchorCtr="0"/>
          <a:lstStyle/>
          <a:p>
            <a:r>
              <a:rPr lang="tr-TR" sz="4400" b="1" dirty="0" smtClean="0">
                <a:solidFill>
                  <a:srgbClr val="FF6600"/>
                </a:solidFill>
                <a:latin typeface="Angsana New" pitchFamily="18" charset="-34"/>
                <a:cs typeface="Angsana New" pitchFamily="18" charset="-34"/>
              </a:rPr>
              <a:t/>
            </a:r>
            <a:br>
              <a:rPr lang="tr-TR" sz="4400" b="1" dirty="0" smtClean="0">
                <a:solidFill>
                  <a:srgbClr val="FF6600"/>
                </a:solidFill>
                <a:latin typeface="Angsana New" pitchFamily="18" charset="-34"/>
                <a:cs typeface="Angsana New" pitchFamily="18" charset="-34"/>
              </a:rPr>
            </a:br>
            <a:r>
              <a:rPr lang="tr-TR" sz="4400" b="1" dirty="0">
                <a:solidFill>
                  <a:srgbClr val="FF6600"/>
                </a:solidFill>
                <a:latin typeface="Angsana New" pitchFamily="18" charset="-34"/>
                <a:cs typeface="Angsana New" pitchFamily="18" charset="-34"/>
              </a:rPr>
              <a:t/>
            </a:r>
            <a:br>
              <a:rPr lang="tr-TR" sz="4400" b="1" dirty="0">
                <a:solidFill>
                  <a:srgbClr val="FF6600"/>
                </a:solidFill>
                <a:latin typeface="Angsana New" pitchFamily="18" charset="-34"/>
                <a:cs typeface="Angsana New" pitchFamily="18" charset="-34"/>
              </a:rPr>
            </a:br>
            <a:r>
              <a:rPr lang="tr-TR" sz="4400" b="1" dirty="0" smtClean="0">
                <a:solidFill>
                  <a:srgbClr val="FF6600"/>
                </a:solidFill>
                <a:latin typeface="Angsana New" pitchFamily="18" charset="-34"/>
                <a:cs typeface="Angsana New" pitchFamily="18" charset="-34"/>
              </a:rPr>
              <a:t/>
            </a:r>
            <a:br>
              <a:rPr lang="tr-TR" sz="4400" b="1" dirty="0" smtClean="0">
                <a:solidFill>
                  <a:srgbClr val="FF6600"/>
                </a:solidFill>
                <a:latin typeface="Angsana New" pitchFamily="18" charset="-34"/>
                <a:cs typeface="Angsana New" pitchFamily="18" charset="-34"/>
              </a:rPr>
            </a:br>
            <a:r>
              <a:rPr lang="tr-TR" sz="4400" b="1" dirty="0" smtClean="0">
                <a:solidFill>
                  <a:srgbClr val="FF6600"/>
                </a:solidFill>
                <a:latin typeface="Angsana New" pitchFamily="18" charset="-34"/>
                <a:cs typeface="Angsana New" pitchFamily="18" charset="-34"/>
              </a:rPr>
              <a:t/>
            </a:r>
            <a:br>
              <a:rPr lang="tr-TR" sz="4400" b="1" dirty="0" smtClean="0">
                <a:solidFill>
                  <a:srgbClr val="FF6600"/>
                </a:solidFill>
                <a:latin typeface="Angsana New" pitchFamily="18" charset="-34"/>
                <a:cs typeface="Angsana New" pitchFamily="18" charset="-34"/>
              </a:rPr>
            </a:br>
            <a:r>
              <a:rPr lang="tr-TR" sz="5400" b="1" dirty="0" err="1" smtClean="0">
                <a:solidFill>
                  <a:srgbClr val="FF6600"/>
                </a:solidFill>
                <a:latin typeface="Angsana New" pitchFamily="18" charset="-34"/>
                <a:cs typeface="Angsana New" pitchFamily="18" charset="-34"/>
              </a:rPr>
              <a:t>Task</a:t>
            </a:r>
            <a:r>
              <a:rPr lang="tr-TR" b="1" dirty="0" smtClean="0">
                <a:solidFill>
                  <a:srgbClr val="FF6600"/>
                </a:solidFill>
                <a:latin typeface="Angsana New" pitchFamily="18" charset="-34"/>
                <a:cs typeface="Angsana New" pitchFamily="18" charset="-34"/>
              </a:rPr>
              <a:t/>
            </a:r>
            <a:br>
              <a:rPr lang="tr-TR" b="1" dirty="0" smtClean="0">
                <a:solidFill>
                  <a:srgbClr val="FF6600"/>
                </a:solidFill>
                <a:latin typeface="Angsana New" pitchFamily="18" charset="-34"/>
                <a:cs typeface="Angsana New" pitchFamily="18" charset="-34"/>
              </a:rPr>
            </a:br>
            <a:endParaRPr lang="en-US" sz="2800" b="1" dirty="0">
              <a:solidFill>
                <a:schemeClr val="bg1">
                  <a:lumMod val="95000"/>
                </a:schemeClr>
              </a:solidFill>
            </a:endParaRPr>
          </a:p>
        </p:txBody>
      </p:sp>
      <p:sp>
        <p:nvSpPr>
          <p:cNvPr id="6" name="AutoShape 2" descr="data:image/png;base64,iVBORw0KGgoAAAANSUhEUgAAA30AAAMdCAYAAAAvfh/jAAAAOXRFWHRTb2Z0d2FyZQBNYXRwbG90bGliIHZlcnNpb24zLjcuMSwgaHR0cHM6Ly9tYXRwbG90bGliLm9yZy/bCgiHAAAACXBIWXMAAA9hAAAPYQGoP6dpAAEAAElEQVR4nOzdd3gU1RrH8e9ukk0nvRAIBKT3qhSRqgERpahwRQXFQm9SBAtNBRVpioiioAICShFRpAkqCFKUHjqhJUBIIYT0ZO8f0YUlCSUkLIm/z33medg5Z2bec7L33rx5z8wYzGazGRERERERESmSjLYOQERERERERAqOkj4REREREZEiTEmfiIiIiIhIEaakT0REREREpAhT0iciIiIiIlKEKekTEREREREpwpT0iYiIiIiIFGFK+kRERERERIowJX0iIiIiIiJFmJI+ERERERGRIkxJn4iIiIiIyB0yfvx46tevj7u7O/7+/rRv356DBw8W6DWV9ImIiIiIiNwhv/76K3369GHLli2sWbOGtLQ0HnroIS5fvlxg1zSYzWZzgZ1dREREREREchUVFYW/vz+//vorDzzwQIFcw75AzioiIiIiIvIfkZKSQkpKitU+R0dHHB0db3jsxYsXAfD29i6Q2ECVPhERERERKQLsTSVsdu3XR77ImDFjrPaNGjWK0aNHX/e4zMxMHn30UeLi4ti4cWOBxaekT0RERERECj1bJn2XLx3LU6WvV69erFy5ko0bN1KyZMkCi0/LO0VERERERG7DzS7lvFrfvn1ZsWIFv/32W4EmfKCkT0REREREigCDrQO4SWazmX79+rF06VI2bNhAmTJlCvyaSvpERERERETukD59+jB//ny+//573N3dOXv2LAAeHh44OzsXyDV1T5+IiIiIiBR6JseCXSJ5Pakpp2+6r8GQc01y9uzZdO/ePZ8isqZKn4iIiIiIyB1ii5qb8Y5fUURERERERO4YVfpERERERKTQy23ZpKjSJyIiIiIiUqSp0iciIiIiIoWeodC8tOHOU6VPRERERESkCFOlT0RERERECj3d05c7VfpERERERESKMCV9IiIiIiIiRZiSviJiw4YNGAwG4uLibB2KiIiIiMgdZzQYbLbd7Yp00mcwGK67jR492tYh5kmzZs0YOHCg1b5GjRoRGRmJh4dHgV67e/futG/f3urzv/Pp4OBAQEAADz74IF988QWZmZkFGouIiIiIiNxYkX6QS2RkpOXfCxcu5M033+TgwYOWfW5ubpZ/m81mMjIysLcvnFNiMpkIDAy0ybVbt27N7NmzycjI4Ny5c/z8888MGDCA7777juXLlxfaORURERGRwkOvbMhdka70BQYGWjYPDw8MBoPl84EDB3B3d2flypXUrVsXR0dHNm7cyNGjR3nssccICAjAzc2N+vXrs3btWqvzhoSE8M477/D888/j7u5OqVKl+PTTTy3tqamp9O3bl+LFi+Pk5ETp0qUZP368pX3SpElUr14dV1dXgoOD6d27NwkJCVbX2LRpE82aNcPFxQUvLy9CQ0OJjY2le/fu/Prrr0ydOtVSYQsPD89xeefixYupWrUqjo6OhISE8MEHH9zSOG6Wo6MjgYGBlChRgjp16jBy5Ei+//57Vq5cyZw5c275fCIiIiIikn+KdNJ3M1599VUmTJhAWFgYNWrUICEhgYcffph169bx999/07p1a9q1a8fJkyetjvvggw+oV68ef//9N71796ZXr16WKuK0adNYvnw5ixYt4uDBg8ybN4+QkBDLsUajkWnTprFv3z6+/PJLfvnlF4YNG2Zp37lzJy1btqRKlSps3ryZjRs30q5dOzIyMpg6dSoNGzbkxRdfJDIyksjISIKDg7ONa8eOHTz55JN06dKFPXv2MHr0aN54441sSdj1xnE7WrRoQc2aNVmyZMltn0tERERERPLuP7/ubuzYsTz44IOWz97e3tSsWdPyedy4cSxdupTly5fTt29fy/6HH36Y3r17AzB8+HAmT57M+vXrqVixIidPnqR8+fLcf//9GAwGSpcubXXNq+/HCwkJ4a233qJnz558/PHHALz33nvUq1fP8hmgatWqln+bTCZcXFyuu5xz0qRJtGzZkjfeeAOAChUqsH//ft5//326d+9+U+O4XZUqVWL37t23fR4RERERkRspDA9UsZX/fKWvXr16Vp8TEhIYMmQIlStXxtPTEzc3N8LCwrJV+mrUqGH597/LRs+fPw9kPdxk586dVKxYkf79+7N69WqrY9euXUvLli0pUaIE7u7uPPPMM0RHR5OYmAhcqfTdjrCwMBo3bmy1r3Hjxhw+fJiMjIybGsftMpvN131JZkpKCvHx8VZbSkpKvlxbRERERESy/OeTPldXV6vPQ4YMYenSpbzzzjv8/vvv7Ny5k+rVq5OammrVz8HBweqzwWCwPK2yTp06HD9+nHHjxpGUlMSTTz7J448/DkB4eDiPPPIINWrUYPHixezYsYPp06cDWK7h7OxcIGPNyfXGcbvCwsIoU6ZMru3jx4/Hw8PDarv63kcRERERkZt1oyf3F+R2t/vPL++81qZNm+jevTsdOnQAsip/4eHht3yeYsWK0blzZzp37szjjz9O69atiYmJYceOHWRmZvLBBx9gNGbl3IsWLbI6tkaNGqxbt44xY8bkeG6TyWRVrctJ5cqV2bRpU7axVahQATs7u1sez6365Zdf2LNnD4MGDcq1z4gRIxg8eLDVPkdHx4IOTURERETkP0VJ3zXKly/PkiVLaNeuHQaDgTfeeOOWK1+TJk2iePHi1K5dG6PRyLfffktgYCCenp6UK1eOtLQ0PvzwQ9q1a8emTZv45JNPrI4fMWIE1atXp3fv3vTs2ROTycT69et54okn8PX1JSQkhD///JPw8HDc3Nzw9vbOFsMrr7xC/fr1GTduHJ07d2bz5s189NFHVvcJ5peUlBTOnj1r9cqG8ePH88gjj/Dss8/mepyjo6OSPBERERHJF0a9siFX//nlndeaNGkSXl5eNGrUiHbt2hEaGkqdOnVu6Rzu7u6Wh7HUr1+f8PBwfvrpJ4xGIzVr1mTSpEm8++67VKtWjXnz5mVb0lihQgVWr17Nrl27uPfee2nYsCHff/+95X13Q4YMwc7OjipVquDn55ftfkPIWmK6aNEiFixYQLVq1XjzzTcZO3as1UNc8svPP/9M8eLFCQkJoXXr1qxfv55p06bx/fff35GqooiIiIiI5M5gNpvNtg5CRERERETkdni5lbPZtWMTjtjs2jdDyztFRERERKTQKwwPVLEVLe8UEREREREpwlTpExERERGRQk8vZ8+dKn0iIiIiIiJFmJI+ERERERGRIkzLO0VEREREpNDTg1xyp0qfiIiIiIhIEaZKn4iIiIiIFHpGVOnLjSp9IiIiIiIiRZgqfSIiIiIiUujpnr7cqdInIiIiIiJShCnpExERERERKcK0vFNERERERAo9gx7kkitV+kRERERERIowVfpERERERKTQM+pBLrlSpU9ERERERKQIU9InIiIiIiJShGl5p4iIiIiIFHp6T1/uVOkTEREREREpwlTpExERERGRQs+oVzbkSkmf3HW2l2xv6xDypN7pZbYOQUREREQkGy3vFBERERERKcJU6RMRERERkUJPD3LJnSp9IiIiIiIiRZgqfSIiIiIiUujpQS65U6VPRERERESkCFOlT0RERERECj2DQfWs3GhmREREREREijAlfSIiIiIiIkWYlneKiIiIiEihZ9CDXHKlSp+IiIiIiEgRpkqfiIiIiIgUeka9nD1XqvSJiIiIiIgUYUr6REREREREijAt7xQRERERkUJPD3LJnSp9IiIiIiIiRZiSPgGgWbNmDBw40PI5JCSEKVOm3NY5R48eTa1atW7rHCIiIiIiN8NoMNhsu9sp6btK9+7dad++vdW+7777DicnJz744ANLH4PBQM+ePbMd36dPHwwGA927d8/1/AaDIdctJCQkn0ckIiIiIiL/dUr6rmPWrFl07dqVGTNm8Morr1j2BwcHs2DBApKSkiz7kpOTmT9/PqVKlcr1fFOnTiUyMtKyAcyePdvyedu2bVb9U1NT83lEhZtjmeJUWjaBar9Np/KK93GqEJxrX98uraj2+8dU2/gJpd/rjcHe7oZtppL+VPz2LWrtn0eVVZNzPXeFhWOptW9e/g1MRERERG6bwYb/udsp6cvFe++9R79+/ViwYAHPPfecVVudOnUIDg5myZIlln1LliyhVKlS1K5dO9dzenh4EBgYaNkAPD09LZ/r16/PuHHjePbZZylWrBgvvfQSAMOHD6dChQq4uLhQtmxZ3njjDdLS0gA4dOgQBoOBAwcOWF1r8uTJ3HPPPZbPe/fupU2bNri5uREQEMAzzzzDhQsXbno+4uLieOGFF/Dz86NYsWK0aNGCXbt2WfWZMGECAQEBuLu706NHD5KTk2/6/Dej9IReRM1bzd4H+nB2xhLKTOqfYz9TsD9BQ57iQMeR7L2/Jw6+nvh2feiGbRkJiZx5bx7H+07KNYaAFx8l5cTZfB2XiIiIiEhBUtKXg+HDhzNu3DhWrFhBhw4dcuzz/PPPM3v2bMvnL774IltymBcTJ06kZs2a/P3337zxxhsAuLu7M2fOHPbv38/UqVP57LPPmDw5qxJVoUIF6tWrx7x51pWnefPm8dRTTwFZCVuLFi2oXbs227dv5+eff+bcuXM8+eSTNx3XE088wfnz51m5ciU7duygTp06tGzZkpiYGAAWLVrE6NGjeeedd9i+fTvFixfn448/vu35+Je9jweuNcoRvWQDALE/bsYU5ItjSGC2vl5tGxG3ZivpUXEARM1dhfdjTW7YlhGXQMK2MDKTUnKMwalCMJ6h93F2+pIc20VERERE7kZK+q6xcuVK3nvvPb7//ntatmyZa7+nn36ajRs3cuLECU6cOMGmTZt4+umnb/v6LVq04JVXXuGee+6xVOpef/11GjVqREhICO3atWPIkCEsWrTIckzXrl355ptvLJ8PHTrEjh076Nq1KwAfffQRtWvX5p133qFSpUrUrl2bL774gvXr13Po0KEbxrRx40a2bt3Kt99+S7169ShfvjwTJ07E09OT7777DoApU6bQo0cPevToQcWKFXnrrbeoUqXKbc/Hv0xBvqSdj4WMTMu+1IgoTEF+2fuW8CP1dJTlc8qpc5hK+N2w7XoM9naEvNeHE6/OwHxVDCIiIiJyd9CDXHKnpO8aNWrUICQkhFGjRpGQkJBrPz8/P9q2bcucOXOYPXs2bdu2xdfX97avX69evWz7Fi5cSOPGjQkMDMTNzY3XX3+dkydPWtq7dOlCeHg4W7ZsAbKqfHXq1KFSpUoA7Nq1i/Xr1+Pm5mbZ/m07evToDWPatWsXCQkJ+Pj4WJ3j+PHjluPDwsK47777rI5r2LDhdc+bkpJCfHy81ZaSknOVzdaKD+pM7MrNJB85betQRERERERuiV7Ofo0SJUrw3Xff0bx5c1q3bs3KlStxd3fPse/zzz9P3759AZg+fXq+XN/V1dXq8+bNm+natStjxowhNDQUDw8PFixYYHmaKEBgYCAtWrRg/vz5NGjQgPnz59OrVy9Le0JCAu3atePdd9/Ndr3ixYvfMKaEhASKFy/Ohg0bsrV5enre/OCuMX78eMaMGWO1b9SoUTzyz799OjUj4KXHAIj5/jcc/L3Azmip9pmC/EiNiOJaqWeicCx9ZdmnY3AAqWeibth2Pe4NqmEq4Yt/97YY7I3YuTtTffOnhLUdQnpM/C2NW0RERETyX2F4oIqtKOnLQenSpfn1118tid/PP/+cY+LXunVrUlNTMRgMhIaGFkgsf/zxB6VLl+a1116z7Dtx4kS2fl27dmXYsGH873//49ixY3Tp0sXSVqdOHRYvXkxISAj29rf+I69Tpw5nz57F3t4+19dKVK5cmT///JNnn33Wsu/fymNuRowYweDBg632OTo6smdWZwCiF28gevEGS5tH87r4dGxG9Le/4NW2IamR0aSEZ3+oSuxPm6m0ZDwRkxaQHhWH39OhxCzfeMO26znYaaTl36aS/lRZNZk9DV+64XEiIiIiIram5Z25CA4OZsOGDZw/f57Q0FDi47NXc+zs7AgLC2P//v3Y2dnlcJbbV758eU6ePMmCBQs4evQo06ZNY+nSpdn6dezYkUuXLtGrVy+aN29OUFCQpa1Pnz7ExMTwv//9j23btnH06FFWrVrFc889R0ZGxg1jaNWqFQ0bNqR9+/asXr2a8PBw/vjjD1577TW2b98OwIABA/jiiy+YPXs2hw4dYtSoUezbt++653V0dKRYsWJWm6OjY679w4d/jN/TD1Htt+kE9u5E+CsfWtpKv98HjwfrA5B68hwRk76h0tIJVNv4CWkx8VyYu+qGbUYnEzW2zaLsJ0NxKl+SGttmUeLV279PU0RERETEllTpu46SJUuyYcMGmjdvTmhoKKtWrcrWp1ixYgUaw6OPPsqgQYPo27cvKSkptG3bljfeeIPRo0db9XN3d6ddu3YsWrSIL774wqotKCiITZs2MXz4cB566CFSUlIoXbo0rVu3xmi8cd5vMBj46aefeO2113juueeIiooiMDCQBx54gICAAAA6d+7M0aNHGTZsGMnJyXTq1IlevXrlOGd5lXIsggOPvZpj24mh1strL8xfw4X5a3Lsm1tbZnIqu+u/cMM4Uk+fZ2fVrjcRsYiIiIjcKYXhgSq2YjCbzWZbByFyte0l29s6hDypd3qZrUMQERER+c+qEXj9hwgWpN1nN9vs2jdDlT4RERERESn09CCX3OmePhERERERkSJMlT4RERERESn0jKr05UqVPhERERERkSJMSZ+IiIiIiEgRpuWdIiIiIiJS6Bn0yoZcqdInIiIiIiJShKnSJyIiIiIihZ4e5JI7VfpERERERESKMCV9IiIiIiIiRZiWd4qIiIiISKGnB7nkTpU+ERERERGRIkyVPhERERERKfQMepBLrlTpExERERERKcJU6RMRERERkUJPr2zInSp9IiIiIiIiRZiSPhERERERkSJMyztFRERERKTQ0ysbcqdKn4iIiIiISBGmSp/cdeqdXmbrEERERESkkNGDXHKnpE/uOjtLP2rrEPKk1onlDA7pYusw8mxS+AJbhyAiIiIiBUDLO0VERERERIowVfpERERERKTQ0/LO3KnSJyIiIiIiUoSp0iciIiIiIoWe6ny5U6VPRERERESkCFOlT0RERERECj2jXs6eK1X6REREREREijAlfSIiIiIiIkWYlneKiIiIiEihZ9CjXHKlSp+IiIiIiEgRpkqfiIiIiIgUeno5e+5U6RMRERERESnClPSJiIiIiIgUYVreKSIiIiIihZ5B7+nLlSp9IiIiIiIiRZiSvhsICQlhypQptg6DZs2aMXDgQFuHcUtGjx5NrVq1bB2GiIiIiPwHGDHYbLvb/WeSvu7du2MwGDAYDJhMJsqVK8fYsWNJT0+/7nHbtm3jpZdeKtDYUlNTee+996hZsyYuLi74+vrSuHFjZs+eTVpaWoFeW0REREREirb/1D19rVu3Zvbs2aSkpPDTTz/Rp08fHBwcGDFiRLa+qampmEwm/Pz8CjSm1NRUQkND2bVrF+PGjaNx48YUK1aMLVu2MHHiRGrXrl1g1bKMjAwMBgNGY+HL/U0hxSk9aSB2XsXIvJTIyVemkHz4VI59vTs/SECvTmA0kPDHbk69/gmkZ+DWoBplvxxFytEzlr6HOgzDnJKKS52KBL/VK2ungz2Xt+3nzOhPMade/48Et8o3JJD/fdAbVy93ki8l8s2QGZw7fNqqj8FgoN1rT1OpaU0y0zNIjEtg0aufcuHEOat+XSb24t7HmzKyxvMkxyfma5wiIiIidzu9nD13he+3/dvg6OhIYGAgpUuXplevXrRq1Yrly5cDWZXA9u3b8/bbbxMUFETFihWB7Ms74+LiePnllwkICMDJyYlq1aqxYsUKS/vGjRtp0qQJzs7OBAcH079/fy5fvpxrTFOmTOG3335j3bp19OnTh1q1alG2bFmeeuop/vzzT8qXL2/pm5mZybBhw/D29iYwMJDRo0dbnWvSpElUr14dV1dXgoOD6d27NwkJCZb2OXPm4OnpyfLly6lSpQqOjo6cPHmSyMhI2rZti7OzM2XKlGH+/Pk5jvuFF17Az8+PYsWK0aJFC3bt2mV1/QkTJhAQEIC7uzs9evQgOTn5pn82typ4fB+i56/iQPNenPtkMaU+GJhjP1NwAMVfeYrDT7xK2AMvY+/rie9ToZb2lKNnOPjwQMtmTkkFIGn/cQ4++krW/of6Ye/jge8zD+f7OJ545wW2fLOOCS0G8csny/nfxF7Z+lR9sC5l6lVkYpvhTGwznEOb9vLw0C5WfaqH1iczLX8TUhEREREpGv5TSd+1nJ2dSU1NtXxet24dBw8eZM2aNVaJ3L8yMzNp06YNmzZtYu7cuezfv58JEyZgZ2cHwNGjR2ndujWdOnVi9+7dLFy4kI0bN9K3b99cY5g3bx6tWrWidu3a2docHBxwdXW1fP7yyy9xdXXlzz//5L333mPs2LGsWbPG0m40Gpk2bRr79u3jyy+/5JdffmHYsGFW50xMTOTdd99l1qxZ7Nu3D39/f5599lkiIiLYsGEDixcv5tNPP+X8+fNWxz3xxBOcP3+elStXsmPHDurUqUPLli2JiYkBYNGiRYwePZp33nmH7du3U7x4cT7++OPrTX+e2ft44FK9HDFLNwBw8ac/cCjui6l08Wx9PR5uxMU1W0mPigPgwryf8Xz0gRtew5ycCukZABhM9hidHMGcb0MAwM2nGMHVy7Jj6e8A7F75J55BPviWDrCOxWzG3mSPg6MDAE5uzsSdjblyHl8PWvVpz/dvfZ2/AYqIiIhIkfCfWt75L7PZzLp161i1ahX9+vWz7Hd1dWXWrFmYTKYcj1u7di1bt24lLCyMChUqAFC2bFlL+/jx4+natavlgSvly5dn2rRpNG3alBkzZuDk5JTtnIcPH6ZZs2Y3FXeNGjUYNWqU5dwfffQR69at48EHHwSwetBLSEgIb731Fj179rRKvtLS0vj444+pWbMmAAcOHGDt2rVs27aNevXqATBr1iyrCuPGjRvZunUr58+fx9HREYCJEyeybNkyvvvuO1566SWmTJlCjx496NGjBwBvvfUWa9euLZBqn0NxX9LOx0BGpmVfakQUphJ+pJ6ItOprCvIj9UzUlX6nz2MKurJk11Q6kAo/ToaMTKK/XUv01yuvtJX0p8xnr2EqHUj8L9u58PVP+ToOz+I+xJ+PI/OqccSduYBnkK/V0s39a/+ifMOqjN72CSmXk7l4NobpncdY2p8c/yI/jJ9PyuWCq6yKiIiI3O3+09WsG/hPJX0rVqzAzc2NtLQ0MjMzeeqpp6yWSFavXj3XhA9g586dlCxZ0pLwXWvXrl3s3r2befPmWfaZzWYyMzM5fvw4lStXznaM2Xzz5aMaNWpYfS5evLhVRW7t2rWMHz+eAwcOEB8fT3p6OsnJySQmJuLi4gKAyWSyOs/Bgwext7enTp06ln3lypXDy8vLalwJCQn4+PhYXT8pKYmjR48CEBYWRs+ePa3aGzZsyPr163MdT0pKCikpKVb7/k0q74TEvUfZ1+B5Mi8l4hDoQ9k5o8iIiSfux01AVoJ4sM0AjC5OlJ4yGI/WDYn74fc7Ft+/gmuUJbBCMGMa9CblUhJth/+PJ95+gXmDpnNf5+bERURzZPO+Ox6XiIiIiBQO/6mkr3nz5syYMQOTyURQUBD29tbDv3opZU6cnZ2v256QkMDLL79M//79s7WVKlUqx2MqVKjAgQMHbhB5FgcHB6vPBoOBzMysKlF4eDiPPPIIvXr14u2338bb25uNGzfSo0cPUlNTLUmfs7PzLb+4MiEhgeLFi7Nhw4ZsbZ6enrd0rquNHz+eMWPGWO0bNWoU7XPo69WxOf4vPAZA7PLfcPD3Bjujpdp3bUXvX6kRUTiWCrR8NpX0JzUiq19mQpJlf9rZaGKX/4brvVUtSd+/MhOTif3hd7zaN83XpC8uMppi/p4Y7YyWap9nCV/iIi5Y9avX8QEO/7HP8nCWbYt/o+fXIwEo17AqZe+tTJWWV5L2oSvf44uXJnJmX3i+xSoiIiJyt9PL2XP3n0r6XF1dKVeuXJ6Pr1GjBqdPn+bQoUM5Vvvq1KnD/v37b+kaTz31FCNHjuTvv//Odl9fWloaqampN0xGAXbs2EFmZiYffPCB5WmcixYtuuFxFStWJD09nb///pu6desCcOTIEWJjY63GdfbsWezt7QkJCcnxPJUrV+bPP//k2WeftezbsmXLda89YsQIBg8ebLXP0dGRsNlPZOsbu2Q9sUuuVA2LNauLd4dmxHz3Cx4PNyLt7IVsSzsh636/8osncHbKN6RHxeHbtbUlcbP398q6189sxujqTLGW9YlZmHWPpKl0cVLPnIf0DAwO9niENiDpQPh1x3OrEqLjOb0vnLodmrDtu1+p0eY+LkZGZ3sqZ/TJc1RuXpsNn/1ARloGVVvWIfJQ1pNK5w38yKrvpPAFvN9mmJ7eKSIiIiIW/6mk73Y1bdqUBx54gE6dOjFp0iTKlSvHgQMHMBgMtG7dmuHDh9OgQQP69u3LCy+8gKurK/v372fNmjV89NFHOZ5z4MCB/Pjjj7Rs2ZJx48Zx//334+7uzvbt23n33Xf5/PPPb+qVDeXKlSMtLY0PP/yQdu3asWnTJj755JMbHlepUiVatWrFSy+9xIwZM3BwcOCVV16xqgi2atWKhg0b0r59e9577z0qVKhAREQEP/74Ix06dKBevXoMGDCA7t27U69ePRo3bsy8efPYt2+f1T2P13J0dMzzcs5TIz+m1AcD8O/zBJkJiZwcMs3SFvxuXy6u2Ur82q2knjpH5KRvKL/4XQAStuzlwryfAfBs0wifp9tkPbDF3o6LP24iZtFaANwb1cD3uUeyKon2diRs2sW5aQvzFOv1fDvyM/43sRcte7cnJSGRBUOzfmZPTniJfWt3sG/tDjZ+vZqAciUYsvI9MtLSuRR1kW9fm5XvsYiIiIhI0aSk7xYtXryYIUOG8L///Y/Lly9Trlw5JkyYAGRVAn/99Vdee+01mjRpgtls5p577qFz5865ns/R0ZE1a9YwefJkZs6cyZAhQ3BxcaFy5cr079+fatWq3VRcNWvWZNKkSbz77ruMGDGCBx54gPHjx1tV3nLz1Vdf0aNHDx544AECAwMZP348+/btszx4xmAw8NNPP/Haa6/x3HPPERUVRWBgIA888AABAVlPmuzcuTNHjx5l2LBhJCcn06lTJ3r16sWqVatuKv5blXLsDIc7DMux7dRw6wQ7ZsFqYhasztbvwpc/cuHLH3M8R/Q3q4j+pmBiv1rUsUimdXwz2/5Fr35q+XdGajqLRnx2U+cbHNLlxp1EREREiiCj3tOXK4P5Vp4kIv8Jp0+fJjg4mLVr19KyZcs7fv2dpR+949fMD7VOLC/USdek8AW2DkFEREQkzx4p1dZm115xMudCwt1ClT7hl19+ISEhgerVqxMZGcmwYcMICQnhgQdu/D47EREREZG7gUGVvlwp6RPS0tIYOXIkx44dw93dnUaNGjFv3rxsTwsVEREREZHCR0mfEBoaSmhoqK3DEBERERGRAqCkT0RERERECj2jrQO4i2luREREREREijBV+kREREREpNDTKxtyp0qfiIiIiIhIEaZKn4iIiIiIFHoGgyp9uVGlT0REREREpAhT0iciIiIiIlKEaXmniIiIiIgUeqpm5U5zIyIiIiIiUoSp0iciIiIiIoWeQa9syJUqfSIiIiIiIkWYkj4REREREZEiTMs7RURERESk0DNqeWeuVOkTEREREREpwlTpExERERGRQk/VrNwp6ZO7Tq0Ty20dQp5NCl9g6xBERERERKwo6ZO7zvaS7W0dQp7UO72MF0Iet3UYeTYr/DsGhHSxdRh5NlUJt4iIyH+aXtmQO1VBRUREREREijAlfSIiIiIiIkWYlneKiIiIiEihp1c25E6VPhERERERkSJMlT4RERERESn0VOfLnSp9IiIiIiIiRZiSPhERERERkSJMSZ+IiIiIiBR6RoPBZtut+O2332jXrh1BQUEYDAaWLVtWMBNyFSV9IiIiIiIid8jly5epWbMm06dPv2PX1INcRERERESk0Css1aw2bdrQpk2bO3pNJX0iIiIiIiK3ISUlhZSUFKt9jo6OODo62igia4UlIRYREREREcmVwYb/GT9+PB4eHlbb+PHjbT0lFqr0iYiIiIiI3IYRI0YwePBgq313S5UPlPSJiIiIiIjclrtpKWdOlPSJiIiIiEihp/vWcqe5+Q84e/YsDz74IK6urnh6eubLOefMmZNv5xIRERER+a9ISEhg586d7Ny5E4Djx4+zc+dOTp48WWDXVNKXR2fPnqVfv36ULVsWR0dHgoODadeuHevWrcuX8+dnUjV58mQiIyPZuXMnhw4dytYeEhKCwWDIdevevXu2Yzp37pzjuUREREREbMGWD3K5Fdu3b6d27drUrl0bgMGDB1O7dm3efPPNgpgWQMs78yQ8PJzGjRvj6enJ+++/T/Xq1UlLS2PVqlX06dOHAwcO2DpEK0ePHqVu3bqUL18+x/Zt27aRkZEBwB9//EGnTp04ePAgxYoVA8DZ2dmqf1paGs7Oztn2FzTHMsUpM3kA9t7uZMQncnzwNJIPncqxr2+XVgT26QgGI5f+2M3JkTMxp2dct821TkVKj+8JgMHejoRtYZx88zPMqem4N6xG+a/fIPlohOUaYY8Nx5yceltj8g8J5PkP+uHm5U7SpURmD/mIiMOnrfoYDAYeH/EM1ZrWwmhvx5HtB5j7+mdkpKUD0Lpnexp1akp6WjppKWksGP0Fx3cdua24bpZfSCBdP+iNq5c7yZcSmTdkBmdziP+x156mctOaZKZncDkugQWvfsqFE+cA8Ary4fGxz+NXpjjmzEw2zl3D71+uuiPxi4iIiNxpzZo1w2w239FrqtKXB71798ZgMLB161Y6depEhQoVqFq1KoMHD2bLli2WfidPnuSxxx7Dzc2NYsWK8eSTT3Lu3DlL+65du2jevDnu7u4UK1aMunXrsn37djZs2MBzzz3HxYsXLdW20aNH5xrPjBkzuOeeezCZTFSsWJGvv/7a0hYSEsLixYv56quvcq3a+fn5ERgYSGBgIN7e3gD4+/sTGBhIcnIynp6eLFy4kKZNm+Lk5MS8efOyVSJHjx5NrVq1mDlzJsHBwbi4uPDkk09y8eLFvE/0NUpP6EXUvNXsfaAPZ2csocyk/jn2MwX7EzTkKQ50HMne+3vi4OuJb9eHbtiWtP84YW2HsD90EPtaDcDe1wP/Z6+8ODP5aAT7QwdZtttN+ACeeedlfvtmDa+36M/PnyzjuYl9s/W5v3NLSlUrw9hHhvFGywGYM820eu5hAIKrhND86VDefmwEYx8eyvovV/LUmB63HdfNevKdF/jjm3W83WIQaz9ZTteJvbL1qfZgXcrUq8i7bYbzbpvhHNq0l0eGdrG095j5CtuW/MY7LQcz/sEh7PxxS7ZziIiIiEjeKem7RTExMfz888/06dMHV1fXbO3/JkKZmZk89thjxMTE8Ouvv7JmzRqOHTtG586dLX27du1KyZIl2bZtGzt27ODVV1/FwcGBRo0aMWXKFIoVK0ZkZCSRkZEMGTIkx3iWLl3KgAEDeOWVV9i7dy8vv/wyzz33HOvXrweyqnitW7fmySefJDIykqlTp+Zp3K+++ioDBgwgLCyM0NDQHPscOXKERYsW8cMPP/Dzzz/z999/07t37zxd71r2Ph641ihH9JINAMT+uBlTkC+OIYHZ+nq1bUTcmq2kR8UBEDV3Fd6PNblhW2ZyqqUaaDDZY3QyUZB/hHH3KUZI9XvYsvQ3AHas3IJ3kA/+pa3HFFy5NGEb91gqe3s3/E3DDk0BMJvN2DnY4eiS9bQo52KuxJ6NKbigr+LmU4xS1cuyfenvAOxa+SeeQT74lg6w6mc2m7E32ePg6ACAk5szcf/EWKFxNdJT09n505+W/pcu5N8fCkREROS/w2jD7W6n5Z236MiRI5jNZipVqnTdfuvWrWPPnj0cP36c4OBgAL766iuqVq3Ktm3bqF+/PidPnmTo0KGWc129/NLDwwODwUBgYPak5moTJ06ke/fuluTq32rjxIkTad68OX5+fjg6OuLs7HzDc13PwIED6dix43X7JCcn89VXX1GiRAkAPvzwQ9q2bcsHH3xwW9cGMAX5knY+FjIyLftSI6IwBfmREn7Wum8JP1JPR1k+p5w6h6mE3w3bAEwl/Sn3xQgcSwdycd0Oor5aaWlzLB1I5ZUfQEYmFxb9YtWWF97Ffbl4PpbMq8YUc+YC3kG+nD9xZUwn9h7jgace5JevVpKWnEq9RxrhUzIr5tNhJ1jz+QrG//4xl+MSSE9N470nC249+NU8i/tw8XycVfyxZy7gFeRrWboJsG/tX5RvWJVx2z4h5XIyF8/GMK3zGAACy5ckISaebh/2x79scWJOR7HsrblEnzp/R8YgIiIi8l9QGBLTu8rNrr8NCwsjODjYkvABVKlSBU9PT8LCwoCsBO2FF16gVatWTJgwgaNHj95yPGFhYTRu3NhqX+PGjS3XyC/16tW7YZ9SpUpZEj6Ahg0bkpmZycGDB3Psn5KSQnx8vNWWkpKSbzHnRerp8+x/aBC7aj+HweSAZ5sGAFzec5Td9XsQ1uYVjrw4Ab9nQvF6pPENzpY/Nn27nn2/7mTYwrEMXTiWc8ciyPznHkzfkv7UaX0fI5v2ZVjDl1nz+Qpe/mjQHYnrZgXXKEvxCsGMatCbN+/txaFNe+n89gsAGO2MlG9YlVXTlvB+2xEc+G033acPsHHEIiIiUhgZMdhsu9sp6btF5cuXx2Aw5MvDWkaPHs2+ffto27Ytv/zyC1WqVGHp0qX5EGX+y2kp6+0aP348Hh4eVtv48eMt7T6dmlFl1WSqrJpMsSY1cPD3ArsrX1lTkB+pEVHZzpt6JgpTySvVO8fgAFLPRN2w7WqZicnELP8dn3+WUWYmJJFxKRGAtMhoYpb9jtt9VW5r/DGRF/Dw98J41Zi8S/gSE3EhW9/lUxYxtu1QJnR6jYgjpzlzKOthKXXaNOD0gZNcPB8LZCWI5etXxs6h4Iv4cZHRePh7WsXvVcKX2Gvir9/xAQ7/sY+k+ETMZjNbF/9GuYZVAYiNiOb0vnDLw1+2LfmdktXKYLS3K/D4RURERP4rlPTdIm9vb0JDQ5k+fTqXL1/O1h4XFwdA5cqVOXXqFKdOXXm65P79+4mLi6NKlSvJQoUKFRg0aBCrV6+mY8eOzJ49GwCTyWR5oub1VK5cmU2bNlnt27Rpk9U17pSTJ08SEXHl6ZZbtmzBaDRSsWLFHPuPGDGCixcvWm0jRoywtEcv3mB5aMrZj5eSuPcYPh2bAeDVtiGpkdHZlnYCxP60Gc8H78XezxMAv6dDiVm+8YZtjiGBGP5JNgwO9ni1bkBSWDhAVsJpyPorjtHVCc9W9UjceyxvE/WPS9HxnNx3nAYdHgCgbpsGxEbGWC3tBLB3dMClWFbS7eblTpte7Vk1cxkAF06eo1y9Sji6OAFQs2Vdzh49Y7n/ryAlRMdzal849Tpk3RNZs819xEVGWy3tBIg+eY7yjapi55A1t1Vb1iHyn6euhm3YiWdxbzwCvACo0rwW546cITP9xt99ERERkasZbLjd7XRPXx5Mnz6dxo0bc++99zJ27Fhq1KhBeno6a9asYcaMGYSFhdGqVSuqV69O165dmTJlCunp6fTu3ZumTZtSr149kpKSGDp0KI8//jhlypTh9OnTbNu2jU6dOgFZT91MSEhg3bp11KxZExcXF1xcXLLFMnToUJ588klq165Nq1at+OGHH1iyZAlr166909OCk5MT3bp1Y+LEicTHx9O/f3+efPLJXO/nc3R0xNHR8abPHz78Y8pM7k/xfp3IuJRE+CsfWtpKv9+HuNVbubhmG6knzxEx6RsqLZ0AwKUte7kwN+sVANdrc29cg4Dn2mLOzMRgZ0f8pt1ETF0EgOfDDfF/pjXmjAwMdnbE/vgH0Qtv/52MX42cyfMT+/Bw744kJyQxe+h0ALpN6MnOtdvZtXY7Lu4uDF0whsxMM0ajgbWzf2LXuh0A/LXqT0Jq3sPrP7xLemoaKYkpfDYgbw/ryYtFIz/jqYm9eLB3e5ITEpk/9BMAukx4ib1rd7B37Q5+/3o1AeVKMGzle2SmpRMfdZFFr80CIDUphUWvfc5Ls4djMBhIik/ky37T7lj8IiIiIv8FBvOdfklEEREZGcnbb7/NihUriIyMxM/Pj7p16zJo0CCaNWsGZFW++vXrx7p16zAajbRu3ZoPP/yQgIAAUlNT6datG5s2beLcuXP4+vrSsWNH3n//fZycsqo2vXr14ttvvyU6OppRo0bl+tqGGTNmMHHiRE6dOkWZMmV4/fXXeeaZZyzt7du3x9PTkzlz5txwXBs2bKB58+bExsbi6elJeHg4ZcqU4e+//6ZWrVqWfnPmzGHgwIGWyubo0aNZtmwZL7/8Mm+99RYxMTE88sgjfPrpp3h5ed3S3G4v2f6W+t8t6p1exgshj9s6jDybFf4dA0K63LjjXWpq+AJbhyAiIiI21DvkSZtd++PwRTa79s1Q0if54t+kb+fOnbd9LiV9tqGkT0RERAqzviGdb9ypgHwUvtBm174ZuqdPRERERESkCNM9fSIiIiIiUuipmpU7zY3ki9GjR+fL0k4REREREclfSvpERERERESKMC3vFBERERGRQs9QKN6YZxuq9ImIiIiIiBRhqvSJiIiIiEihp2pW7jQ3IiIiIiIiRZgqfSIiIiIiUujpjr7cqdInIiIiIiJShCnpExERERERKcK0vFNERERERAo9oxZ45kqVPhERERERkSJMlT4RERERESn0VM3KneZGRERERESkCFPSJyIiIiIiUoRpeaeIiIiIiBR6eoxL7lTpExERERERKcJU6RMRERERkUJPr2zIncFsNpttHYSIiIiIiMjtGBHylM2uPT58vs2ufTNU6ZO7zp4y7WwdQp5UP/4Dn5V82tZh5NmLp+cyIKSLrcPIs6nhC/gkuHDOf89Tc20dgoiISKGn+9Zyp7kREREREREpwpT0iYiIiIiIFGFa3ikiIiIiIoWeHuOSO1X6REREREREijBV+kREREREpNDTKxtyp0qfiIiIiIhIEaakT0REREREpAjT8k4RERERESn0jGZbR3D3UqVPRERERESkCFOlT0RERERECj1Vs3KnuRERERERESnClPSJiIiIiIgUYVreKSIiIiIihZ7e0pc7VfpERERERESKMFX6RERERESk0FM1K3eaG7llo0ePJiAgAIPBwLJly+jevTvt27e3dVgiIiIiIpIDJX1FWPfu3TEYDBgMBkwmE+XKlWPs2LGkp6fn+ZxhYWGMGTOGmTNnEhkZSZs2bZg6dSpz5syx9GnWrBkDBw68/QGIiIiIiNwkIwabbXc7Le8s4lq3bs3s2bNJSUnhp59+ok+fPjg4ODBixAirfqmpqZhMphue7+jRowA89thjGAxZX3BHR8f8D/wGTCHFKTlxEPbexciIT+T00CmkHD6ZY1+vJx/Er+fjYDRwefNuzrwxA9IzwGCg+MjncWtaB3NGBhmxlzgz4iNST0Ti9kBtAod3t5zD3seD9Kg4jrQbmO9jKVYmgGaTX8bJ253U+CR+HTyT2ENncu3fduEIfKqF8FXVly37XIN8aPx2NzzKFseckUnY12vZN3tNvsd6Lb+QQLp+0BtXL3eSLyUyb8gMzh4+bdXHYDDw2GtPU7lpTTLTM7gcl8CCVz/lwolzAHgF+fD42OfxK1Mcc2YmG+eu4fcvVxV47AAeIQE0/3fuLyWx/gZz327BCHyrhTC72pW5r/lyWyo+cT8YjFw8Fsn6Vz4lNT7xToQvIiIiclNU6SviHB0dCQwMpHTp0vTq1YtWrVqxfPlyy5LMt99+m6CgICpWrAjAnj17aNGiBc7Ozvj4+PDSSy+RkJAAZC3rbNeuHQBGo9GS9F29vLN79+78+uuvTJ061VJlDA8Pz/dxlXi7DzHfrOJQi55EzfyOku8PzLGfQ8kAAgZ35diTwznU7CXsfT3x/l8oAMVa3YdLvcocfrg/R9r0J+GPXQQMfRaAhN/+5kjbAZYtae8x4r7fkO/jAGgy4XnC5q1n0QND2TXjB5pOejnXvtVfbEP8ifPZ9j84ayCHv9vIt02H8l2L4Rz74c8CifVaT77zAn98s463Wwxi7SfL6TqxV7Y+1R6sS5l6FXm3zXDebTOcQ5v28sjQLpb2HjNfYduS33in5WDGPziEnT9uuSOxAzww4XnC5q9nQdOh7Pz4B5pfZ+5r5DD3JZtUo+KTD7D0sTEsajmcqD3HuXfYEwUdtoiIiMgtUdL3H+Ps7ExqaioA69at4+DBg6xZs4YVK1Zw+fJlQkND8fLyYtu2bXz77besXbuWvn37AjBkyBBmz54NQGRkJJGRkdnOP3XqVBo2bMiLL75o6RMcHJyvY7Dz8cC5ennilq0HIH7lHzgE+WIqXTxbX4+HGxG/divpF+IAiJm3Es92TQEwY8ZgcsDomFXhtHNzIT3yQrZz2Pt749a4BrFL1+frOACcfIrhW6MsR5ZsAuD4j9twDfKmWEhAtr5eFUpQOrQuO6f/YLU/6P6qZKamcfzHrZZ9SRfi8z3Wa7n5FKNU9bJsX/o7ALtW/olnkA++pa1jN5vN2JvscXB0AMDJzZm4szEAVGhcjfTUdHb+dCVJvXThYoHHDllz71ejLIf+mftjP23DrXjucx8SWpe/P7aee58qpTi77SBpl5MBOPnLLip0vL/ggxcREZFsDDbc7nZa3vkfYTabWbduHatWraJfv35ERUXh6urKrFmzLMs6P/vsM5KTk/nqq69wdXUF4KOPPqJdu3a8++67BAQE4OnpCUBgYGCO1/Hw8MBkMuHi4pJrn9vlUNyX9KgYyMi07EuLiMIhyI/UE9aJqEOQH2lnrlRnUk+fxyHID4BLa7fi1qA6lbd+RcblJNLPRnOsi/WyVwCvx1tyaf0OMqLzPxlxC/Im8Xwc5qvGkhARjVuQD/Hh5yz7DPZ2NHmvB78NmWXVF7ISkqToS7SY3gePe4qTcPoCW8bO49LJqHyP92qexX24eD6OzKviiT1zAa8gX8vSTYB9a/+ifMOqjNv2CSmXk7l4NoZpnccAEFi+JAkx8XT7sD/+ZYsTczqKZW/NJfpU9mpmfrvZuTfa29H03R5sGJp97qN2H6fqM61w9vMgKeoi5Ts0wuTujKOnKylxlwt8DCIiIiI3Q5W+Im7FihW4ubnh5OREmzZt6Ny5M6NHjwagevXqVvfxhYWFUbNmTUvCB9C4cWMyMzM5ePBgvseWkpJCfHy81ZaSkpLv18mNc41yOFUoTViD7hy4rxsJf+wi6O3e2fp5PdGK2EWr71hcOak7qAPHV24n7khEtjajnR1Bjavw99RlLG39Oqc37KbljH42iDJnwTXKUrxCMKMa9ObNe3txaNNeOr/9AgBGOyPlG1Zl1bQlvN92BAd+20336QNsHLG1uoM6cPznnOc+YnMYuz79iTZzXqHD8tEkRV8CIDM9M1tfERERKVhGG253O1X6irjmzZszY8YMTCYTQUFB2Ntf+ZFfndzZwvjx4xkzZozVvlGjRtEph76eHZvj26M9AHHLf8PezxvsjJZqn0OQH2kR2StbaRFRmEpdWfZpKulv6efVsQUJm3eTeSmrIhO7+BfKfDXW6njX+6phdDRx6be/8zrM60qIiMHF3xODndFSRXIL8iEhItqqX/EGlXEt4UPV7g9isLfD5O5Ml82TWdb2TRIiLhC994TlASSHF2+i8TvdMdjbYU7PKJC4AeIio/Hw98RoZ7RU+7xK+BIbYb1Etn7HBzj8xz6S/nm4ydbFv9Hr65EAxEZEc3pfuOXhL9uW/M7j457HaG9HZgHGDjc/90ENKuMW5EO1blfmvusfk1n8yJskx1xi31dr2ffVWgD8a99DQkQ0aQlJBRq7iIiIyK0oDImp3AZXV1fKlStHqVKlrBK+nFSuXJldu3Zx+fKVZWmbNm3CaDRaHvRyM0wmExkZN/6FfcSIEVy8eNFqu/apov+KW7Le8lCVCzMXk7TvKJ7tmwNQrE0j0iIvZFvaCXBx5R8Ua3Uv9r6eAHh3bcPFFb8BkHryLG4Na2BwyJoX9xb1ST50wup4r84PEbt4HWQWTOUmOTqeC3vDKdexMQBl2tbncmSM1fJCgB86jWNBg4EsaDiIHzqMJfVSEgsaDiI55hKnftmNa3FvXAK9AAhuUZO4wxEFmvABJETHc2pfOPU6NAGgZpv7iIuMtlraCRB98hzlG1XFzsEOgKot6xB56BQAYRt24lncG4+ArNirNK/FuSNnCjzhgytzX+GfuS/7cH0Szmaf++87jWNew4HMazSI7ztmzf28RllzD+Di7wmAvZOJ+kMeZ+eMFQUeu4iIiMitUKVPLLp27cqoUaPo1q0bo0ePJioqin79+vHMM88QEJD94Ra5CQkJ4c8//yQ8PBw3Nze8vb0xGrP/fcHR0THPr3s489p0gt8fiH+fJ8i4lMjpYVMtbSUm9CN+7Z9cWruVtFPnODdlPmW/ew+Ay1v2ED3/ZwCiv/4Rx3LBlPtpGub0dNKj4jjz2nTLeYzuLniENuRQ6755ivFmbRz+BU0nv0Ttfo+SeimJX1/5FIAm77/AidV/cXLNX9c9Pj0phY0jvqD1l0PAAKnxSazr81GBxvyvRSM/46mJvXiwd3uSExKZP/QTALpMeIm9a3ewd+0Ofv96NQHlSjBs5XtkpqUTH3WRRa/NAiA1KYVFr33OS7OHYzAYSIpP5Mt+0+5I7AC/vvoFzSe9RO2+j5KakMSGf+a+6XsvEL7mL07cYO4B2s7Lit3OZM+hxRvZO6fgX5UhIiIi2RnNto7g7mUwm82aniKqe/fuxMXFsWzZsptu27NnDwMGDGDz5s24uLjQqVMnJk2ahJubGwDLli2jQ4cOXP21ufZchw4dolu3buzatYukpCSOHz9OSEjITce9p0y7Wx3qXaH68R/4rOTTtg4jz148PZcBIV1u3PEuNTV8AZ8EF87573lqrq1DEBERKfQmlrLd7wFDTt7d/1+uSl8RNmfOnFtuq169Or/88kuux7Vv355r/05w7bkqVKjA5s2bbzZMEREREZHbVhhenWAruqdPRERERESkCFOlT0RERERECj1Vs3KnuRERERERESnClPSJiIiIiIgUYVreKSIiIiIihZ6qWbnT3IiIiIiIiBRhqvSJiIiIiEihp5ez506VPhERERERkSJMSZ+IiIiIiEgRpuWdIiIiIiJS6BlsHcBdTJU+ERERERGRIkyVPhERERERKfRUzcqd5kZERERERKQIU6VPREREREQKPVWzcqe5ERERERERKcKU9ImIiIiIiBRhWt4pIiIiIiKFnsFs6wjuXqr0iYiIiIiIFGGq9ImIiIiISKGnalbuDGazWYVQEREREREp1D4r+bTNrv3i6bk2u/bNUKVP7jp/BT9m6xDypM6p79lWooOtw8iz+meWcqhya1uHkWcVwn4utPNf/8xSTtVvaesw8ix42zpbhyAiIiLXoaRPREREREQKPS3vzJ3mRkREREREpAhTpU9ERERERAo9o55UkitV+kRERERERIowVfpERERERKTQM9g6gLuYKn0iIiIiIiJFmJI+ERERERGRIkzLO0VEREREpNBTNSt3mhsREREREZEiTJU+EREREREp9PTKhtyp0iciIiIiIlKEKekTEREREREpwrS8U0RERERECj29py93qvSJiIiIiIgUYar0iYiIiIhIoWdET3LJjSp9IiIiIiIiRZiSvhycPXuWfv36UbZsWRwdHQkODqZdu3asW7cuX84fHh6OwWBg586d+XK+OykkJIQpU6ZYfTYYDBgMBpydnQkJCeHJJ5/kl19+sV2QIiIiIvKfYzTbbrvbaXnnNcLDw2ncuDGenp68//77VK9enbS0NFatWkWfPn04cOCArUO8I9LS0nBwcLipvmPHjuXFF18kNTWV8PBw5s6dS6tWrRg3bhyvvfZagcTnGFKc0pMHYu/tTsalRE4MnkryoVM59vXp3IqAPp0wGA1c2rSHk699AukZmEr6U3pSf1yqliXl1DkOtB5kOcb7yZb4P/+I5bOpuC8Jf+7j2EsTbi6+MsUpO6U/9t7FyIi/zLFBH+YYn2+XlhTv2xEMRi5t2sOJkTMxp2fkuc21bkVCxr8MgMHejkvbwjj5xizMqelgMBD8+rMUa1YHg72RhG0HODFiJua09Jub9Fw4lA4icPwQ7LyKkXkpkbMjPyD1yIls/eyDAggc/wqOle8h7fRZTnbsc6XRYMBv2Iu43F8XMjLJiIvn3JtTSDsZeVuxQcH+LK4336aSfpSZ3B+XamVIPXWefQ8Nvu2xXMs+uATeo4dj9PDAfDmB6DHvkX4s+9ybqlfB69UB/8RpT8rOvcRO/AjS0rArHoD3qGGYKpYjPeIs57q+nO9xioiIiG2p0neN3r17YzAY2Lp1K506daJChQpUrVqVwYMHs2XLFiDnSl1cXBwGg4ENGzYAEBsbS9euXfHz88PZ2Zny5csze/ZsAMqUKQNA7dq1MRgMNGvWDIDMzEzGjh1LyZIlcXR0pFatWvz888+Wa/x73UWLFtGkSROcnZ2pX78+hw4dYtu2bdSrVw83NzfatGlDVFSU1bhmzZpF5cqVcXJyolKlSnz88cfZzrtw4UKaNm2Kk5MT8+bNu+k5c3d3JzAwkFKlSvHAAw/w6aef8sYbb/Dmm29y8ODBmz7PrSg1oTcX5q9if9PenPt4CaUnDcixnynYn+JDu3Ko0wj23d8Tez9PfLuGApCRkEjE+/M43u+DbMfFLFrHgdaDLFtaVCwxS3+96fhC3u3F+Xmr2dOkD5EfL6Xs5H45xlZi6FOEdXiNPY17Ye/ngV/Xh26rLWnfcfY/PJR9Dw1mb8uBOPh44N+tDQC+/2uFS/V72N/6FfY27QeZZgJ6PJItrlsVMLo/FxetJLzNC8TMWkTgO6/k2C/z8mUuTP2Ss0Pfzdbm2qIBTrWrcKJDb06070Xilp34DnzutmODgv1ZXG++MxKSOPPefI71nZwv48iJ14hBJCz9kbOPdyP+y4X4jBqWY7+0Q0c592xvznV9mbNdXsDo5Ynb448CYL6cyMUZs4l+/Z0Ci1NERERsS0nfVWJiYvj555/p06cPrq6u2do9PT1v+lxvvPEG+/fvZ+XKlYSFhTFjxgx8fX0B2Lp1KwBr164lMjKSJUuWADB16lQ++OADJk6cyO7duwkNDeXRRx/l8OHDVuceNWoUr7/+On/99Rf29vY89dRTDBs2jKlTp/L7779z5MgR3nzzTUv/efPm8eabb/L2228TFhbGO++8wxtvvMGXX35pdd5XX32VAQMGEBYWRmho6E2PNScDBgzAbDbz/fff39Z5cmLv44FLjXLELNkAQNxPf2Aq7otjSGC2vp4PN+bi6q2kR8UBcOHrn/F+tAkAGXEJXN4WRmZiynWv51KrAvY+HsSt2XrT8bnWuIfoxVlJYuyPmzEFZY/Pu20j4tZss8QW9fUqvNs3ua22zORUS3XKYLLH6GQCc9aaA5cqIcT/vstS2bu4/i98OjW9qTHlxs7bA8dq5Yn/IWvpc8LqjdgH+uJQqni2vpkXE0j+ax+ZicnZT2Q2YzA5YDCZADC6uZB+7sJtxQYF/7O43nxnxCWQsC0s5/HmA6OXJ6bKFUhcuQaApF9+wy7AH/uSQdn6mlNSICMrThzsMTiZ4J+b3TPjL5G6ay/mpIKJU0RE5E4x2nC722l551WOHDmC2WymUqVKt32ukydPUrt2berVqwdk3fv2Lz8/PwB8fHwIDLzyy+fEiRMZPnw4Xbp0AeDdd99l/fr1TJkyhenTp1v6DRkyxJKUDRgwgP/973+sW7eOxo0bA9CjRw/mzJlj6T9q1Cg++OADOnbsCGRVGvfv38/MmTPp1q2bpd/AgQMtfW6Xt7c3/v7+hIeH58v5ruYQ5Eva+VjIyLTsS42IwiHIj5Tws1Z9TSV8ST1z/kq/0+cxlfC7pev5dmmVlWD+88v9jZiCfEi9Jr6UMxcwlbCOz1TCl9TTV2JLOXUeUwnf22oDMJX0o/zsETiWDuTiuh2c/zKrWpy4+yh+zzzEudk/YU5OxatdIxyD/W9hJrKzD/QjI8p6rOmRUdgX97+lpZmX1/+Jy301uef3b8i8nEj6+WhOPTv0tmKDgv9ZQO7zXdDsAvzIiI6xnvuz57EL9Cf9dET2/sUD8J04DvuSQSRv2kLCt8vvSJwiIiJie4UhMb1jzOb8uwuzV69eLFiwgFq1ajFs2DD++OOP6/aPj48nIiLCkrj9q3HjxoSFhVntq1GjhuXfAQEBAFSvXt1q3/nzWb+kXr58maNHj9KjRw/c3Nws21tvvcXRo0etzvtvgppfzGYzBkPur8lMSUkhPj7eaktJuX7V7U4zOjvi9WgTohestXUoNy31dBT7HhzMzlrPYzA54NWmAQAXFv3CxfV/U2nxW1Ra/BbJxyItVSpbc6pWHlP5EI4168qxpl1J3LKTgFH9bR3WTcltvu82GZHnONf1JSJaPw4OJpybN7F1SCIiIvnKYMPtbqdK31XKly+PwWC44cNajMasXPnqJDEtLc2qT5s2bThx4gQ//fQTa9asoWXLlvTp04eJEyfedpxXP2Dl36Tq2n2ZmVl//U9ISADgs88+47777rM6j52dndXnnJa05lV0dDRRUVGW+xdzMn78eMaMGWO1b9SoUTyaQ1/vTs3xfzGrJfb733Hw9wI7o6XKYQryIy0iKttxqWcu4Fj6SjXVVNKf1DPZ++XG85HGJB06SfLhnB8Sk5PUiGhM18TnWMI323VTz1ywWmboGOxP6pkLt9V2tczEZGK+34hPxweIWb4RgIhJC4mYtBAA70fvJymXh99cj/tjLfHqllURvvTTBuz8rMdqX9yP9Mjz1ztFNsUea0XSlp1kXroMQPyytZSc9fYtx3atgv5ZXC2n+c5vLg8/iHvXxwFIXLUeOx9v67kP9Cfj7PXn3pyUTOLq9bi2aUnSmvUFEqeIiIjcXVTpu4q3tzehoaFMnz6dy5cvZ2uPi4sDrizPjIy8snwtp9cv+Pn50a1bN+bOncuUKVP49NNPATD9c99SRsaVKkuxYsUICgpi06ZNVufYtGkTVapUyfOYAgICCAoK4tixY5QrV85qu15CdrumTp2K0Wikffv2ufYZMWIEFy9etNpGjBiRY9+YxestD1U5N2MJiXuP4t2xGQCeDzci9Wx0tqWdAHEr/8DjoXux9/MEwPeZ1sQu//2mx+HbpdUtV/nSoy9yec8xy/1yXm0bkhqZPb7Ynzbj+WB9S2x+z4QS8/3vt9XmGBKIwT4rmTc42OPV5j4Sw7Ke5mhwdMDOIyuxt/dyp3jfjkTOWHpLYwO49P06Tnbsw8mOfYid9S0p+49SrF1LANweup/0cxdu+ambqafO4tygFjhk/R3Ktdm9pBzO/hTKW1XQP4vrzXdBSPxpDee6vsy5ri9z6asFpB48jEubBwFwbvEAGeeiclzaaV8yCP79I4+9PS7NG5N2+FiBxSkiIiJ3F1X6rjF9+nQaN27Mvffey9ixY6lRowbp6emsWbOGGTNmEBYWhrOzMw0aNGDChAmUKVOG8+fP8/rrr1ud580336Ru3bpUrVqVlJQUVqxYQeXKlQHw9/fH2dmZn3/+mZIlS+Lk5ISHhwdDhw5l1KhR3HPPPdSqVYvZs2ezc+fOW3qSZk7GjBlD//798fDwoHXr1qSkpLB9+3ZiY2MZPPj2HyN/6dIlzp49S1paGsePH2fu3LnMmjWL8ePHU65cuVyPc3R0xNHRMU/XPPnqDEpP6k9g38fJSEjixCvTLG2l3uvLxTVbubhmK6knzxH5wXwqLs161cKlzXuJmrcKAIOTiaq/zcBgcsDO3YVqWz8nZvEGIt79Oiu+siVwrlKW2B/G3XJ8J16dQZnJ/Qnq9zgZlxI5PvhDAELe703c6m3ErdlGyslznPlgAZWXjb8S29zVAHluK9a4etarJjIzMNjZEb9xNxFTFgFg5+5Cpe/egsxMMBo59/kKLq7Zfstju9a5UdMIHP8K3i93JjMhkbMjJ1naAsYNJOGXLVxevwWDkyMhK2dlzbebK2XWf82l5b9wYfJsLs7/Acd7gim99GNIzyD9QgznR39427FBwf4srjffRicT1TdOt3y/am7/jOjvfuX0hLn5Mi6A2PGT8X5zOMW6P4X58mVixr5vafN67RWSfv+D5N8241i/Nr6dO2DOyMRgb0fy1r+4+HnW99zg6Ejg4i8xmBwwurlSfMUCEleu4eL0z/MtThERkTvBmI+3ahU1BnN+3shWRERGRvL222+zYsUKIiMj8fPzo27dugwaNMjyeoWwsDB69OjBzp07qVixIu+99x4PPfQQ69evp1mzZrz11lvMnz+f8PBwnJ2dadKkCZMnT7ZU12bNmsXYsWM5c+YMTZo0YcOGDWRmZjJu3Dg+++wzzp8/T5UqVZgwYQKtW7cGsl6tUKZMGf7++29q1aoFwIYNG2jevDmxsbGWp4vOmTOHgQMHWiqTAPPnz+f9999n//79uLq6Ur16dQYOHEiHDh1yPG9uQkJCGDhwIAMHDrR8PnEiq7JhMpkIDAykQYMG9OzZk+bNm+dp/v8KfixPx9lanVPfs61EB1uHkWf1zyzlUOXWtg4jzyqE/Vxo57/+maWcqt/S1mHkWfC2dbYOQUREhCWBT9ns2h3PzrfZtW+Gkj656yjpsw0lfbajpE9EROT2LbNh0tf+Lk/6dE+fiIiIiIhIEaZ7+kREREREpNArDK9OsBVV+kRERERERIowJX0iIiIiIiJFmJZ3ioiIiIhIoWdEz6fMjSp9IiIiIiIiRZgqfSIiIiIiUugZVejLlSp9IiIiIiIiRZiSPhERERERkSJMyztFRERERKTQM+hBLrlSpU9ERERERKQIU6VPREREREQKPVWzcqe5ERERERERKcKU9ImIiIiIiBRhWt4pIiIiIiKFnqpZudPciIiIiIiIFGGq9ImIiIiISKGnVzbkTpU+ERERERGRIkyVPhERERERKfRUzcqdwWw2qw4qIiIiIiKF2rqAzja7dstzC2127ZuhSp/cdf4M6mjrEPLkvoglbC/Z3tZh5Fm908v4tnhXW4eRZ09EzmNbiQ62DiNP6p9ZyofBT9s6jDzrd2ouF7u1tHUYeebx5TpbhyAiIlKglPSJiIiIiEihpwe55E5LX0VERERERIowVfpERERERKTQM6rSlytV+kRERERERIowJX0iIiIiIiJFmJZ3ioiIiIhIoWc02DqCu5cqfSIiIiIiIkWYKn0iIiIiIlLo6ZUNuVOlT0REREREpAhTpU9ERERERAo9VbNyp7kREREREREpwpT0iYiIiIiIFGFa3ikiIiIiIoWewaAHueRGlT4REREREZEiTJU+EREREREp9Iyq9OVKlb4ipFmzZgwcOPCuOY+IiIiIiNiekr580r17dwwGAwaDAZPJRLly5Rg7dizp6em2Di1XGzZswGAwEBcXZ7V/yZIljBs3zjZBiYiIiIhIvtLyznzUunVrZs+eTUpKCj/99BN9+vTBwcGBESNG2Dq0W+Lt7W3rEK7LsUxx7pnaD3uvYmRcSuTYwA9JOnQqWz+//7UkqE8HMBqJ37SH8BGfYk7PoFjjagSPfAY7VyfMZjNx63Zw6u25YLZeElB2cl/8Ordge6WnyYhPvO2Yy0wegL23OxnxiRwfPI3kHGIG8O3SisA+HcFg5NIfuzk5cibm9Izrtrk3qk7Jkc9gdHEGs5mLv+zg9DtfgdmMKdife2YOx2BnxGBnJOnIaU4M/5iMi5dva0wAbmUCqD+1J47e7qRdSmTbgJnEHzpj1ce7bjnqTngeAIODHRe2HmTn61+RmZp+3baC4FimOGWn9MfeuxgZ8Zc5NujDHH8Ovl1aUrzvP/O8aQ8n/plnU0k/ykzuj0u1MqSeOs++hwZbjnFvWJUKX79B8rEIy779j76KOTm1QMYC4BESwIOTX8bJ253US0msHTyTmGvmv0SDyjz69VBij0Za9n3bfjQZyWlW/dovGIF/tRA+rfZygcV7LWNACZxfHI7B3QNzYgJJs94j88yJnPuWLIPz030xeHgBkPzdF6Tv2IhdpZq4vjKezMgrP8eEcf0greDmXURE7k4GWwdwi6ZPn87777/P2bNnqVmzJh9++CH33ntvgVxLlb585OjoSGBgIKVLl6ZXr160atWK5cuXExsby7PPPouXlxcuLi60adOGw4cPW46bM2cOnp6eLFu2jPLly+Pk5ERoaCinTl35JaZ79+60b9/e6noDBw6kWbNmucbz9ddfU69ePdzd3QkMDOSpp57i/PnzAISHh9O8eXMAvLy8MBgMdO/eHci+vPNm41+1ahWVK1fGzc2N1q1bExl55ZfM/FTm3Z6cn7uG3U36Ejl9KWWn9MvWxzHYn5JD/8f+Dq+zq1FvHPw88X/6QQDSL17mSK9J7G42gL2th+JerxK+TzSzOt6rzX2WRCs/lJ7Qi6h5q9n7QB/OzlhCmUn9c+xnCvYnaMhTHOg4kr3398TB1xPfrg/dsC39YgJHe3/Avhb92P/wK7jWrYjP41k/37RzMRzoOIL9oYPY12oAaediCBrcJV/GVfe9Hhybu56f7x/CgY9WUH9q9oTh4v6TrG3zBmseHMnq5q/i5FuMe7q3umFbQQh5txfn561mT5M+RH68lLKTs393TMH+lBj6FGEdXmNP417Y+3ng9888ZyQkcea9+RzrOznH8ycfi2DfQ4MtW0EmfADNJzzP3vnrmdt0KDs+/oFWk3JO2GKPRrKg9WuW7dqEr9aLbYg/cb5AY82Jc/dBpG74kYTh3Uj5cSHOLwzLuaPJEdcBY0lePJuEEc+TMPIFMg7tsTRnRp4i4c2XLZsSPhERudstXLiQwYMHM2rUKP766y9q1qxJaGio5Xf1/KakrwA5OzuTmppK9+7d2b59O8uXL2fz5s2YzWYefvhh0tKu/OKVmJjI22+/zVdffcWmTZuIi4ujS5fb+8U8LS2NcePGsWvXLpYtW0Z4eLglsQsODmbx4sUAHDx4kMjISKZOnZrjeW42/okTJ/L111/z22+/cfLkSYYMGXJb8efE3scDt5r3cGHxrwDE/LgZU5APjiGBVv28H2lI7OptpEXFAXDuq1X4tG+SFeve46ScPAeAOSWNy/uO4xjsf+Uavh4E9e/EidGz8y1m1xrliF6yAYDYHzdjCvLNFjOAV9tGxK3ZSvo/cUfNXYX3Y01u2Ja07zipV40paf+VMZlT068kH0YjRhcnyIf7nB19iuFVsywnF28E4MyPW3EJ8sE1JMCqX0ZSqiWBNprssXMyWa5/vbb8lvVzuIfof747uf0cvNs2Im7Ntivz/PUqvP/57mTEJZCwLYzMxOSCCfIWOPsUI6BGWQ4u2QTA0Z+24VbcG49r5v9GvCuUoGxoXbZ//ENBhJkrg7sndmUqkPbHGgDSt/+G0dsfo39Qtr4ODVuSfjSMjMN7s3aYMzFfungnwxURkULAaDDbbLtVkyZN4sUXX+S5556jSpUqfPLJJ7i4uPDFF18UwMxoeWeBMJvNrFu3jlWrVtGmTRuWLVvGpk2baNSoEQDz5s0jODiYZcuW8cQTTwBZCdpHH33EfffdB8CXX35J5cqV2bp1a57LvM8//7zl32XLlmXatGnUr1+fhIQE3NzcLMs4/f398fT0zPEchw8fZvny5TcV/yeffMI999wDQN++fRk7dux140tJSSElJcVqn6Oj43WPMQX5kHo+FjIyLftSz1zAsYQvKeFnr/Qr4Ufq6agrfU6dx1TCN9v5HPw88W7bkEPPvmPZV3Zib0699RWZl/PnF3tTkC9p18YcEYUpyM8q5pziTjl1DlMJvxu2Xc3ezxOvhxtxuPtbln0GB3sqr3gfUwk/kg6Ec+S5d7Idd6ucS3iTfC4W81XjSjwTjUsJHy6Hn7Pq61LSl8ZzBuMWEkDk2p0cmbPmptryU07fnZQzFzCV8Lvmu+NL6ukrf2VLyeW7kxPH0oFU+XkiZGQStegXor78Of8GcA23IG8un4+zmv+EiGjcg3y4eM38e5T2p/NPb2HOzCRs0W/s+WotAEZ7O1q824N1Q2dZnedOMPj4kRkXA5lXrpsZcx6Djz+cj7DqaxdUGtLTcBn0NkYvXzJOHyP5m08siZ/RPwi3MZ9gzswg7fdVpP6y/I6ORUREJLffa3P63TY1NZUdO3ZY3QJmNBpp1aoVmzdvLpD4VOnLRytWrMDNzQ0nJyfatGlD586d6d69O/b29pZkDsDHx4eKFSsSFhZm2Wdvb0/9+vUtnytVqoSnp6dVn1u1Y8cO2rVrR6lSpXB3d6dp06YAnDx58qbPERYWdlPxu7i4WBI+gOLFi9+wPD1+/Hg8PDystvHjx990bLfLzs2ZCl+OJPLjZVzefRQAv6dakXImivhNe+9YHPnJ6OZM+dmvcXbGUhL/GROAOS2d/aGD2FW7O8lHzuD3dOgdjSvx9AXWtBrJ8hq9MTraU/Lh+jfVVphc3nOMXfVeYH/rIRx+4V38nw7Fq10jW4fF+b3hzL63Pwsffp0fX5hCtadbUO6RrP8+3zuoA0d/3k7skYgbnMXGjEbsq9Qhac5kEt58mczYCzh3GwhARvhh4gd1IWFUTxKnjcLUoh0O9za1bbwiImITBoPZZtut/F574cIFMjIyCAiwXp0TEBDA2bNnczzmdinpy0fNmzdn586dHD58mKSkJL788ksMhvy5pdRoNGK+5kEjVy+vvNbly5cJDQ2lWLFizJs3j23btrF06VIg668L+c3BwcHqs8FgyBbvtUaMGMHFixetths99CY1IhqTvxfYXfnqmkr4knLmgnW/M1GYSl6pgpmC/Um9qo/R1YmK898gdtVWzn56ZVlbsUbV8Aq9l1p/fkKtPz8BoPq6ybhUK3PduK7l06kZVVZNpsqqyRRrUgOHa2MO8iM1IirbcdfG7RgcQOqZqBu2/TumCnNHEbd6K+c+y7nSYU5L58KidXh3anZL48lJ0pkYnAK8MFw1LpcSPiSeic71mIzEFE4t20ypjo1vqS0/5PTdcSzhazWHkFU5NpW8stzX8ZrvTm4yE5LIuJT1wJ+0yGhivv8d93ur5FP02SVExODq72k1/25BPlyKsJ7/tIQkUi8lAXD5bAyHvt9M0L0VgayHvNTo/hDd/pjM40vexOTuTLc/JuPk7V4gMTs0fhC3sTNxGzsT+yp1MXp6g/FK/EZvf8zR2f9YlBlznvQDOzHHZv0c0v5Yi909lbMakxMhKeuhRObYC6Rt+QW7CtULJH4REZHc5OX32jtJSV8+cnV1pVy5cpQqVQp7+6yVs5UrVyY9PZ0///zT0i86OpqDBw9SpcqVXwjT09PZvn275fPBgweJi4ujcuWsX2z8/PyyPRhl586ducZy4MABoqOjmTBhAk2aNKFSpUrZKm8mkwmAjIzcH1hys/HnhaOjI8WKFbPabrS8Mz36Ipf3HMO3U9Zf8r3bNiQ1MjrbMsmYH7fg9VB9HPw8AQh4NpTo77PuPTO6OFFp/ptcXP83EVO/szruaN8p7Kz3Ejvv68nO+3oCsKflIBL3Hr+lsUUv3sD+0EHsDx3E2Y+Xkrj3GD4dmwHglUvMALE/bcbzwXux/yduv6dDiVm+8YZtRpeshO/ihr+InPat1TlNJfwwOmX9rDEY8GrbmKSw8FsaT05SouOJ3XOcUp3uB6BE23tJjIzJtrTTNSQAg71d1uUd7CjRpj4Xw07esC2//fvd8fnnu5PbzyFrnutfmednQon5/vcbnt/B3wv++SOP0dUJj1b1bvl7cyuSouM5vzeciv8kyfc8XJ+EszHZlna6+Hta4nJwdSKkZW2i9oUDsLjTOL5sOJAvGw3iu45jSb2UxJeNBpEcc6lAYk7btMbysJXUnxaQEX4Yh0ZZD1iyr/cAmbFRZJ7PXnVM+/NX7MpUBCeXrL417iPjZFYl2+DhbRkfTs7Y12pAxokjBRK/iIhIbm7l91pfX1/s7Ow4d876/7PPnTtHYGD2Zz7kB93TV8DKly/PY489xosvvsjMmTNxd3fn1VdfpUSJEjz22GOWfg4ODvTr149p06Zhb29P3759adCggeV+vhYtWvD+++/z1Vdf0bBhQ+bOncvevXupXbt2jtctVaoUJpOJDz/8kJ49e7J3795s794rXbo0BoOBFStW8PDDD+Ps7Iybm1ue4r+Tjg//hLKT+xHUrxMZCYkcG/QRAGUm9iZ29TbiVm8j5eQ5Tk9cQJXvs+5di9+8l/NfrwYg8IW2uNYqh9HFEa+HGwAQ88MfRExbXGAxhw//mDKT+1O8XycyLiUR/sqHlrbS7/chbvVWLq7ZRurJc0RM+oZKSycAcGnLXi7MXQVw3baAHo/gUqs8RhcnvNo0BCB2xSYiP/wO58ohlBjeFciqwF7ee4yTb8zKl3HtGPYF9055mcr9HyUtIYltAz8FoO7EF4hY/ReRq//C//4qlO8RijkjE4O9Hed/38f+ycsArttWEE68OoMyk/sT1O9xMi4lcnxw1s8h5P3exK3eRtyarO/OmQ8WUHlZ1pKMS5v3EjU367tjdDJRfeN0DCYH7NxdqLn9M6K/+5XTE+bi9XAD/J9tjTkjA4OdHTEr/uDCwnUFNhaA9a9+QatJL1Gv76OkJiSx7pWs+W/x3gscX/MXx9f8Rbk29an2TEtLXEd+3ErYwt8KNK6blTRnMs4vDsex3VOYky6TNOt9S5vz86+Q9vcfpP+9GXPMeVJ+mI/bG9PAbCYz9gJJsycB4FC/CaYWj0JGBtjZkbb1V9J+L7h7KUVE5O6Vlweq2ILJZKJu3bqsW7fO8nT+zMxM1q1bR9++fQvkmgbzjdbgyU3p3r07cXFxLFu2LFtbbGwsAwYMYPny5aSmpvLAAw/w4YcfUr58eSDrlQcDBw7kiy++YOjQoZw5c4YmTZrw+eefU6pUKct5Ro0axcyZM0lOTub5558nLS2NPXv2sGHDBiDrVQu1atViypQpAHzzzTeMHDmSyMhI6tSpw4gRI3j00Uf5+++/qVWrFgDjxo3j448/5ty5czz77LPMmTMn23luNv6rX/K+bNkyOnTocMMlnjn5M6jjLR9zN7gvYgnbS7a3dRh5Vu/0Mr4t3tXWYeTZE5Hz2Faig63DyJP6Z5byYfDTtg4jz/qdmsvFbi1tHUaeeXxZsMm5iIjcGX8F26YgAVDn1Pe31H/hwoV069aNmTNncu+99zJlyhQWLVrEgQMHst3rlx+U9N0Fckqa/suU9NmGkj7bUdJnW0r6RESKhr9L2S7pq33y1pI+gI8++sjycvZatWoxbdo0q4cn5ict7xQREREREbnD+vbtW2DLOa+lB7mIiIiIiIgUYUr67gL/3g8oIiIiIiJ5Y8v39N3tlPSJiIiIiIgUYbqnT0RERERECr3C8soGW1ClT0REREREpAhTpU9ERERERAo9g8HWEdy9VOkTEREREREpwpT0iYiIiIiIFGFa3ikiIiIiIoVeYXh1gq2o0iciIiIiIlKEqdInIiIiIiKFnl7ZkDtV+kRERERERIowJX0iIiIiIiJFmJZ3ioiIiIhIoWcwanlnblTpExERERERKcJU6RMRERERkULPYLB1BHcvVfpERERERESKMIPZbNbiVxERERERKdQOVmpjs2tXPLDSZte+GVreKXedbSU62DqEPKl/ZinbS7a3dRh5Vu/0MpYFPmXrMPKs/dn5/BnU0dZh5Ml9EUv4rOTTtg4jz148PZe4ri1sHUaeec77hd4hT9o6jDz5OHyRrUMQEZFCQMs7RUREREREijBV+kREREREpNAzGHTXWm5U6RMRERERESnCVOkTEREREZFCz6hKX65U6RMRERERESnClPSJiIiIiIgUYVreKSIiIiIihZ5B5axcaWpERERERESKMFX6RERERESk0NMrG3KnSp+IiIiIiEgRpkqfiIiIiIgUegajKn25UaVPRERERESkCFPSJyIiIiIiUoRpeaeIiIiIiBR6BoOtI7h7qdInIiIiIiJShKnSJyIiIiIihZ4e5JI7VfqKmGbNmjFw4MBs++fMmYOnp+cdj0dERERERGxLlT65bWlpaTg4ONyx6zmWKU7ZKf2x9y5GRvxljg36kORDp7L18+3SkuJ9O4LByKVNezgxcibm9AxMJf0oM7k/LtXKkHrqPPseGpzjdSouGotLtbL8XeXpPMdZZvIA7L3dyYhP5PjgaTnGmRVrKwL7/BPrH7s5+U+st9P2rwoLx+JS7R52Vu0KgCnYn3tmDsdgZ8RgZyTpyGlODP84T2N0LRNInWk9cfR2J+1SIn8N+IRLB89Yj61xFaq+/j/sXB3BDOfW/s2+txaAOeuvceX7tiP4ySaYU9PJSElj9+tfEff30TzFcyOOZYpzz9R+2HsVI+NSIscGfkhSDj8Tv/+1JKhPBzAaid+0h/ARn2JOz6BY42oEj3wGO1cnzGYzcet2cOrtuZax/Kvs5L74dW7B9kpPkxGfWCBjAShWJoBmk1/Gydud1Pgkfh08k9hDZ3Lt33bhCHyqhfBV1Zct+1yDfGj8djc8yhbHnJFJ2Ndr2Td7TYHFfDVjQAlcer6Kwb0Y5sTLJM58j8wz4Tn3DS6Dy7P9MHh4AZC86AvStv+O0TcAl5eHYxdSjsyos1wa+dIdid0vJJBuH/TB1cud5EuJfDXkYyIPn7bqYzAY6DDiaao0rYnR3o5j2w/yzeufkZGWQVDFYDqP7YG7rweZ6RmE7zrKwjdmkZaSdkfiFxGR/xZV+v6DNmzYwL333ourqyuenp40btyYEydOWNq///576tSpg5OTE2XLlmXMmDGkp6db2g0GAzNmzODRRx/F1dWVt99+m9jYWLp27Yqfnx/Ozs6UL1+e2bNnF0j8Ie/24vy81exp0ofIj5dSdnK/bH1Mwf6UGPoUYR1eY0/jXtj7eeDX9SEAMhKSOPPefI71nZzrNQJeepSU8LO3FWfpCb2ImreavQ/04eyMJZSZ1D/HfqZgf4KGPMWBjiPZe39PHHw98f0n1ry2Wcbx4qOknLAeR9q5GA50HMH+0EHsazWAtHMxBA3ukqcx1nq/Byfm/sLaxq9w+KMfqDO1Z7Y+aRcvs+3lD/nlgWFseOg1vOtVoNSTTQDwqFqaMt1b8WvrN1jfaiTHvlhNzXe65ymWm1Hm3Z6cn7uG3U36Ejl9KWWnZP/uOAb7U3Lo/9jf4XV2NeqNg58n/k8/CED6xcsc6TWJ3c0GsLf1UNzrVcL3iWZWx3u1uS9b4l1Qmkx4nrB561n0wFB2zfiBppNezrVv9RfbEH/ifLb9D84ayOHvNvJt06F812I4x374syBDtuLcYzCp61dwaUg3UlYswOXlYTl3NDniOngcSd9+waVhz3FpeA/SD+4GwJyUSNK3X3B5+tt3LG6Ap955iY3frGVMi4Gs/uR7np3YO1ufRp1bEFytDOMfGc7YloPIzDTT/LmHAUhLSWPRqC8Y23IQb7cZiqOLIw/1an9HxyAiUtQYjGabbXc7JX3/Menp6bRv356mTZuye/duNm/ezEsvvYThn8cd/f777zz77LMMGDCA/fv3M3PmTObMmcPbb1v/QjV69Gg6dOjAnj17eP7553njjTfYv38/K1euJCwsjBkzZuDr65vv8dv7eOBa4x6iF/8KQOyPmzEF+eIYEmjVz7ttI+LWbCM9Kg6AqK9X4d0+K9HIiEsgYVsYmYnJOV7DqUIwXqH3Ejl9yW3GWY7oJRuuGyeAV9tGxK3ZeiXWuavwfqzJbbX9Ow7P0Ps4e804zKnpmJNTsz4YjRhdnCAP/1tl8i2GZ80ynPpuIwARK7biHOSDa0iAVb+Le0+QeDIr2chMSePivhO4BPtlxWI2Y7C3x97FEQAHD1eSIqJvPZibYO/jgVvNe7jwz3cn5sfNmIJ8sn93HmlI7OptpP0zr+e+WoXPP9+dxL3HSTl5Liv2lDQu7zuOY7D/lWv4ehDUvxMnRhfMHzyu5uRTDN8aZTmyZBMAx3/chmuQN8WumX8ArwolKB1al53Tf7DaH3R/VTJT0zj+41bLvqQL8QUb+D8MxTyxL1uB1I1ZVcW0rb9h9PHHGBCUra+pUUsyjoSRcWhv1g5zJuZLF7P+eflS1v6UnP/7XBDcfIpRqnpZti79HYC/V/6JZ5AvfqWt575E5dIc2LiHjLSsPwLs3/A393V4AICo8LOcOXAyawyZZk7sOop3Sb87NgYREflv0fLO/5j4+HguXrzII488wj333ANA5cqVLe1jxozh1VdfpVu3bgCULVuWcePGMWzYMEaNGmXp99RTT/Hcc89ZPp88eZLatWtTr149AEJCQgokflOQD6nnYyEj07Iv5cwFTCX8rCpzphK+pJ6+UtVIOXUeU4kbJ6EGezvKvN+b469Mx5yR92qNKciXtGviTI2IwhTkl62CaCrhR+rpqKtiPYephN9ttRns7Qh5rw/hQz7CfFUMlnE62FN5xfuYSviRdCCcI8+9Q8AL7W5pjM5BPiSfi7M6f9KZaJxL+HA5/FyOxzj6eRD0yL1seeZ9AOL3n+Topyt5cOtU0uISyExN5/f2Y28pjpuV03cn9cwFHEv4XvPdsZ7X1Fy+Ow5+nni3bcihZ9+x7Cs7sTen3vqKzMsFn4C4BXmTeN56/hMionEL8iH+qvk32NvR5L0e/DZkVrbvgleFEiRFX6LF9D543FOchNMX2DJ2HpdORlHQjN5+ZMbGQOaVmDKjz2P0CSDzXIR13xKlMael4TrkbYzefmScPEbSvBmWxO9O8yruQ/z5ODKvms/YMxfwCvIl6sSVuT+59xhNnmrFr1/9TGpyKnUeaZhjYmdydqRRlxZ8/978OxK/iEhRpVc25E6Vvv8Yb29vunfvTmhoKO3atWPq1KlERkZa2nft2sXYsWNxc3OzbC+++CKRkZEkJl65N+nf5O5fvXr1YsGCBdSqVYthw4bxxx9/3DCWlJQU4uPjrbaUlJT8G2weBA3uTOxPW0g+cvrGne9ixQd1Jnbl5lzHYU5LZ3/oIHbV7k7ykTP4PR1a4DHZuznT4OshHJ6+grhdxwFwKeVH0MP1WdtwEKvq9OPIpyupPzPnZbB3Ezs3Zyp8OZLIj5dxeXfW/Yd+T7Ui5UwU8Zv22jg6a3UHdeD4yu3EHYnI1ma0syOocRX+nrqMpa1f5/SG3bSckX3Jq60Z7OxwqFaHxM8nc2nkS2TGXsD5+YG2DuuGtny7gf2/7mLQwtEMXjia88cirRJFADsHO3p8NJCw33aza9U2G0UqIiJFnZK+IqZYsWJcvJj9r99xcXF4eHgAMHv2bDZv3kyjRo1YuHAhFSpUYMuWLQAkJCQwZswYdu7cadn27NnD4cOHcXJyspzP1dXV6vxt2rThxIkTDBo0iIiICFq2bMmQIUOuG+v48ePx8PCw2saPH3/dY1IjojH5e4Hdla+uYwlfUs9YVyZSz1zAVPLKsjvHYH9Sz1y47rkB3BtUxf/5h6mxZSaVl72DnbszNbbMxN672A2PBaiyajJVVk2mWJMaOFwTpynIj9SI7BWU1DNRmK76679jcIBlPHltc29QDf/n2lJ986dUWpo1juqbP802DnNaOhcWrcO7U7ObGt/VkiKicQrwxHDVGJ1L+JB0JvvyTHtXJxp+M5zIn3dwdOZPlv1Bbe8lPuwUyefiADi54Fd87quIwcHuluO5kZy+O6YSvqRc8724dl5N13x3jK5OVJz/BrGrtnL20yvLJYs1qoZX6L3U+vMTav35CQDV103GpVqZfB8LQEJEDC7+1vPvFuRDwjXLY4s3qEzV5x6iy+bJtFv6JiZ3Z7psnoyTtzsJEReI3nvC8vCXw4s34Vs9BIN9/s8/gMP9D+L+zqe4v/Mp9tXqYvTyBuOV+I0+/mRGZ68SZ144T/r+nZhjs34OqRvXYl+uSoHEeDNiI6Mp5u+J8aq59yrhS2xE9v+N+XHKt4xvO5yJnd4g8shpIq96cJDR3o4eHw3i4vk4vh1T8EuCRUTkv0tJXxFTsWJF/vrrr2z7//rrLypUqGD5XLt2bUaMGMEff/xBtWrVmD8/a1lRnTp1OHjwIOXKlcu2GY3X/7r4+fnRrVs35s6dy5QpU/j000+v23/EiBFcvHjRahsxYsR1j0mPvsjlPcfw6dQUAK+2DUmNjM62ZDL2p814Plgfez/PrNieCSXm+9+ve26AAx1fY/d9L7O7wcuEtR9JxqUkdjd4mfSYm7vPaX/oIPaHDuLsx0tJ3HsMn47NrhvnlVjvvRLr06HELN94W20HO41kT4OX2NPwJQ50yBrHnoYvkR4Tj6mEH0YnU9bFDQa82jYmKSz8psZ3tdQL8VzcE07w4/cDEPTIvSRFxmRb2mnn4kjDb4Zzfv0uDk1ZZtV2+cR5vO+tgN0/9/QFPlibS0ciMKfl/4NQ/v3u+P7z3fHO5WcS8+MWvB6qj8M/8xrwbCjR32fNq9HFiUrz3+Ti+r+JmPqd1XFH+05hZ72X2HlfT3bel/VAmz0tB5G493i+jwUgOTqeC3vDKdexMQBl2tbncmSM1dJOgB86jWNBg4EsaDiIHzqMJfVSEgsaDiI55hKnftmNa3FvXAKznogZ3KImcYcjCuxBNGkb13Bp5EtcGvkSKSsWkHH8MKb7sx6S43DvA2TGRGVb2gmQ+ucG7MpWBGeXrL617iPjRME84fVmJETHc2rfce7tkHWvZ+029xEXGW21tBPA3tEB52JZfyBz9XLnoV7tWTNzOQBGOyM9PhxIYlwC80fMvLMDEBEpovQgl9zpnr4iplevXnz00Uf079+fF154AUdHR3788Ue++eYbfvjhB44fP86nn37Ko48+SlBQEAcPHuTw4cM8++yzALz55ps88sgjlCpViscffxyj0ciuXbvYu3cvb731Vq7XffPNN6lbty5Vq1YlJSWFFStWWN0rmBNHR0ccHR1veYwnXp1Bmcn9Cer3OBmXEjk++EMAQt7vTdzqbcSt2UbKyXOc+WABlZdlVQ4vbd5L1NzVABidTFTfOB2DyQE7dxdqbv+M6O9+5fSEubccy/WED/+YMpP7U7xfJzIuJRH+yoeWttLv9yFu9VYurtlG6slzREz6hkpLJ2TFumUvF+auAshz2/U4Vw6hxPCs1zcYDAYu7z3GyTdm4dOh6S2PcefQz6kztScV+j9GWkISfw/I+uW11gcvcnbVDs6u/ot7XmyNV+17sHdxJOjh+gCc+eFPDk39nsiftuFVqyzNVr1NZmoa6YkpbO89/ZbjuFnHh39C2cn9COrXiYyERI4N+giAMhN7E7t6G3Grs747pycuoMr3WffqxW/ey/mvs747gS+0xbVWOYwujng93ACAmB/+IGLa4gKL+Xo2Dv+CppNfona/R0m9lMSvr2T9oaXJ+y9wYvVfnFyT/Q9AV0tPSmHjiC9o/eUQMEBqfBLr+nx0J0IHIPGLybi8PAzHR5/CnJRI4qfvWdqcX3iFtL82k/7XH5ijz5O8fD7uoz4EcyaZsRdInDUpq6PJkWIffAX2DhhcXCn24UJSN64heeGsAo19/shPeXZiH0J7dyA5IYmvh2a99qTrhJfZvXY7e9buwNndhUELRpGZacZoNLB+9kr2rNsBQN1HGlG7zX2cDgtnxE9Z4z62/SAL3/y8QOMWEZH/JoPZbL77U1O5Jdu2beO1115j586dpKamUqlSJV599VXat2/PuXPn6NmzJ3/++SfR0dEUL16cbt26MWrUKEslb9WqVYwdO5a///4bBwcHKlWqxAsvvMCLL74IZCUKS5cupX379pZrvvXWW8yfP5/w8HCcnZ1p0qQJkydPpkyZW1/atq1Eh3yZhzut/pmlbC/Z3tZh5Fm908tYFviUrcPIs/Zn5/NnUEdbh5En90Us4bOSeXsf5N3gxdNzievawtZh5JnnvF/oHfKkrcPIk4/DF9k6BBGRu8aZhrb7/6ISm3+x2bVvhip9RVD9+vVZvXp1jm0BAQEsXbr0useHhoYSGpr7gz1y+jvB66+/zuuvv35rgYqIiIiISIFT0iciIiIiIoWewaAFjLnRg1xERERERESKMCV9IiIiIiIiRZiWd4qIiIiISKFnUDkrV5oaERERERGRIkyVPhERERERKfQKw0vSbUWVPhERERERkSJMSZ+IiIiIiEgRpuWdIiIiIiJS6OlBLrnT1IiIiIiIiBRhqvSJiIiIiEjhZ9CDXHKjSp+IiIiIiEgRpkqfiIiIiIgUerqnL3eaGhERERERkSJMSZ+IiIiIiEgRpuWdIiIiIiJS6Gl5Z+40NSIiIiIiIkWYKn0iIiIiIlLoqdKXO02NiIiIiIhIEWYwm816i6GIiIiIiBRqF0Kb2uzavqt+tdm1b4aWd8pdZ3vJ9rYOIU/qnV5WaGMHxW9LhTl2UPy2VJhjh6z4RUTyjdYw5kpTIyIiIiIiUoSp0iciIiIiIoWeHuSSO02NiIiIiIhIEaZKn4iIiIiIFH4qZ+VKUyMiIiIiIlKEKekTEREREREpwrS8U0RERERECj09yCV3mhoREREREZEiTJU+EREREREp/FTOypWmRkREREREpAhT0iciIiIiIlKEaXmniIiIiIgUegajwdYh3LVU6RMRERERESnCVOkTEREREZHCT+WsXGlqREREREREijBV+kREREREpNDTPX25U6VPANi8eTN2dna0bdvW1qGIiIiIiEg+UqVPAPj888/p168fn3/+OREREQQFBdk6pGwcyxSnzOQB2Hu7kxGfyPHB00g+dCrHvr5dWhHYpyMYjFz6YzcnR87EnJ5x3TZTSX/KTO6Pc9UypJ46z/7QQZbzudapSOnxPQEw2NuRsC2Mk29+hjk13WbxXq/tevH6PNmCgB7tLNd2KO5Dwp/7bDr314v3ej+Xu3HurxuvwUDJ17rh0aw22NuRsP0AJ0d8YtOxuDesRvmv3yD5aITlPGGPDcecnJqnub/T8V+twsKxuFS7h51VuwJQrGktSo7sZmm39/EgLSqWsDav3PI47shYcvl+mNNy/98ZW8Z7ve9Ofo9FRERujyp9QkJCAgsXLqRXr160bduWOXPmWLUvX76c8uXL4+TkRPPmzfnyyy8xGAzExcVZ+mzcuJEmTZrg7OxMcHAw/fv35/Lly/kaZ+kJvYiat5q9D/Th7IwllJnUP8d+pmB/goY8xYGOI9l7f08cfD3x7frQDdsyEhI58948jvedlO2cSfuPE9Z2CPtDB7Gv1QDsfT3wf7aNTeO9Xtv14o1e9Av7QwdZtvTzsUQv/c2mY7levNf7udyNc3+9eH3/1wqX6mXZ3+YV9jXrC5mZ+Pd4xKZjAUg+GmH1nTAnp95wLDfrTsQPEPDio6ScOGu1L/7XnVbjStx7lJgbfNdtOZa8fD9sGS/k/t3J77GIiNwUow23u1whCFEK2qJFi6hUqRIVK1bk6aef5osvvsBsNgNw/PhxHn/8cdq3b8+uXbt4+eWXee2116yOP3r0KK1bt6ZTp07s3r2bhQsXsnHjRvr27ZtvMdr7eOBaoxzRSzYAEPvjZkxBvjiGBGbr69W2EXFrtpIeFQdA1NxVeD/W5IZtGXEJJGwLIzMpJds5M5NTLX/1NpjsMTqZ+GeKbBbv9dpuNl7X2uWx9/Xg4uqtNh3L9eK93s/FVvHm9XvkUiWE+N93W6odF9f/hU+nZjYdy/Xc6tzbKn6nCsF4ht7H2elLco3FIcCLYvfXIHrxhrt2LLf6/bB1vNeTn2MREZHbp6RP+Pzzz3n66acBaN26NRcvXuTXX38FYObMmVSsWJH333+fihUr0qVLF7p37251/Pjx4+natSsDBw6kfPnyNGrUiGnTpvHVV1+RnJycLzGagnxJOx8LGZmWfakRUZiC/LL3LeFH6ukoy+eUU+cwlfC7YdsNYyjpT5XVk6m1+ysy4hOJ+mqlTeO90VhuJl7fLg8SvfjXbMvk7vRYbjbem3E3zH1uLu8+iudD9TG6OWOwt8P7kcY4lvS36VgAHEsHUnnlB1Re8T5+N6hg34o7Eb/B3o6Q9/pw4tUZmK+6zrV8nmjJxV/+Ij364l07llv9ftg6Xsj9u5OfYxERuWlGg+22u5zu6fuPO3jwIFu3bmXp0qUA2Nvb07lzZz7//HOaNWvGwYMHqV+/vtUx9957r9XnXbt2sXv3bubNm2fZZzabyczM5Pjx41SuXDnHa6ekpJCSYl1BcHR0zI9hFYjU0+fZ/9AgjC5OlJk2CM82DYhdvtHWYeXqRvEanR3xfvR+wh4dZsMoryhs85sX0Yt+wbGkP5W+e5vM5FTiN+6iWEYtm8Z0ec9RdtfvQcalRByK+1D+qzdIj4kndsUmm8Z1s4oP6kzsys0kHzmN6TpJhW+Xlpx6c9YdjOzW3Y3fj+u53nensI1FRKSoU9L3H/f555+Tnp5u9eAWs9mMo6MjH3300U2dIyEhgZdffpn+/bPfL1KqVKlcjxs/fjxjxoyx2jdq1Cj+vevDp1MzAl56DICY73/Dwd8L7IyWv1ybgvxIjYjiWqlnonAsfWUJk2NwAKlnom7YdrMyE5OJWf47Ph2aZktKqqyafMfivdmx5Bav1yONSTp0kuTDp7MdY8u5v9785ubfZWNVVk2+q+Y+JxGTFhAxaQEAXo/eT9LBU7jfV8VqLHdy7jMTkiz70yKjiVn2O273Vclz0nen43dvUA1TCV/8u7fFYG/Ezt2Z6pv/z959hzdV/XEcf6d70ElboHRC2Xv+GKLI3jJUUIYsRWRvUFkuNkVQEQeULcgWB1uEArJn2XRA6S7du83vj0IgdFIoN6nf1/Pk0d5zk3zuyU3IyRn3B652nkhGdFz2Pk1rYmBqTOzf53T6WCD380NX8xZ07jzPsQghhHixZHjnf1hGRgZr1qxh0aJFnD9/XnO7cOECzs7ObNy4kSpVqnD69Gmt+506dUrr7/r16+Pn54eXl1eOm4mJSZ7PP23aNGJjY7Vu06ZN05RHbf1bszhA6HfbSbp8h9I9WwJg17kpaSFRpAaE5njcB38cx7ZtY4wcbQFw7Nee6IeNh/zK8mPqURaVkSEAKmMj7Do0IflqQI79Xmbe/MoKk9ehTxsif9mf6/G+7LovbP3m5dE8LV2o+/yoTI0xtLEEwMjOinIjehG6fHuOY3mZdW/sZAeq7GEpBpZm2LZpSNLlOwUeS15edv7rvT7mUpMPuNT0A671+JjM+GQuNf1A0+CDh+f65oOQlffwT104lsKcH7qUN79z53mPRQghikJloFLspuukp+8/bPfu3Tx48IAhQ4ZgY2OjVdarVy9+/vlnNm/ezOLFi5kyZQpDhgzh/PnzmtU9VQ//sZ8yZQpNmjRh5MiRDB06FEtLS/z8/Ni3b1++vYWmpqbPNJwzYMp3eHqPptyoXmTGJxMwYZmmzH3BCGL2niR23ynSgsK4v3gjVbfPBSD+xGUi1+0ByLfMwMyEmke+Q2VijKGVBbVP/UTU1r8JnrsOq+a1KTOoM+qsLFSGhsT5XuT+15sVzZtfWUF5TSs4Y1HDk5sDCteTVtzHkl/e/F4XXaz7/PIaWllQ5dcvIEsNBirCf95N7H7tH1Fe9rHYdmqKU/8OqDMzURka8uD3Y0RtOlDkun/Z+QtiaGWBbccmXGkzptCZlTqWopwfSubN79x50ccihBDi+ajU6vzWIBQlWdeuXcnKyuL333/PUXby5En+97//ceHCBQICApgwYQJ3796ladOm9O7dm+HDh5OcnIyZmRmQ3fv3ySefcPz4cdRqNRUrVqR37958/PHHz5zrtEv35z00RTS8t0Nvs4PkV5I+ZwfJryR9zg7Z+YUQ4kWJfa+1Ys9ts/qAYs9dGNLT9x/222+/5VnWuHFjzWUbateuTbdu3TRlX375JS4uLpoGH0CjRo3Yu3dv8YUVQgghhBBCFIk0+kSBvvvuOxo1akTp0qXx9fVlwYIFL/QafEIIIYQQQjw3PZhbpxRp9IkC3bx5ky+++ILo6Gjc3NyYMGGC1oIrQgghhBBCCN0ljT5RIG9vb7y9vZWOIYQQQgghhCgCafQJIYQQQggh9J4+XDpBKXKdPiGEEEIIIYQowaSnTwghhBBCCKH/pKcvT9LTJ4QQQgghhBAlmDT6hBBCCCGEEKIEk+GdQgghhBBCCP0nwzvzJD19QgghhBBCCFGCSU+fEEIIIYQQQu+pVNLTlxfp6RNCCCGEEEKIEkx6+oQQQgghhBD6T+b05Ul6+oQQQgghhBCiBJNGnxBCCCGEEEKUYDK8UwghhBBCCKH/ZHhnnqSnTwghhBBCCCFKMOnpE0IIIYQQQug/A+nPyovUjBBCCCGEEEKUYCq1Wq1WOoQQQgghhBBCPI/40V0Ue26rpbsVe+7CkOGdQuecdumudIQiaXhvh95mh+z8p8r3UDpGkTUK3q639S91ryx9rv9Gwdv1NjuUjPxCCB0iC7nkSYZ3CiGEEEIIIUQJJj19QgghhBBCCL2nkp6+PElPnxBCCCGEEEKUYNLoE0IIIYQQQogSTIZ3CiGEEEIIIfSfDO/Mk/T0CSGEEEIIIUQJJj19QgghhBBCCP2nkv6svEjNCCGEEEIIIUQJJj19QgghhBBCCP0nc/ryJD19QgghhBBCCFGCSaNPCCGEEEIIIUowGd4phBBCCCGE0H8yvDNP0tMnhBBCCCGEECWY9PQJIYQQQggh9J7KQPqz8iI1I4QQQgghhBAlmDT6nvLqq6+yYcMGpWPoNJVKxY4dO/Is9/Pzw8XFhcTExJcXSgghhBBCCJGrZ2r0DRw4kO7duxdTFOXt2rWLsLAw+vTpo9mWVwPn6brw9/fn3XffxdnZGTMzM1xcXHjjjTe4du2a1mM9ullaWlKpUiUGDhzImTNncs1z+PBhXF1dNc+nUqn48MMPc+w3YsQIVCoVAwcOLNqB52HWrFnUrVv3me9XvXp1mjRpwuLFi19oHiGEEEIIIfJkoFLupuNkTt8Tli5dyqBBgzB4xvHA6enptG3blipVqrBt2zbKlSvHvXv3+PPPP4mJidHad9WqVXTo0IGUlBRu3LjBDz/8wP/+9z9WrlzJgAEDtPbduXMnXbt21fzt6urKL7/8gre3N+bm5gCkpKSwYcMG3NzcinbQxWTQoEG8//77TJs2DSOjF3OamXqWw9N7DEb2VmTGJeE/fikpN+7muq9DnzaUHdETVAbEH7tI0McrUGdk5ltm4uKEp/dozGt4knY3HL/247Qe07yqO26fv4+Rgw0AwfPXE/PnCcXy5ldm1bQmldZOJ+X2fc1zXH1jCuqUNK3nrbzpMyxqVuR8jb75HkeFJaMxsrcmMy6RO+OW5XocDn1aU27kwyy+lwjUypl7mWWDKnjMGQaAysiQ+FNXCZr+E+q0DKya18JlWn8MLc1ArSbmwBnufbUW1Oo8s+pC3UPe54pl/Sq4z/lQc7wJp64SNOPHAo+luOo/O6sbbp+/j7GjbXbWeet58OcJTFwc8fQejUXN7PfDlXbjC6z3wngRr01B79VHCnN+P0vu53kd8qvP5znXdfF4dCFffmX5fe6gUuH66QCsW9ZHZWRAwqlrBE5bgTo944UenxBCvGzPNbyzZcuWjB49msmTJ2Nvb0/ZsmWZNWuW1j4xMTEMGzaMMmXKYGZmRs2aNdm9e7emfOvWrdSoUQNTU1M8PDxYtGiR1v09PDz44osvGDBgAKVKlcLd3Z1du3YRERHBG2+8QalSpahduzanT5/Wut/Ro0dp0aIF5ubmuLq6Mnr06HyHG0ZERHDw4EGtRlZhXblyhdu3b/Pdd9/RpEkT3N3dad68OV988QVNmjTR2tfW1payZcvi4eFBu3bt2LJlC3379mXkyJE8ePBAa99du3bRrVs3zd/169fH1dWVbdu2abZt27YNNzc36tWrp3Xf1NRURo8ejZOTE2ZmZrzyyiucOnVKU/7333+jUqk4cOAADRs2xMLCgmbNmnH9+nUAfHx8mD17NhcuXND0Tvr4+GjuHxkZSY8ePbCwsKBSpUrs2rVL6/nbtm1LdHQ0hw8ffub6zIv73OFErN/L5VdHELp8G56LR+e6n4mrE84T3+Vaz4+5/MqHGDvY4tC3XYFlmQlJBM9fj//InD2UBmYmeP08jeD567ny+iiutB5Dwr9+iubNrwwg5fZ9/NqP09yebvCVeb8bqYGh+R4DgMe84YSv38ulFiMI+W47FbxH5XoM5Se9y9Uen3Cp+XCMHG1wfCJnXmXJV/zx6zSJK+3Gc7n1WIxL2+D0XkcAMmMSuPPRIi6/PporHSdSqmFVSr/VssC8oGzd53euJPv5c7XzRPzaj+NKmzEYOdjgNKCjYvVvYGaC18ppBM/fwOWWo7jcagzxD7NmJiQTPH8Dd0Z6F6rOC+tFvDb5vVcfKez5XVjP+zrkV5/Pc67r4vHoQr6ifu44vNMGi1oV8eswgcuvjYIsNWWGdCmWYxRCFAOVgXI3HffcCVevXo2lpSX//vsv8+fP57PPPmPfvn0AZGVl0bFjR3x9fVm3bh1+fn7MnTsXQ0NDAM6cOcPbb79Nnz59uHTpErNmzWL69OlajQsAb29vmjdvzrlz5+jcuTP9+/dnwIAB9OvXj7Nnz1KxYkUGDBiA+uGvordv36ZDhw706tWLixcvsmnTJo4ePcrIkSPzPI6jR49iYWFBtWrVnrkOHB0dMTAwYMuWLWRmZj7z/ceNG0d8fLym3iC7IRkeHk6rVq209h08eDCrVq3S/L1y5UoGDRqU4zEnT57M1q1bWb16NWfPnsXLy4v27dsTHR2ttd8nn3zCokWLOH36NEZGRgwePBiA3r17M2HCBGrUqEFISAghISH07t1bc7/Zs2fz9ttvc/HiRTp16kTfvn21HtvExIS6dety5MiRZ66P3BiVtsGythdR2/4G4MHvxzFxdsDUo2yOfe06NyNm30kyImIAiFi3B/s3WhRYlhmTQMKpq2Qlp+Z4TPser5Jw7gYJp65mb8jKIiM6TtG8+ZUVxKyyK7bt/0fot9vy3S/7OCoStfVwvsdh37kZMftOPc6ydg/23VsUWJaVkqb5VV5lYoSBmYmmdyPpij+pQWEAqFPTSbrij6mLU4HHpnTd53eu5Ha8+XXmFHf92/d4lcSzuWfVvB+SUvIO+Ixe1GuT33sVCn9+P1vu53sd8qvPop7runo8upCvqJ87FtU9iDtyQdOzF3voLKV7vfbCj1EIIV6252701a5dm5kzZ1KpUiUGDBhAw4YNOXDgAAD79+/n5MmTbNu2jbZt21KhQgW6dOlCx47Zv6gtXryY1q1bM336dCpXrszAgQMZOXIkCxYs0HqOTp06MWzYMCpVqsSMGTOIi4ujUaNGvPXWW1SuXJkpU6Zw9epVwsKy/9GcM2cOffv2ZezYsVSqVIlmzZqxdOlS1qxZQ0pK7v9ABQYGUqZMmWce2glQvnx5li5dyowZM7Czs6NVq1Z8/vnn3Llzp1D3r1q1KgABAQGabTt37qR9+/aYmJho7duvXz+OHj1KYGAggYGB+Pr60q9fP619EhMTWb58OQsWLKBjx45Ur16dH3/8EXNzc37++Wetfb/88ktee+01qlevztSpUzl27BgpKSmYm5tTqlQpjIyMKFu2LGXLltUMKYXsOYbvvPMOXl5efPXVVyQkJHDy5Emtx3Z2diYwMDDP405NTSUuLk7rlpqa+5c4E2cH0sMfQGaWZlva/QhMnB1z7lvekbR7EY+f524YJuUdCyzLj1klV9Sp6Xj5fEL1Pd54LBmDkb11nvu/jLwFHYupe1mq/bmIarsX4PhEb5LKyBCP+SMInLoc9RP5cj+O0qQ9dRypwZE56sykvANp98KfyBKOSXmHAssATFwcqbFvMfUurSYzPonw1X/lyGHkaIt956bE7D+doyxnZmXrvqBzxcTFiep7val7cQ2ZcUlErPkzn2Mp3vo3r+xKVlo6lVZ/Qo29i/H8enS+5/XzelGvTX6e5fwufO7nfx0K61nO9aJ6mcejVL6ifu4kXbyNbbtGGJQyR2VkiF3XZpi6Fl8DXAjxgsmcvjy9kEbfk8qVK0d4ePYH7fnz53FxcaFy5cq53vfq1as0b95ca1vz5s25efOmVo/Zk89RpkwZAGrVqpVj26PnvXDhAj4+PpQqVUpza9++PVlZWfj7++eaJTk5GTMzs0Idc25GjBhBaGgo69evp2nTpvz666/UqFFDq/cuL496KFWqxyfMzp07tYZ2PuLo6Ejnzp3x8fFh1apVdO7cGQcH7X+Eb9++TXp6ulbdGhsb07hxY65evaq175N1W65cOeBxPebnyftZWlpibW2d437m5uYkJSXl+Rhz5szBxsZG6zZnzpwCn1sJKiNDrFvUIXDqcvzajyM9NAq3OTkX1dEViZduc7HREK52nMCt9+fi2L89dl2yz4dy43rz4M/jpNy6p3DKbGn3IrjSdjzn6w5GZWKMXUftIdEGpcyp7PMxIct3kHTxtkIpC6+gcyXtXjh+7cZxod4gVCbG2D51vC81q6EBNi3qEDBlOVfajSc9JBr3ucMUy/Mi6Nr5/Sz07VzXZ3l97kRuPkjsoXNU3foFVbd+QcqdEE2voBBC6LPnXmHD2NhY62+VSkVWVvavc0/2DL2o53jUMMpt26PnTUhIYNiwYYwenXOuSF4Lnjg4OOSYUwdgZWVFbGxsju0xMTHY2Njk2Ldr16507dqVL774gvbt2/PFF1/Qtm3bfI/vUUPM09MTgJCQEM1Q1twMHjxYM1T122+/zfexC5JfPRb2fo/u+/T9oqOjqVixYp6PMW3aNMaP1578b2pqyqWfsoeRlu7VkjIfvJH9WDv/wdjJDgwNNL/+mjg7knY/gqelBUdg6v54GJCpaxnSgiMKLMtPWnAEcccukR6aPYQ1atthKq+fmWO/6nu8X1re/MqyEpI129NDoojecYRS/6vOg92+WDWpiUl5B5wGdkZlZIChlTm1jv+Q+3Hfj8LkqeMwLe+Qo87SgiO1hl6ZujqRFhxZYNmTspJSiN55lNI9XyV611EADCzNqLJ+Bg/2niTsh1057vNI6TdbAtn1r3TdF/ZcyUpKIXrXEUr3yHvoWHHXf1pwpFbWyG2HqbJhRp55iqI43sf5yev8vtp5Yr5DsvPzIl6HghT2XH8RXsbxKJ3veT537i/exP3FmwCw7/YKyXksNCSEEPqkWGcd1q5dm3v37nHjxo1cy6tVq4avr6/WNl9fXypXrqyZ91cU9evXx8/PDy8vrxy3p4dLPlKvXj1CQ0NzNPyqVKmS45IKmZmZXLhwIc8eTMhuBFWtWrVQ16pbsmQJ1tbWtGnTBoDffvuNZs2aYW9vn+v+HTp0IC0tjfT0dNq3b5+jvGLFipiYmGjVbXp6OqdOnaJ69eoF5nnExMSkSHMUH7l8+XKOBWaeZGpqirW1tdbN1NRUUx619W/NIiSh320n6fIdSvdsCYBd56akhUSRGpBzoYYHfxzHtm1jjB6uRujYr73mH/P8yvLz4DdfLOt4YVAq+4cMm1YNSPILyLHfy8ybX5mxkx08bMQbWJph26YhSZezhxtf7/Uxl5p8wKWmH3Ctx8dkxidzqekHuR53RlQsiZfuaOa05HUc2VkaPc7Svz3RO48UWGbqURaVUfZ7XWVshF3H/5F0NXtIsIGFGZXXzyD20DlCvt6Sa75Horb8DaATdZ/fuZLjeDs0IflqQJ7HVdz1H/2bL5Z1Kmmy2uZxXj+P4ngf5yev87uoDT54Ma9Dfp7lXH8Rivt4dCFfUT93VKbGGNpYAmBkZ0W5kT0JWb69WI9XCPECGRgod9NxxXrJhtdee41XX32VXr16sXjxYry8vLh27RoqlYoOHTowYcIEGjVqxOeff07v3r05fvw433zzDd99991zPe+UKVNo0qQJI0eOZOjQoVhaWuLn58e+ffv45ptvcr1PvXr1cHBwwNfXly5dHq/UNX78eIYMGULVqlVp27YtiYmJLFu2jAcPHjB06FAgexjrzJkz6d+/P9WrV8fExITDhw+zcuVKpkyZovU8MTExhIaGkpqayo0bN1ixYgU7duxgzZo12NraAjlX7XyaoaGhpncwt8axpaUlw4cPZ9KkSdjb2+Pm5sb8+fNJSkpiyJAhha5HDw8P/P39NcN0raystBpl+QkICCA4OFjTkH0RAqZ8h6f3aMqN6kVmfDIBE5ZpytwXjCBm70li950iLSiM+4s3UnX7XADiT1wmct0egHzLDMxMqHnkO1QmxhhaWVD71E9Ebf2b4LnrSLsfScg3W6m2Yy5qtZr00CgCJi9XNG9+ZbadmuLUvwPqzExUhoY8+P0YUZsOFKneA6cux9N7NM6j3iQzPgn/8dnH4bHgI2L2niJm3ylSg8IIXvQL1XZkD8+NP36ZiHV7AfIts25eC6fBXSArO2fc0YvcX7IZgDJDu2BZtxKGFmbYdcoeehW9+xghSwv+Uqxk3ed3rlg1r02ZQZ1RZ2VlH6/vRe5/vZlyo99SpP7T7kcSsmwL1XbOhaws0kKjCZyS/flrYGZCraPfat4PdU7/SNSWw9ybu67A+i/u1ya/92pxed7XIb/6fJ5zXRePRxfyFfVzx9DKgqpbvoCsLDAwIOzn3cTuK775lUII8bKo1OrCXwho4MCBxMTEaC5W3rJlS+rWrcuSJUs0+3Tv3h1bW1vNCpzR0dFMnDiRXbt2kZiYiJeXF3PnztUMXdy6dSszZszg5s2blCtXjlGjRjFx4kTN43l4eDB27FjGjh37OLRKxfbt2zUXRw8ICMDT05Nz585pLiZ+6tQpPvnkE44fP45araZixYr07t2bjz/+OM/jmzJlCkFBQWzcuFFr+4YNG1i8eDE3btzAwsKCBg0aMGfOHM28tsjISD7//HMOHjxIQEAAKpUKDw8P3nvvPcaNG6dZHObJOXtmZmaUL1+eV155hdGjR1O/fn0gexEWBwcHLl26hJeXV551/7Sn6z0lJYXJkyezceNG4uPjadiwId7e3jRq1AjIvmTD66+/zoMHDzSNzfPnz1OvXj38/f3x8PAgNTWVvn37cuDAAWJiYli1apXmIvFP1j9kX4piyZIlmgvEz5kzh8OHD/PXXzkX5SjIaZfuBe6jixre26G32SE7/6nyPZSOUWSNgrfrbf1L3StLn+u/UfB2vc0OJSO/EEJ3JH7Rr+Cdionlp8X3w+OL8EyNvpIuNDSUGjVqcPbsWdzd3RXJsG3bNj799FP8/PK/BpwuS0tLo1KlSmzYsCHHQj2Foa9fHqXRpyx9bnhI3StLn+u/JDSa9D2/EEJ3SKMvb7o/APUlKlu2LD///DNBQUGKZShVqhTz5s1T7PlfhKCgID7++OMiNfiEEEIIIYQQL1axzunTR08OWVRCu3btFH3+F+HRojlCCCGEEEK8NKqS15/15Zdf8vvvv3P+/HlMTEyIiYkp0uOUvJoRQgghhBBCiBIgLS2Nt956i+HDhz/X40hPnxBCCCGEEEL/GagK3kfPzJ49G0CzWGNRSaNPCCGEEEIIIZ5DamoqqampWttMTU0Lfbmz4ibDO4UQQgghhBB6T2VgoNhtzpw52NjYaN3mzJmjdJVoSKNPCCGEEEIIIZ7DtGnTiI2N1bpNmzYt132nTp2KSqXK93bt2rUXmk+GdwohhBBCCCHEc3iWoZwTJkxg4MCB+e5ToUKFF5DqMWn0CSGEEEIIIfSfnizk4ujoiKOj40t9Tmn0CSGEEEIIIYQOCgoKIjo6mqCgIDIzMzl//jyQfV3sUqVKFfpxpNEnhBBCCCGE0H8l8OLsM2bMYPXq1Zq/69WrB8ChQ4do2bJloR+n5NWMEEIIIYQQQpQAPj4+qNXqHLdnafCBNPqEEEIIIYQQokST4Z1CCCGEEEII/acnC7koQXr6hBBCCCGEEKIEk54+IYQQQgghhP4zkP6svEjNCCGEEEIIIUQJJj19QgghhBBCCP2nkjl9eVGp1Wq10iGEEEIIIYQQ4nkkff2hYs9tMeZ7xZ67MKSnT+icYR5vKR2hSFYE/Mppl+5Kxyiyhvd2cM7tDaVjFFm9oJ16W/8N7+3gvHs3pWMUWd3AXXpb95Bd/6fK91A6RpE0Ct6u93Uv+ZXT8N4OpSMIIV4SafQJIYQQQggh9J8s5JInqRkhhBBCCCGEKMGkp08IIYQQQgih/6SnL09SM0IIIYQQQghRgkmjTwghhBBCCCFKMBneKYQQQgghhNB/BnKdvrxIT58QQgghhBBClGDS0yeEEEIIIYTQfyrpz8qL1IwQQgghhBBClGDS0yeEEEIIIYTQf3LJhjxJzQghhBBCCCFECSaNPiGEEEIIIYQowWR4pxBCCCGEEELvqeSSDXmSnj4hhBBCCCGEKMGkp08IIYQQQgih/+SSDXmSmhFCCCGEEEKIEkwaff8xarWaNm3a0L59+xxl3333Hba2tty7d0+BZEIIIYQQQojiIMM7/2NUKhWrVq2iVq1arFixgmHDhgHg7+/P5MmTWb58OS4uLi/0OdPT0zE2Nn6hj/kkJ4+yDFw0klJ2ViTHJ+Ez8VtCbmo3XFUqFT2n9aPGa3UxNDLk1unrbPj0RzLTM7T2e2/hCJq92ZKxtd8jOS6p2DKbepbD03sMRvZWZMYl4T9+KSk37ua6r0OfNpQd0RNUBsQfu0jQxytQZ2TmW2bi4oSn92jMa3iSdjccv/bjXmx+j3K4LR6bnT8+iaAJX+eZ3753G8p81AuVgYr4Y5e4+8n3kJGJRf0quH75IQAqYyMST/lxb+aPqNOyXxOzKu64fPY+xg62ANxfsI7Yv04ULa+C9V367VaUGdJV87dxudIk/HuF2+/PK9KxPMnEoxzui8diaGdNVnwSQROWkHIzr9ehLWWG9wIDFQnHLnL30+zXAR7W9ewPMHK0BSBkwTpi/zr+3Pmg+Ovesn4V3Oc8PI+MDEk4dZWgGdnnUX5l+eWtsGQ0RvbWZMYlcmfcslzzOvRpTbmRD/P4XiJQK+uzl1k1rUHltdNJuXNf8xx+3aaiTknDxMURT+/RWNTMPr+utBuvWH0XVGZe1R23z9/HyMEGgOD564n580Se7wNdyp/fe9W8qjtuX3yQfVwZmSSev0ngpz/k+Tq8jGPJ93NepcJl+kBsWtZHnZlJxoN4Aid/S2pAaL6ZhdB7cp2+PEnN/Ae5urry9ddfM3HiRPz9/VGr1QwZMoR27dpRr149OnbsSKlSpShTpgz9+/cnMjJSc9+//vqLV155BVtbW0qXLk2XLl24ffu2pjwgIACVSsWmTZt47bXXMDMzY/369cV6PH2/GsaRjfuZ0WoMe77fycCFI3Ls07x3K9xqVuDLLlOY2Xos6qwsWg/qpLVPvfaNczQCi4v73OFErN/L5VdHELp8G56LR+e6n4mrE84T3+Vaz4+5/MqHGDvY4tC3XYFlmQlJBM9fj//IxcWS33XOR0Rt2MPVlh8RvnwbbovG5JO/LzffnIZfi4cZ383uZU728+d614lc7ziOa21HY1TaFof+2a+JysyECj9/TMjC9VxtPZKrbUeTeNKvyHmVrO+ozQfxaz9Oc8sIf0DU9n+KfCxPcp0zgqgNe7j2+nDCvt+K26KxeRxXGcpNeJebb03l6qvDMHridVCZmeD50yeELFzHtdYjuNZ2FAknc34ZL6rirvtkP3+udp6IX/txXGkzBiMHG5wGdCywLC8e84YTvn4vl1qMIOS77VTwHpVr1vKT3uVqj0+41Hw4Ro42OD6RtShlACl37nOl3XjNTZ2SBkBmQjLB8zdwZ6S34vWdX5mBmQleP08jeP56rrw+iiutx5Dwb/b7trDvAyXz55cxKzWNoOk/cKXlSK60G4eBhRnlPuqp6GuR3+eObbvGlGpUDb92Y/FrO5b4oxcpP6V/vnmFECWbNPr+o9577z1at27N4MGD+eabb7h8+TIrVqygVatW1KtXj9OnT/PXX38RFhbG22+/rblfYmIi48eP5/Tp0xw4cAADAwN69OhBVlaW1uNPnTqVMWPGcPXq1VyHkr4oVqWtca9VgX8f/sN89s8T2Dk74OheVms/l2oeXDt6UdOou/L3Of7X49XHj+NgQ8cRPfn1i9XFlvURo9I2WNb2Imrb3wA8+P04Js4OmHqUzbGvXedmxOw7SUZEDAAR6/Zg/0aLAssyYxJIOHWVrOTUYslvUduL6O3Z+WP+OIZJOQdM3HPmt+3UnNgnMkau+wu7hxnVKWmaniaViREGZiaAGgD77q+RePY6iaeuZj9QVhYZ0XFFzqsr9W1ZrxJGDjbE7j1ZpGN5+rgsaj1+HWL/OIZxOQdM3Mvl2NemUzPt12H9X9h2yz7/7bq/RtK56ySeflzXmUWs69wyFnfdZ6WkaXpEHp1HajUFluWdtyJRWw/nm9e+czNi9p16nGftHuy7t3iusvxozq+klHz3exn1nV+ZfY9XSTh3g4QC3rd5vQ+Uzp9fxlT/EJKvBmqOK/HCTUxcnHLc72UeS76fO2o1BibGqEyzR9kYWlmQFhKZcz8hShoDA+VuOk6Gd/6H/fDDD9SoUYN//vmHrVu3smLFCurVq8dXX32l2WflypW4urpy48YNKleuTK9evbQeY+XKlTg6OuLn50fNmjU128eOHUvPnvn/Cvoi2JVzIDY8hqzMx43O6OBI7J0diAh8PIwl6PJtWrzblkNr/iItJY0GXZpR2sVRU95/zodsnbOO1MT8v1S9CCbODqSHP4AnMqfdj8DE2THH0BuT8o6k3YvQ/J16NwyT8o4FlhUn47zyl3ckLfCp/M4OpAWHP97vXjgmzo8zmrg4UeGnjzFxL0vcwTNErvkTALNKrqjTMqiw6lOMy5Ym5VogwZ+vLFLDT5fq26FPW6K2HtY0RJ6HcTkH0sOj83gdQrT2NXF2JC34cfYnXwezSq5kpabjuXI6JmVLk3wtgOAvVr6Qht/LqnsTFye8Vk7D1L0ssQfOEPHwPCqoLGfe0qQ9lTc1OBKT8tp5Tco7kHbv8Xmdejcck/IOz1UGYOpelup/LYTMLCI2HyRi9V95Zs09f/HXd35lZpVcUaem4+XzCSblHEi6GsC9z1bleN/m9T5QOn9hMgIYmJvi8E5bgueuxeHtVjnKX9ax5Cdm3ymsmtWizjkfshKSSQuN5vqbnxR4PyFEyaX7zVJRbJycnBg2bBjVqlWje/fuXLhwgUOHDlGqVCnNrWrVqgCaIZw3b97knXfeoUKFClhbW+Ph4QFAUFCQ1mM3bNiwwOdPTU0lLi5O65aa+uJ7pgCO/fo3Vw6fZ8Km2UzcNJuwOyGahmLz3q2Ivh/J9eOXi+W5Rd7S7oVzrcNYLjcYiMrECJsOTbMLjAyxeqUOd6d+x/WO40gLjcLlq+HKhn1OBuam2Hd7hchf9ikdRYvKMLuu7037luudxpIeGo3rl/pV12n3wvFrN44L9QahMjHGtmOTQpXpksRLd7jQcCh+HSZyc+g8nPq1x65rM6VjPROVkSHWLeoQOHU5fu3HkR4ahdvDOZWP6Or74En5ZVQZG1Fh+UTi/jlPzF//KpCucCzreGFexY2LDYdwocFg4n0v4j73w4LvKIS+U6mUu+k46en7jzMyMsLIKPs0SEhIoGvXrsybl3OBiXLlsoeMde3aFXd3d3788UecnZ3JysqiZs2apKWlae1vaWlZ4HPPmTOH2bNna22bOXPmM+V/EBKJjZMtBoYGmkacfXkHou/nHMaye8mv7F7yKwANuzbj/sMJ9VWa1qRS42rUal1fs++MPxfx3QfzuHsl4Jny5KV0r5aU+eANAKJ3/oOxkx0YGmh+BTZxdiTtfkSO+6UFR2D6xLBJU9cymh6b/MpeNPter+M4tBsAD3YdyT1/Ls+ddj9SK6OJi1Oux5mVlMKDXUex7/EqMb8dIT04goTjl0gPi85+zu1/U3HtrELn1cX6tuvSnOQbQaTcLPrquHY9X8dpaPZxPdj1D8ZO9oV8HSIwdcv9dUi7/3RdH6LC2tk5HqOwlKz7rKQUoncdoXSP13iw62ihyzQZ7kdh8lRe0/IOOZ4rLThSa5ieqasTacGRz1WWlZCs2Z4eEkX0ziNYNa7Og9+O5Zr1SdX3ZM/1exn1XVBZ3LFLpIdmn0tR2w5Teb32Z3pu7wNdyZ9fRshu1FZYPpH08AfcnfFTjky69LlT+s2WxPleIjMuEYDIXw9SecOsAu8nhCi5pKdPaNSvX58rV67g4eGBl5eX1s3S0pKoqCiuX7/Op59+SuvWralWrRoPHjwo8vNNmzaN2NhYrdu0adOe6THio+IIuuKvmZ9Xv2MTYkKitIZ2AhiZGmNhnd0QtbSzosPwHuxdsROAlWOXMq3ZcD55ZQSfvJK9CMxnHSe8sAYfQNTWvzWLA4R+t52ky3co3bMlAHadm5IWEpXrqmoP/jiObdvGmlUVHfu1J/rhF9b8yl606K2HuN5xHNc7jiN8+TaSLt/Gvkd2fttOzUgPjcoxtBMg5s9j2DyR0aFfBx7sOgKQPQfQyBDI/vXctkMTzZyZB7uPYlHbC4NS5gBYv96QZL+AQufVxfp26NOGyF/2F3r/3DzYdojrncZyvdNYwr/fRvITr4NNp2akh0bmGNoJ2fP9tF6Hvh2I+S37dYjZfRSLOpU0dW3VqiHJV/2LnPFl172pR1lUT5xHdh2akHw1oMCy3GRExZJ46Q6le72Wb97sPI0e5+nfnuidR56rzNjJTvNLsYGlGTZtGpJ0uXCvw8us73zLfvPFss7j961NqwYkPfW+ze19oCv588uIoQEVvptIRkwCgZO/y5EHdOtzJzUwDOvmtVAZZ/+oa9umIcnXggq4lxCiJJOePqExYsQIfvzxR9555x0mT56Mvb09t27d4pdffuGnn37Czs6O0qVL88MPP1CuXDmCgoKYOnVqkZ/P1NQUU1PT5869/uMfGLhwBB0/6kFKQjI+k7L/Qe4/90Mu7D/Nxf2nMbeyYMIvs1BnqVEZqDi46g8uHjjz3M9dVAFTvsPTezTlRvUiMz6ZgAnLNGXuC0YQs/cksftOkRYUxv3FG6m6fS4A8ScuE7luD0C+ZQZmJtQ88h0qE2MMrSyofeonorb+TfDcdS8k/91py3FfNJoyI98kKyGZwAlLNWWu80YSu/8kcftOkhYURsjiDVTelp0x4fhlItdnZ7RqXhvHQV2yfwU3MiTe9yKhSzcBkH4/ktBvt1B5+zzIUpMeGkXQ1Ny/aBWG0vVtWsEZixqe3BzwYhvldz/+DrdFY3Aa8RZZCUkETXzqddh3krj9J0m7G0bI4o1U2prdi59w4jKR67Pni6XfjyTsm1+ptG1+dl2HRXF36rcvLGNx171V89qUGdQZdVYWKkND4nwvcv/rzQWW5SVw6nI8vUfjPOpNMuOT8B+fnddjwUfE7D1FzL5TpAaFEbzoF6rtmJOd5/hlItbtBShymV2nJjgN6IA6MxOVoSHRu48RuekAkH1+1Tr6reb8qnP6R6K2HOZeLu/n4q7vfMvuRxLyzVaq7ZiLWp39vg2YvFzz/IV5HyiZP7+M9t1ewa5TU5L8/DU9k5oFaxQ6lvw+d8JX/4FZJReq7/VGnZFJengMgdOWI0SJpwcLqihFpVbnt5aZKOlmzZrFjh07OH/+PJA9Z2/KlCkcOnSI1NRU3N3d6dChA4sXL0alUrF//35Gjx7NnTt3qFKlCkuXLqVly5Zs376d7t27ExAQgKenJ+fOnaNu3bpFyjTM460Xd4Av0YqAXznt0l3pGEXW8N4Ozrm9oXSMIqsXtFNv67/hvR2cd++mdIwiqxu4S2/rHrLr/1T5HkrHKJJGwdv1vu4lv3Ia3tuhdAQhXqjkdcotWGTe70vFnrswpKfvP27WrFnMmjVL83elSpXYtm1bnvu3adMGPz/t66U9+buBh4cH8juCEEIIIYR46VTS05cXqRkhhBBCCCGEKMGk0SeEEEIIIYQQJZgM7xRCCCGEEELoP1nIJU9SM0IIIYQQQghRgklPnxBCCCGEEEL/SU9fnqRmhBBCCCGEEKIEk0afEEIIIYQQQpRgMrxTCCGEEEIIof9UKqUT6Czp6RNCCCGEEEKIEkx6+oQQQgghhBD6TxZyyZPUjBBCCCGEEEKUYNLTJ4QQQgghhNB/0tOXJ6kZIYQQQgghhCjBpNEnhBBCCCGEECWYDO8UQgghhBBC6D+V9GflRWpGCCGEEEIIIUow6ekTQgghhBBC6D9ZyCVPUjNCCCGEEEIIUYJJo08IIYQQQgghSjCVWq1WKx1CCCGEEEIIIZ5H8q6Fij23ebeJij13YcicPqFzdpR9V+kIRdI9dAOnXborHaPIGt7bwXn3bkrHKLK6gbv0tv4b3tvB5QpdlI5RZDXv7Oac2xtKxyiyekE78S37ptIxiqR56BZOOPdUOkaRNbm/TW/ft5D93j1VvofSMYqsUfB2vX3v1gvaqXQEIfSKNPqEEEIIIYQQ+k8WcsmT1IwQQgghhBBClGDS0yeEEEIIIYTQf3Jx9jxJzQghhBBCCCFECSaNPiGEEEIIIYQowWR4pxBCCCGEEEL/yUIueZKaEUIIIYQQQogSTHr6hBBCCCGEEPpPevryJDUjhBBCCCGEECWYNPqEEEIIIYQQogST4Z1CCCGEEEII/SfX6cuT1IwQQgghhBBClGDS0yeEEEIIIYTQf7KQS56kZoQQQgghhBCiBJOePiGEEEIIIYT+kzl9eZKaES+ESqVix44dSscQQgghhBBCPEUafXpu4MCBqFQqPvzwwxxlI0aMQKVSMXDgwBf2fLNmzaJu3bov7PGEEEIIIYQQxUuGd5YArq6u/PLLL3h7e2Nubg5ASkoKGzZswM3NTeF0xc/Ssyz1l36Iqb0V6fFJnB3zPfHXg7X2cWhenRqfvoOhpSmoIWz/Oa588Quo1QBUGtkV17dboE7LIDM1nYufriHm3O1iy2zqWQ5P7zEY2VuRGZeE//ilpNy4m+u+Dn3aUHZET1AZEH/sIkEfr0CdkZlvmVWzWrh83B8DC3NQq4k9eIZ7X63RHO/zMvEoh/visRjaWZMVn0TQhCWk3Mw9v33vtpQZ3gsMVCQcu8jdT7+Hh/nNqrjjMvsDjBxtAQhZsI7Yv45j4uKE28IxmNeoQNrdMK53GvtceYu7vlGpcJk+EJuW9VFnZpLxIJ7Ayd+SGhCKiYsTtXyXk3wtSPMctz+YR2pgaJGOxcTDGZcF4zC0tyYzPpHgSUtIvRmU6752b7fF4cO3UKlUJBy/yP0Z32XXvUpF2amDKPVqA1RGBiSducr96d+hTs8AwNjZkXKzh2Pq6Yw6M4vo9X8QvWZ3kfI+zdSjHG6Lx2a/FvFJBE34Os/Xwr53G8p81AuVgYr4Y5e4+8njc+cRr42fY16zApdq9QWyzynXL4ZhVNoGdWYmSedvcvfTFahT0547u5lnWSotHYWxvRUZ8UncHPMNydfv5djP6Z1WuIzqAQYqYo9e5s7UHzXnkEVVNyp8NQRjBxsAAuduJPqPf7FqUJkK894HwMDYiLh/r3Ln05Wo0zKeO3d29nJU/HoURnbWZMYncXvsMpJzqXfHd1rjPKIHKgMDYn0vETDtB9QZmZRqUBnPucMAUBkZEn/yGgHTf9LkM6/qhucXQzF++F4OmrueB3/++1yZi/t9a+LihKf3aMxreJJ2Nxy/9uMeP6BKhcsn72HTsh4YGZJw+hpB077XvEdyy1phyWiM7K3JjEvkzrhluWZ16NOaciMfZvG9RKBWziKUqVS4fjoA65b1URkZkHDqGoHTVuTI6ek9Coe3W3G2Wl8y45Ke+bXIcbzF/D4WoshkIZc8Sc2UAPXr18fV1ZVt27Zptm3btg03Nzfq1aun2Zaamsro0aNxcnLCzMyMV155hVOnTmnK//77b1QqFQcOHKBhw4ZYWFjQrFkzrl+/DoCPjw+zZ8/mwoULqFQqVCoVPj4+mvtHRkbSo0cPLCwsqFSpErt27Sr+gwfqLhhC4LqD7G8+gZvf/Eb9r3P2eqbHJnJq2DIOvjqZv9t9gn3Dyri93QIAmxrueA5sw+EO0znU5mPurNxLna8GFmtm97nDiVi/l8uvjiB0+TY8F4/OdT8TVyecJ77LtZ4fc/mVDzF2sMWhb7sCyzJiE7j90SKutBqFX6cJWDaoQuk3X39h+V3njCBqwx6uvT6csO+34rZobB75y1BuwrvcfGsqV18dhpGDLQ7vtgdAZWaC50+fELJwHddaj+Ba21EknLwCQGZ8EiEL1xE4ZtELyVvc9W3brjGlGlXDr91Y/NqOJf7oRcpP6a953MyEFPzaj9PcitrgA3D+YgTRv/zFzdbDiFyxlfILxua6n7FLGZzG9cP/7cnceP19jBxssX+nAwB2b7fDrEZFbncbw822w1FnqSk9sJvmvm7LPyFm2wFutvmQW+0/IvaPo0XO+zTXOR8RtWEPV1t+RPjybbgtGpPrftn13Zebb07Dr8XD+n547jziOLQbqUHadalOTePu9BVcbTWCa+3HYmBhRpmPer6Q7BUXDCNs3T7ONh9N8Dc7qPT1yBz7mLo54T6lD5femM7ZJiMxcbShTP+2ABiYm1Bt9RQC527k3KtjOddyPHH/XgUg0S+Aix2mcqHNJM61HI+xgw3lBnZ4IbkBPOd9SPi6fVxoMZL7326n4pJRObO7OuE66R38enzK+WYfYexoi1O/7OxJfgFc7jiZS20ncLHVOIwdbCjzXgfNcVVZNZW78zdw4bXRXHh9LPEPj+t5FPf7NjMhieD56/EfuTjHYzq80waLWhXw6ziBKy1HQlYWTkO65JnVY95wwtfv5VKLEYR8t50K3jnr18TVifKT3uVqj0+41Hw4Ro42OD6Rsyhl2Tkr4tdhApdfGwVZaso8ldOuYxPU6dqNrOdV3O9jIcSLJ42+EmLw4MGsWrVK8/fKlSsZNGiQ1j6TJ09m69atrF69mrNnz+Ll5UX79u2Jjo7W2u+TTz5h0aJFnD59GiMjIwYPHgxA7969mTBhAjVq1CAkJISQkBB69+6tud/s2bN5++23uXjxIp06daJv3745HvtFM3GwxraOJ3e3ZH8pvb/7JObOpbH0KKO1X+zlQJKCwgHISk0n9kogFq6OAKjValRGRhhZmAJgbGNJ8v2oYstsVNoGy9peRG37G4AHvx/HxNkBU4+yOfa169yMmH0nyYiIASBi3R7s32hRYFnyFX/SgsKyjy81nWQ/f0xdnV5YfotaXkRvz84f+8cxjMs5YOJeLse+Np2aEftExsj1f2Hb7dXs/N1fI+ncdRJPP/xymJVFZnQcAJmxCSSevkpWUsoLyVvc9Y1ajYGJMSpTYwAMrSxIC4l87uxPMyxtg3mtSsTsOARA3J++GJdzzL3uOzYn/sBJMiKz80Zv+BObrtl1b1bNk8Rj5zW9AQmHT2PbI/tHAcvmdVCnpRP3p6/msTIfPsbzMiptg0Xtx+dOzB/HMCnngIl7ztfCtlNz7XNn3V/YPapvwKyyK7btmxD23Vat+6UGhJByLTD7j6wski7cxMTl+c99YwdrStWpSPiWfwCI2n0CU+fSmD11Hjl0aUL0ntOkP8wdumYvjt2bA+DYowXxZ24Qf/KaJl9GVPY5n5WcpunVUZkYYWBmgvoF9cwblbbBsk5FIrYeBiD69+OYOJfO8R6w79KUB3tPabKHr9lD6e4t8szHw3ile7xKwtmnjuvhe/m5Mhfz+zYzJoGEU1fJSk7N8ZgW1T2IO3JR8x6JPXSW0r1a5pO1IlEP6zevrPadmxGz79TjLGv3YP+wfotalp3zwlM5X3uczcGGcqN6ETR7Za7Zi+JlvI+FKDKVgXI3Haf7CUWh9OvXj6NHjxIYGEhgYCC+vr7069dPU56YmMjy5ctZsGABHTt2pHr16vz444+Ym5vz888/az3Wl19+yWuvvUb16tWZOnUqx44dIyUlBXNzc0qVKoWRkRFly5albNmymuGkkD2/8J133sHLy4uvvvqKhIQETp48WazHbe5cmpSwGNSZWZptycFRmJcvned9TB1tcO7SmNB9ZwGI8wvi9g9/0vbk17Q/uwyvDzpy8ZPVxZbZxNmB9PAH8ETmtPsRmDg75ty3vCNp9yI0f6feDcOkvGOBZU8ycrTFrlMzYvafylFWFMblHEgPj86ZP5fnNnF2JC34cca0e+Ga4zSr5EpWajqeK6dT5Y8luC0ei6G99QvJqJ2h+Os7Zt8p4o9fps45H+qcXYVV89rcX7hRs6+BhSnVdi+g2p+LKDf27SIPPzEu50BGhHbdp9+PwDiXYzF2diQtOPzxfvfCNPslX76FVev/YVDKHIwMse7UAuPy2T+UmHq5kREdi8vXk6n429e4Lf8EY9cyOR6/SPnzei1yPXcctPI/ee5gZIjr3JEETftO67GeZmBuSuk+bYnd+/yfQybODqSHaWdPDY7EtLyD9n7lHUh54jxJuRuh2ce8sgtZaelUWzuNOvsXUGnZKIxKPz7nTV0dqXtgIf/zW0lmfBKhPnueOzeAqXPpnPWeS3bT8o6kap3j4Vr7mLo4UmvfYhpe9iEzPomw1X8BYFHJhay0DKqs/pha+xZR8evsYY7P42V/Tj4t8eJtbNs1wqCUOSojQ+y7NMc0jx8PTJxLkxae89x4+nlMyjuQdu/xOZ16NxyTh/Vb1LKkp3LadW2m9QOfx4KPuPvlGrISn/8HtEde9vtYCPFiSKOvhHB0dKRz5874+PiwatUqOnfujIPD43+sb9++TXp6Os2bN9dsMzY2pnHjxly9qj0Mp3bt2pr/L1cuuwchPDycgjx5P0tLS6ytrfO9X2pqKnFxcVq31NScv7i+SEalzGmydiI3v91NzAV/ACzcHHHu1Ij9Tcexp/4obv3wJ41W5D6MSN8YlDKn0qpPCF2+naSLxTdHsShUhoZYvVKHe9O+5XqnsaSHRuP65XClYxWJZR0vzKu4cbHhEC40GEy870Xc52YPM04Pj+ZiwyFc7TKJG+/MxKpxdcoOe0PRvDFb9pPwz1k8N86lwsa5pPkHo8582ItjZIhl09pEfPMLt7uOIf7IWdy+mapo3qeVG9uH2L+Ok3or53y6R1TGRnh8N4m4I+eJ3XPiJabLm8rIENsWtbk9aQUX2kwiLSSKig/n8QGk3o3gfOuJnKz1PioTY0p3+p+CaXNKvRfBpbbjOVNnCCoTI+wf5TMyxKZFbe5M+Z5LbSeQFhqlmf+nr6I2HyTu73NU3fIlVbZ8SYr/fc17RJdEbj5I7KFzVN36BVW3fkHKnZDH8wDfaUNacCTxvpcUTpm7wryPhRAvjizkUoIMHjyYkSOz55h8++23RX4cY2Njzf+rVCoAsrIK/hXuyfs9um9+95szZw6zZ8/W2jZz5kzqPkPW5PtRmJWxRWVooOntMy9fmuTgnMMzjSzNaLpxCiF/neH2ij802507Nybu6l1SwmIACPrlMHW+GojK2PCFzYMo3aslZT7I/qIfvfMfjJ3swNBA8+umibMjafcjctwvLTgC0yeGzJi6ltH0nOVXBmBgaUbldTOJ2XuSsB+fb36lXc/XcRqanf/Brn8wdrLPmT84l/z3IzB1e5zRxMVJc5xp9yNIOH6J9LDsIcAPth+iwtrZOR6jKF52fZd+syVxvpfIjEsEIPLXg1TeMAsAdVoGGVGxQPZwsshNB7Dv/ios316oY7Ht0YrSQ7oDEPvbYYwcteve2NmR9FyOJf1+hNawT2OXMlr7hX+9gfCvNwBg0+VVzWIw6fcjSPG7o/k7ZvtBnD8bDkaGORZfKAz7Xq/jODR7vuCDXUdyfy1yPXciter7yXOnVJMamDg74vBeJ1RGhhhaWVDd9wdudJ2YPazQyBCPbyeRHv6A4Jk/PnPm3KTdj8S4jHZ20/IOpAZrD+NNC47E7IncZq6Omn1SgyOJPXaFtNDscz586z/U2Dg9x3NlJaUQucMXx14tiNzpm6P8WaXej8pZ77lkTw2O0Mpu6uqUY59H+aJ2HsWh56tE7fQlLTiSON/LpD88rsit/1B1w4xnzqnE52R+7i/+hfuLfwHArtsrJF/PfaGStPtRmDjlPDeefp604EitIZ+mrk6kPazfopZl59zE/cWbALDv9opmgR7rZjWxalID2zYNNfvW2L+EW4PmkHTFv1B18Igi72MhikIWcsmT1EwJ0qFDB9LS0khPT6d9e+2J0hUrVsTExARf38dfINLT0zl16hTVq1cv9HOYmJiQ+YJ+7Zw2bRqxsbFat2nTpj3TY6RFxhF7KQDXN18BwLlLY5JDokkMCNPaz9DClKYbpxB+6AI3luzQKksMDMe+cWUMH87pK9u2HvG37r/Qie9RW//WLOIR+t12ki7foXTPlgDYdW5KWkgUqQE5J7I/+OM4tm0ba1a3dOzXnuhdRwssM7DIbvDF/n2WkKW/Pnf+B9sOcb3TWK53Gkv499tIvnwb+x7Z+W06NSM9NJK0wJAc94v94xg2T2R06NuBmN+OABCz+ygWdSplDzEErFo1JPnqs30RycvLru/UwDCsm9dCZZz9O5ptm4aa1TqNStugMjIEsudC2XZsQtKVO4U+lpjtB7ndZTS3u4wmcsVWUq7cxrZ79vw7647Nycir7v/yxap1Y4wcsvPav9uR2Id1rzIxxsDaEgBDO2scPnyTyBXZc2ri/z6NcVkHjMpkD5G2atmQ1Ft3i9TgA4jeeojrHcdxveM4wpdvI+mJc8e2UzPSQ6NIy2Vhm5g/nzp3+nXgwa7s/Dff/Jgrzd7Hr/kH3Ow1jcz4JPyaf5D9RdHQAM9vJpIZE8/dKUX/8etp6ZFxJF7yx+nN7HmRpbs0IS0kmpSnzqPI3Sewb99Qs4pl2QHtiHjYcIvcdYxSdSpi+PCct29dn0S/AADMPMo+Pk+MjSjdqTGJfoEvJHtGVCxJl+7g+HCul30e74Ho309g166RJrvTgPZE7cw+x02fymffsQlJD/NF/eZLqbpemuOybV2fpIfH9Sxe9vs2PypTYwxtst8jRnZWlBvRi9A8fqjJiIol8dIdzVy6vLJmZ2n0OEv/9kTvPPJcZTlyjuxJyMOcd0Yt4UKj97nYZBgXm2T3vF5pM/aZG3ygwPtYCPHCSU9fCWJoaKgZqmloaKhVZmlpyfDhw5k0aRL29va4ubkxf/58kpKSGDJkSKGfw8PDA39/f86fP4+LiwtWVlaYmpoWKa+pqWmR7/uk85N+pv7XH1J59BukJyRzbswKAOouep/QPWcI3XuWiu93wK5eRYwsTHHu1AiA4N/+5cbXOwn54xR2dSvQcs+XZKWlk5GUyumPXtyXxdwETPkOT+/RlBvVi8z4ZAImLNOUuS8YQczek8TuO0VaUBj3F2+k6va5AMSfuEzkuux5PvmVlRnSBYu6lTCwMMOuY1MAHuz2JWTZlheS/+7H3+G2aAxOI94iKyGJoIlLNWWu80YSu+8kcftPknY3jJDFG6m0dR4ACScuE7k+ex5Q+v1Iwr75lUrb5kOWmvSwKO5Oza53lZkJ1f7+HgMTYwysLKh+YiUPtv1NyPw1Rcpb3PUdvvoPzCq5UH2vN+qMTNLDYwicthyAUo2rUX7CO6izslAZGhJ37NJzNcSDP/kGlwXjcPzobbISkrg3eYmmzHnOKOL3/0v8gZOk3w0jfMkGKvy6AIDEfy8RvfFPAAysLfHcMAeyssDAgCifXcQfzJ73pk5O5f6n3+L+80xQqciKT+TumPlFzvu0u9OW475oNGVGvklWQjKBE546d/afJG7fSdKCwghZvIHK27LrO+H4ZSLXFzzHza5rC2w7NSPZz58qf3pnH/vpa9ybvuK5s9+etAKvr0fgMronmQnJ3ByTfb56LfqQ6D2nid57mtSgcIIWbKbWb18AEHfsCmFr9gHZPTb3lm6j1u4vIUtNWmg0tyZ+D4DNKzUpN7QTZGahMjIk5sgl7nq/mPcrwJ0p31PRexTOo3qRmZDE7XHfAFBh4Uc82HuKB3tPkRoUxr2Fv1Bj51fZ2Y9fJnzt3ux8zWtRdkhn1JlZqIwMiD16iXtLftUcV/DSrdTYNQd1VhbpodHcmbz8uTMX9/vWwMyEmke+Q2VijKGVBbVP/UTU1r8JnrsOQysLqvz6BWSpwUBF+M+7ic1nXnTg1OV4eo/GedSbZMYn4T8+O6vHgo+I2XuKmH3Z9Ru86Beq7ZiTneX4ZSLWZddvUcsMrSyouuULzXs57OfdxO47/dx1X5Difh8LUVQqlWHBO/1HqdQvankwoYiBAwcSExPDjh07ci3v3r07tra2+Pj4kJKSwuTJk9m4cSPx8fE0bNgQb29vGjXKbgT9/fffvP766zx48ABbW1sAzp8/T7169fD398fDw4PU1FT69u3LgQMHiImJYdWqVZoLxG/fvp3u3btrntvW1pYlS5Y888Xhd5R9twg1obzuoRs47dJd6RhF1vDeDs67dyt4Rx1VN3CX3tZ/w3s7uFwh7+XgdV3NO7s556bsPMXnUS9oJ75l31Q6RpE0D93CCecXc0kKJTS5v01v37eQ/d49Vb6H0jGKrFHwdr1979YL2ql0BKGDUo6sVey5zVr0L3gnBUlPn5578jp5uXmyMWhmZsbSpUtZunRprvu2bNkyxxLhdevW1dpmamrKli05f33O7beDmJiYfLMJIYQQQgjxwsicvjxJzQghhBBCCCFECSaNPiGEEEIIIYQowWR4pxBCCCGEEEL/yfDOPEnNCCGEEEIIIUQJJj19QgghhBBCCP2nkv6svEjNCCGEEEIIIUQJJo0+IYQQQgghhCjBZHinEEIIIYQQQv/JQi55kpoRQgghhBBCiBJMevqEEEIIIYQQ+k8WcsmT1IwQQgghhBBClGDS0yeEEEIIIYTQfwaGSifQWdLTJ4QQQgghhBAlmDT6hBBCCCGEEKIEk+GdQgghhBBCCP0nC7nkSWpGCCGEEEIIIUow6ekTQgghhBBC6D+5OHuepGaEEEIIIYQQogSTRp8QQgghhBBClGAqtVqtVjqEEEIIIYQQQjyPlAt/KPbcZnU6KfbchSFz+oTOOVW+h9IRiqRR8Ha9zQ7Z+U+7dFc6RpE1vLdDb+tf6l5Z+vze1efsIPmV1ih4O+fc3lA6RpHUC9rJsXK9lI5RZM1CtiodQfzHSKNPCCGEEEIIofdUKkOlI+gsmdMnhBBCCCGEECWY9PQJIYQQQggh9J9csiFPUjNCCCGEEEIIUYJJo08IIYQQQgghSjAZ3imEEEIIIYTQfyrpz8qL1IwQQgghhBBClGDS0yeEEEIIIYTQf7KQS56kZoQQQgghhBCiBJNGnxBCCCGEEEKUYDK8UwghhBBCCKH/ZCGXPEnNCCGEEEIIIUQJJj19QgghhBBCCP1nYKh0Ap0lPX1CCCGEEEIIUYJJo08IIYQQQgghSjAZ3imEEEIIIYTQf7KQS56kZv7jBg4ciEqlQqVSYWxsTJkyZWjbti0rV64kKytL6XhCCCGEEEKI5yQ9fYIOHTqwatUqMjMzCQsL46+//mLMmDFs2bKFXbt2YWSk26eJqWc5KiwZjZG9NZlxidwZt4yUG3dz7OfQpzXlRvYElQHxvpcI/HgF6oxMTFwc8fQejUVNT9LuhnOl3XjFMxW1zOHtVpQZ2kXz+MblSpNwwo9b78/DxMWR2seWk3wtSFN+6/35pAaGFup4PL3HYGRvRWZcEv7jl+Z6PNnZ2lB2xMNsxy4SpJU777JHKm/6DIuaFTlfoy8ABhZmVPxhCha1K6IyNNRsL4rifF2K4zzK6xiK9bVQqXCZPhCblvVRZ2aS8SCewMnfkhpQ8HmSW1ZF6lulwnXGQGxa1kOdkUlGTDwBk7575mNQKr9V0xpUXjudlDv3Ndv8uk1FnZKmM/nzK8vvc0gX81o1r4XLtP4YWpqBWk3MgTPc+2otqNVaz+vpPQqHt1txtlpfMuOSdCY/gHlVN9w+fx9jR1sAguet58GfJwosKyxTj3K4LR6b/bkTn0TQhK/z/Nyx792GMh/1QmWgIv7YJe5+8j1kZGJRvwquX34IgMrYiMRTftyb+SPqtAxKNauF89QBGFiag1pN3MHT3J+zJsdr8LzMPMvh9fVIjO2tyYxP4uaYb0jO5Tic3mlN+ZE9UBmoiPW9xJ2pP2rq2qKqG55fDtHUZ9DcDUT/8e8LzSmeg4H0Z+VFakZgampK2bJlKV++PPXr1+fjjz9m586d/Pnnn/j4+ACwePFiatWqhaWlJa6urnz00UckJCQAkJiYiLW1NVu2bNF63B07dmBpaUl8fHyx5veYN5zw9Xu51GIEId9tp4L3qBz7mLg6UX7Su1zt8QmXmg/HyNEGx77tAMhMSCZ4/gbujPTWmUxFLYvcfJAr7cZrbunhMURtP6x5zsyEFK3ywjT4ANznDidi/V4uvzqC0OXb8Fw8Otf9TFydcJ74Ltd6fszlVz7E2MEWhydy51X2SJn3u+XIpM7IIPS7bdzoM7NQWfNTnK9LcZxHuSnu18K2XWNKNaqGX7ux+LUdS/zRi5Sf0r9IWZWqb9t2jSjVsCpX2o7jSttxxB29iMvUfnqTHyDlzn2t9+qzNviKO//zfA7pWt7MmATufLSIy6+P5krHiZRqWJXSb7XUel67jk1Qp2v/QKUr+Q3MTPBaOY3g+Ru43HIUl1uNIf5fvwLLnoXrnI+I2rCHqy0/Inz5NtwWjcl1v+zPlr7cfHMafi0efra82x6AZD9/rnedyPWO47jWdjRGpW1x6N8JgMzYBAJGLuRa65Fc7zweywZVse/1+jPnLEjF+cMIW7efc6+MIvib7VT6emSOfUxdnXCb3IfL3T/lbNMRGDvYUqZfWwAMzE2o6jOVoHkbOf/qGM63HEfcv1dfeE4hioM0+kSuWrVqRZ06ddi2bRsABgYGLF26lCtXrrB69WoOHjzI5MmTAbC0tKRPnz6sWrVK6zFWrVrFm2++iZWVVbHlNCptg2XtikRtzf5C8eD345g4O2DqUVZrP/vOzYjZd4qMiBgAItbuwb57CyD7H/yEU1fJSkrRmUxFLXuSZb1KGDvYELP31As4Hi+itv2d7/EA2HVuRsy+k4+zrduD/RstCiwDMKvsim37/xH67Tatx1SnZRB/7BKZcYkv4DiK73V50edR3sdQzK+FWo2BiTEqU2MADK0sSAuJLGJWhepbDQamTxxDKQvSQqL0J/8LoG+fQ0rmTbriT2pQGADq1HSSrvhj6uL0OJuDDeVG9SJo9kqdzG/f41USz94g4dTDxkdWFhnRcQWWFZZRaRssansRvf1vAGL+OIZJOQdM3HN+7th2ak7sE58tkev+wu7hZ4s6JQ0e9papTIwwMDMBsnvykq/4k/bEa5B8xR8TV6ccj/88jEtbY1mnIhEPX6Oo309g4lwas6deo9JdmhK99xTpD48hdM1eHHq8AoBDjxbEn7lB/Mlr2TtnZZER9Wz1KYqXSmWg2E3X6X5CoZiqVasSEBAAwNixY3n99dfx8PCgVatWfPHFF2zevFmz79ChQ9mzZw8hISEAhIeH88cffzB48OBizWjiXJq08AeQ+Xj+YWpwJCblHbX3K+9A2r3wx/vcDcekvIPOZipq2ZMc+rQhauvfWsMnDSxMqf77fKr/tRDnsW8XahiEibMD6U8dT9r9CEycHXPuW96RtHsRT2QL0xx3fmUqI0M85o8gcOpy1JnFM5e0uF+Xl+FlvBYx+04Rf/wydc75UOfsKqya1+b+wo1FyKpcfcfsO0Xc8cvUPb+KuudWYv1KbYIXPNsxKH2+mLqXpfpfC6n++3wc3+vwTNlfRv7n+RzS5bxGjrbYd25KzP7Tmm0eCz7i7pdryErMu4GuZH7zyq5kpaVTafUn1Ni7GM+vs4eYFlRWWMZ5fe6Uz+Vzx9mBtODHOdPuhWt9Ppm4OFH1ryXUOr+WzPgkItf8meMxjBxtse3UjNgDp3OUPQ+T8g6kh+X2GmmfB6blHUh98vPxXjimD/exqOyKOi2dqmumUWffQryWjsKo9LPVpxBKkUafyJNarUalUgGwf/9+WrduTfny5bGysqJ///5ERUWRlJQ9r6Fx48bUqFGD1atXA7Bu3Trc3d159dVX83z81NRU4uLitG6pqanFf2D/AQbmppR+4xUiNu7XbEsPf8CFBkPx6zyZ631mUep/1Sg7rJuCKR8rN643D/48Tsqte0pH+c+zrOOFeRU3LjYcwoUGg4n3vYj73A+VjvVMHh3DhQZDOF9/CHFHL+KhR8eQeOkOFxoOxa/DRG4OnYdTv/bYdW2mdKxnltvnkC4zKGVOZZ+PCVm+g6SLtwFweKcNacGRxPteUjhd3lSGBti0qEPAlOXZw2lDonGfO6zAMiWk3QvnWoexXG4wEJWJETYdmmqVG5Qyp8LKTwn7fhvJF28plDJv2fVZmzuTV3Ch7UTSQqOpOPcDpWMJUSjS6BN5unr1Kp6engQEBNClSxdq167N1q1bOXPmDN9++y0AaWmP55kMHTpUMwdw1apVDBo0SNNozM2cOXOwsbHRus2ZM+eZMqbdj8LEyQ4MH5/KpuUdSAuO0N4vOBKTJ4brmLo6kRb87EPWXlamopY9Yte1Gck37pJy83EjSp2WQUZULJA9tCzylwNY/a96rsdQuldLqu/xpvoeb6xb1Mb4qeMxcXYk7X5EjvulBUdg4vL4V11T1zKa486vzKpJTZwGdabW8R+ouv0rDK3MqXX8h2f+RTo/xf26FJeX/VqUfrMlcb4Ph9Oq1UT+ehCrZrWeObeS9V36zZbE+17KXmxDrSby10NYNaupN/mzEpLJjM/+QS09JIronUewapz7e1Wp/EX9HNLVvAaWZlRZP4MHe08S9sMuzXbrZjWxa9+Y2idWUPvECgBq7F+CRQ1PncmfFhxJ3LFLpIdGAxC57TCl6lcusCw/9r1ep8qf3lT50xurV+rk/rkTnMvnzv1ITMo/zmni4pTr51NWUgoPdh3FvsfjH4YNLM2puGYWsXv/JeKnXTnu87zSgiMxLpPba6R93qYGR2L65OejixOpD/dJDY4k9thl0h7WZ8SWfwpVn+IlMjBQ7qbjdD+hUMTBgwe5dOkSvXr14syZM2RlZbFo0SKaNGlC5cqVuX//fo779OvXj8DAQJYuXYqfnx/vvfdevs8xbdo0YmNjtW7Tpk17ppwZUbEkXrpD6V6vAWDXuSlpIVE5Vul78MdxbNs2wujhaluO/dsTvfPIMz3Xy8xU1LJHHPu0yfHrulFpG1RGhkD2fAq7Tk1JvOyf6zFEbf0bv/bj8Gs/jtDvtpN0+Q6le7bM93geZ2v8OFu/9kTvOlpg2fVeH3OpyQdcavoB13p8TGZ8MpeafvDMc0/yU9yvS3F52a9FamAY1s1roTLOXrXXtk1DrRVfC0vJ+k4NCsPq6WO4/mzHoGR+Yyc7ePiDmYGlGTZtGpKUx3tVqfxF/RzSxbwGFmZUXj+D2EPnCPlae0GyO6OWcKHR+1xsMoyLTbJ7yK60GUvSFe3XQ8n80b/5YlmnEgalzAGwbdWAJL+AAsvyE731ENc7juN6x3GEL99G0uXb2Pdomf0YnZqRHhpFWi4LgcX8eQybJz5bHPp14MGu7Jwm7mXh0b9BxkbYdmhC8tVA4OEqzWtnEn/4LGHLfi0wX1GkR8WReOkOjg9fo9Kdm5AWEkXKU69R1O8nsG/XSLM6Z9kB7Yjc4QtA5G/HKFXXC8OH9WnXun6h6lMIXaDba/GLlyI1NZXQ0FCtSzbMmTOHLl26MGDAAC5fvkx6ejrLli2ja9eu+Pr68v333+d4HDs7O3r27MmkSZNo164dLi4u+T6vqakppqamz50/cOpyPL1H4zzqTTLjk/AfvwzInocRs/cUMftOkRoURvCiX6i2I7snMf74ZSLW7QWyVzerdfRbVCbGGFpZUOf0j0RtOcy9uesUy1TUMgCzis5Y1PAkuv/nWpmsGlfDeeI7kJWJytCQON9LhCwt3D+uAVO+w9N7NOVG9SIzPpmACcs0Ze4LRhCz9ySx+06RFhTG/cUbqbp9bna2E5eJXLcHIN+yglTftwQje2sMrcypfeon4o9dxn/MkkLd90nF+boUx3mUm+J+LcJX/4FZJReq7/VGnZFJengMgdOWFymrUvUd7vMH5l4u1NjnjTo9g/SIGAKn5vzM0tX8dp2a4DSgA+rM7Pdq9O5jRG46oFP5i/o5pIt5ywztgmXdShhamGHXqQkA0buPEbJUuwGoq/nT7kcSsmwL1XbOhaws0kKjCZzyXYFlz+LutOW4LxpNmZFvkpWQTOCEpZoy13kjid1/krh9J0kLCiNk8QYqb8v+bEk4fpnI9dmfLVbNa+M4qEv2nDojQ+J9LxK6dBMAjoO7ZjdOzU2x6ZD9GsT8foywb15sA/D25BVUWjISl9E9yUxI4tbY7FFLFRcOJ3rvKR7sPU1qUBhBCzdRa9eXAMQeu0LY2od1HRxJ8NJt1PrtK9RZatJCo7g96dk/W0Qx0oMFVZSiUqtf8EVQhF4ZOHCgZh6ekZERdnZ21KlTh3fffZf33nsPg4fd1d7e3ixYsICYmBheffVV+vbty4ABA3jw4AG2traaxzt48CCtW7dm8+bNvPXWW0XKdKp8j+c+LiU0Ct6ut9khO/9pl+5Kxyiyhvd26G39S90rS5/fu/qcHSS/0hoFb+ec2xtKxyiSekE7OVaul9IxiqxZyFalI5RIaYFnFXtuE/f6ij13YUhP33+cj4+PZh5efsaNG8e4ceO0tvXvn/PaXcHBwZQuXZo33tDPf0SEEEIIIYQoaaTRJ16IpKQkQkJCmDt3LsOGDcPExETpSEIIIYQQ4r/EwFDpBDpLBr6KF2L+/PlUrVqVsmXLPvNiLEIIIYQQQojiI40+8ULMmjWL9PR0Dhw4QKlSpZSOI4QQQggh/mtUBsrddJzuJxRCCCGEEEIIUWQyp08IIYQQQgih//TgIulKkZoRQgghhBBCiBJMGn1CCCGEEEIIUYLJ8E4hhBBCCCGE3lPpwYIqSpGaEUIIIYQQQogSTHr6hBBCCCGEEPpPFnLJk9SMEEIIIYQQQpRg0ugTQgghhBBCiBJMGn1CCCGEEEII/acyUO5WDAICAhgyZAienp6Ym5tTsWJFZs6cSVpa2jM/lszpE0IIIYQQQggdc+3aNbKyslixYgVeXl5cvnyZ999/n8TERBYuXPhMjyWNPiGEEEIIIYT+MzBUOsEL1aFDBzp06KD5u0KFCly/fp3ly5dLo08IIYQQQgghXqbU1FRSU1O1tpmammJqavpCnyc2NhZ7e/tnvp80+oQQQgghhBB6z9ihgmLPPWvWLGbPnq21bebMmcyaNeuFPcetW7dYtmzZM/fygSzkIoQQQgghhBDPZdq0acTGxmrdpk2bluu+U6dORaVS5Xu7du2a1n2Cg4Pp0KEDb731Fu+///6zB1QL8R+QkpKinjlzpjolJUXpKEUi+ZWlz/n1ObtaLfmVpM/Z1WrJryR9zq5WS35R/MLDw9VXr17N95aamqrZPzg4WF2pUiV1//791ZmZmUV6TpVarVYXpTUrhD6Ji4vDxsaG2NhYrK2tlY7zzCS/svQ5vz5nB8mvJH3ODpJfSfqcHSS/0C3BwcG8/vrrNGjQgHXr1mFoWLTFamROnxBCCCGEEELomODgYFq2bIm7uzsLFy4kIiJCU1a2bNlneixp9AkhhBBCCCGEjtm3bx+3bt3i1q1buLi4aJU962BNWchFCCGEEEIIIXTMwIEDUavVud6elTT6xH+CqakpM2fOfOHXSnlZJL+y9Dm/PmcHya8kfc4Okl9J+pwdJL8omWQhFyGEEEIIIYQowaSnTwghhBBCCCFKMGn0CSGEEEIIIUQJJo0+IYQQQgghhCjBpNEnhBBCCCGEECWYNPqEECIP4eHhHDlyhCNHjhAeHq50HCGE0DkZGRmsWbOGsLAwpaMIIfIhq3eKEicrKwsfHx+2bdtGQEAAKpUKT09P3nzzTfr3749KpVI6Yq7q1atX6Gxnz54t5jTPTt/zPyk+Pp6PPvqIX375hczMTAAMDQ3p3bs33377LTY2NgonLLlu3rzJzp07td673bt3p0KFCkpHE3oiLS0Nf39/KlasiJGRkdJxCiUrK4vDhw9z5MgRAgMDSUpKwtHRkXr16tGmTRtcXV2VjpgvCwsLrl69iru7u9JRhBB5kJ4+UaKo1Wq6devG0KFDCQ4OplatWtSoUYPAwEAGDhxIjx49lI6Yp+7du/PGG2/wxhtv0L59e27fvo2pqSktW7akZcuWmJmZcfv2bdq3b6901Fzpe/4nDR06lH///Zfdu3cTExNDTEwMu3fv5vTp0wwbNkzpeIUSFBSU68Vb1Wo1QUFBCiQq2Jw5c6hevTpTpkxh69at/Prrr0yaNImqVauycOFCpeMJHZeUlMSQIUOwsLCgRo0amvN81KhRzJ07V+F0uUtOTuaLL77A1dWVTp068eeffxITE4OhoSG3bt1i5syZeHp60qlTJ06cOKF03Dw1btyY8+fPKx3jPy0xMVHpCELXqYUoQVauXKm2srJSHzx4MEfZgQMH1FZWVurVq1crkOzZDBkyRP3pp5/m2D5jxgz1oEGDFEj0bPQ9v4WFhfrIkSM5tv/zzz9qCwsLBRI9OwMDA3VYWFiO7ZGRkWoDAwMFEuXv4MGDagMDA/XMmTPV0dHRmu1RUVHq6dOnqw0NDdWHDx9WMGHhhYaGqvv166cuV66c2tDQUG1gYKB103U+Pj7q3bt3a/6eNGmS2sbGRt20aVN1QECAgsnyN3r0aHWDBg3UR44cUVtaWqpv376tVqvV6h07dqjr1q2rcLrcubi4qN966y3177//rk5LS8t1n4CAAPVXX32ldnd3V//www8vOWHhbNq0SV2hQgX1smXL1MeOHVNfuHBB66YvHjx4oN6zZ4967dq16tWrV2vddJ2lpaV60KBBuf7bJYRarVbL8E5RorRr145WrVoxderUXMu/+uorDh8+zJ49e15ysmdjY2PD6dOnqVSpktb2mzdv0rBhQ2JjYxVKVjj6nt/NzY3ff/+dWrVqaW2/ePEinTp14t69ewolKzwDAwPCwsJwdHTU2h4YGEj16tV17lfh3r17Y2try4oVK3It/+CDD4iPj2fjxo0vOdmz69ixI0FBQYwcOZJy5crlGPb8xhtvKJSscKpUqcLy5ctp1aoVx48fp02bNnh7e7N7926MjIzYtm2b0hFz5e7uzqZNm2jSpAlWVlZcuHCBChUqcOvWLerXr09cXJzSEXO4evUq1apVK9S+6enpBAUFUbFixWJO9ewMDHIOHFOpVKjValQqlWaYvC777bff6Nu3LwkJCVhbW2u9b1UqFdHR0QqmK9iOHTvw8fHhjz/+wMPDg8GDBzNgwACcnZ2VjiZ0hH4MdheikC5evMj8+fPzLO/YsSNLly59iYmKxtzcHF9f3xyNJl9fX8zMzBRKVXj6nv/TTz9l/PjxrF27lrJlywIQGhrKpEmTmD59usLp8jd+/Hgg+0vK9OnTsbCw0JRlZmby77//UrduXYXS5e3kyZOsXbs2z/L+/fszYMCAl5io6I4ePcqRI0d0sp4L4+7du3h5eQHZXyR79erFBx98QPPmzWnZsqWy4fIRERGBk5NTju2JiYk6O5e7sA0+AGNjY51s8AH4+/srHeG5TZgwgcGDB/PVV19pfW7qi+7du9O9e3ciIiJYu3YtPj4+TJ8+nfbt2zN48GC6deumN3NcRfGQV1+UKNHR0ZQpUybP8jJlyvDgwYOXmKhoxo4dy/Dhwzl79iyNGzcG4N9//2XlypU63+gA/c+/fPlybt26hZubG25ubkD2HDlTU1MiIiK0eqN0bVGac+fOAdlz9y5duoSJiYmmzMTEhDp16jBx4kSl4uUpLCwMDw+PPMs9PT0JDQ19eYGeg6ura67zKfVFqVKliIqKws3Njb1792p+SDAzMyM5OVnhdHlr2LAhv//+O6NGjQLQNPR++uknmjZtqmS0QouJieHkyZOEh4eTlZWlVabLP3qUhAVcgoODGT16tF42+J7k6OjI+PHjGT9+PMuWLWPSpEn88ccfODg48OGHHzJ16lS9P0ZRNNLoEyVKZmZmvr9kGRoakpGR8RITFc3UqVOpUKECX3/9NevWrQOyfxFetWoVb7/9tsLpCqbv+bt37650hCI7dOgQAIMGDeLrr7/G2tpa4USFk5KSotVAfZqxsTFpaWkvMVHRLVmyhKlTp7JixYp8G7K6qm3btgwdOpR69epx48YNOnXqBMCVK1d0+ni++uorOnbsiJ+fHxkZGXz99df4+flx7NgxDh8+rHS8AhU0vFCXG32P+Pn5ERQUlOO92q1bN4USFV779u05ffq03q8UHBYWxurVq/Hx8SEwMJA333yTIUOGcO/ePebNm8eJEyfYu3ev0jGFAmROnyhRDAwM6NixI6amprmWp6am8tdff+nF/AIh/ksMDAz44osvKFWqVK7l8fHxzJgxQy/eu3Z2diQlJZGRkYGFhQXGxsZa5bo+NygmJobp06cTFBTE8OHD6dChAwAzZ87ExMSETz75ROGEebt9+zZz587lwoULJCQkUL9+faZMmZJjfq4uqly5Mp06ddLL4YV37tyhR48eXLp0STOXDx73turq+3bXrl2a/4+IiOCzzz5j0KBB1KpVK8f7Vtcbrtu2bWPVqlXs2bOH6tWrM3ToUPr164etra1mn9u3b1OtWjW9+QFNvFjS6BMlyqBBgwq136pVq4o5yfOLiYlhy5Yt3Llzh4kTJ2Jvb8/Zs2cpU6YM5cuXVzpegfQ9vz7q2bMnPj4+WFtb07Nnz3z31bXFODw8PAo170of5g6tXr063/L33nvvJSV5dhkZGXz11VcMHjwYFxcXpeP8p1haWnLp0iW97Gnq2rUrhoaG/PTTT3h6enLy5EmioqKYMGECCxcupEWLFkpHzFVuC9DkRh8Wo7GxsaFPnz4MHTqURo0a5bpPcnIy8+fPZ+bMmS85ndAF0ugTQgddvHiRNm3aYGNjQ0BAANevX6dChQp8+umnBAUFsWbNGqUj5ksf89vb23Pjxg0cHByws7PLtwGiqz01gwYNYunSpVhZWTFw4MB8j0EffvgQyihVqhSXL1/W6aGcuclrdU6VSoWpqWm+w4d1Qc+ePenTp49eDIF/moODAwcPHqR27drY2Nhw8uRJqlSpwsGDB5kwYYJmrrEoPklJSXrXQyxeLpnTJ4QOGj9+PAMHDmT+/PlYWVlptnfq1Il3331XwWSFo4/5vb29NVmXLFmibJgi6tGjh2Z1VB8fH2XD/MdlZmayY8cOrl69CkCNGjXo1q0bhoaGCicrWOvWrTl8+LDeNfpsbW3z/aHDxcWFgQMHMnPmzEL38BS3J4cXdu7cmUmTJuHn56d3wwszMzM1n58ODg7cv3+fKlWq4O7uzvXr1xVOVzhr1qyhd+/eOaaHpKWl8csvv+j8nMonG3wpKSk5hnDqy/xuUXykp0+UKAUNaXtE14a2Pc3GxoazZ89SsWJFretNBQYGUqVKFVJSUpSOmC99zp+RkcGGDRto3759vivB6iJDQ0NCQ0NxdHTE0NCQkJCQXJew10WFvZTK6NGjiznJ87t16xadOnUiODiYKlWqAHD9+nVcXV35/fffdXbZ/Ue+//57Zs+eTd++fWnQoAGWlpZa5bra+FizZg2ffPIJAwcO1KwafPLkSVavXs2nn35KREQECxcuZNKkSXz88ccKp81WUoYXtmjRggkTJtC9e3feffddHjx4wKeffsoPP/zAmTNnuHz5stIRC5TXZ2ZUVBROTk46Xf+QfWmSKVOmsHnzZqKionKU63p+Ufykp0+UKDY2NkpHeCFMTU1zHap048aNHBfb1kX6nN/IyIgPP/xQ00OjTxwdHTlx4gRdu3bVXBRZX3h7exe4j0ql0otG3+jRo6lYsSInTpzA3t4eyP7i2K9fP0aPHs3vv/+ucML8ffTRRwAsXrw4R5kuNz5Wr17NokWLtIZHdu3alVq1arFixQoOHDiAm5sbX375pc40+p6+LIO++vTTT0lMTATgs88+o0uXLrRo0YLSpUuzadMmhdMVTl6fmffu3dOL7xaTJ0/m0KFDLF++nP79+/Ptt98SHBzMihUrmDt3rtLxhA6Qnj4hdNDQoUOJiopi8+bN2Nvbc/HiRQwNDenevTuvvvqqzg8/1Pf8LVu2ZOzYsXp36YZZs2bx2WefFaqxp6tf3EsCS0tLTpw4kWPFyAsXLtC8eXMSEhIUSlaymZubc/HiRSpVqqS1/ebNm9SpU4ekpCT8/f2pUaMGSUlJCqXMm74PL3xadHR0gfOjdUG9evVQqVRcuHCBGjVqaF32KTMzE39/fzp06MDmzZsVTFkwNzc31qxZQ8uWLbG2tubs2bN4eXmxdu1aNm7cyB9//KF0RKEw6ekTQgctWrSIN998EycnJ5KTk3nttdcIDQ2ladOmfPnll0rHK5C+5//oo4+YMGEC9+7dy3V4W+3atRVKlr9Zs2bRp08fbt26Rbdu3Vi1apXWct3i5TA1NSU+Pj7H9oSEBJ1fTORpKSkpmnmius7V1ZWff/45R6/Gzz//jKurK5Dd42pnZ6dEvAINGjSIDh065BheGB8fz6BBg/Si0Xfr1i1u377Nq6++ir29PfrQr/Dox73z58/Tvn17rcvGmJiY4OHhQa9evRRKV3jR0dGalV+tra01C4698sorDB8+XMloQkdIo08IHWRjY8O+ffs4evQoFy9e1Fxvqk2bNkpHKxR9zT948GCWLFlCnz59AO35Y4+uPaXLw9sAqlatStWqVZk5cyZvvfWWrOamgC5duvDBBx/w888/a+aW/fvvv3z44Yc6Ox/uSZmZmXz11Vd8//33hIWFcePGDSpUqMD06dPx8PBgyJAhSkfM1cKFC3nrrbf4888/NUvWnz59mqtXr7J161YATp06Re/evZWMmSd9Hl4YFRXF22+/zaFDh1CpVNy8eZMKFSowZMgQ7OzsWLRokdIR8/To8gUeHh707t1bb37keFqFChXw9/fHzc2NqlWrsnnzZho3bsxvv/0mP/4JQIZ3CiGExqOJ/MnJyfnu5+7u/pISPb+IiAjN6nlVqlTR+TmVJUFMTAzvvfcev/32m2YFxoyMDLp164aPj4/Of4H/7LPPWL16NZ999hnvv/8+ly9fpkKFCmzatIklS5Zw/PhxpSPmKSAggO+//54bN24A2ef8sGHDSEhIoGbNmgqny11JGF44YMAAwsPD+emnn6hWrZpm8a49e/Ywfvx4rly5onTEQktLSyM8PDzHfEs3NzeFEhWOt7c3hoaGjB49mv3792vmdqenp7N48WLGjBmjdEShMGn0CaEjCrt6Iej+CoZ5HYtKpcLMzAwvLy9effVVnVu+3sDAgNDQUL1Z8TI/SUlJjBw5krVr12p6Jg0NDRkwYADLli2THsCX4ObNm1y7dg2AatWq4eXlpXCiwvHy8mLFihW0bt1aa/Xda9eu0bRpUx48eKB0xEKJi4tj48aNrFy5ktOnT+tsD/3s2bM1/50wYUKewwt1eWhw2bJl2bNnD3Xq1NE6Z+7cuUPt2rX1Yh7rzZs3GTx4MMeOHdParg8jPHITGBjImTNn8PLy0tkpCeLlkuGdQuiIwqxeCPqxgqG3tzcREREkJSVp5s88ePAACwsLSpUqRXh4OBUqVODQoUOauTa6Ij4+vsDhPfpwvaNx48Zx+PBhdu3aRfPmzQE4evQoo0ePZsKECSxfvlzhhDnp8+UyclOpUqUci4rog+Dg4FwbqFlZWaSnpyuQ6Nn8888//Pzzz2zduhVnZ2d69uzJN998o3SsPJWE4YWJiYm5/pAUHR2dY2EaXTVw4ECMjIzYvXs35cqV0/kFaJ6UlZWFj48P27ZtIyAgAJVKhaenJ2+++WaOBaXEf5f09IkS6+bNmxw6dCjXYRozZsxQKNV/w8aNG/nhhx/46aefNNcku3XrFsOGDeODDz6gefPm9OnTh7Jly7JlyxaF0z5mYGCQ7z/0+vSLr4ODA1u2bKFly5Za2w8dOsTbb79NRESEMsEKYGFhwdWrV/VqCC3A+PHj+fzzz7G0tGT8+PH57pvbpRB0SYMGDRg3bhz9+vXT6rX57LPP2LdvH0eOHFE6Yg6hoaH4+Pjw888/ExcXx9tvv83333/PhQsXqF69utLxnok+DS+8f/8+zs7OdOrUiQYNGvD5559jZWXFxYsXcXd3p0+fPmRlZenU53xeLC0tOXPmDFWrVlU6yjNRq9V07dqVP/74gzp16lC1alXUajVXr17l0qVLdOvWjR07digdU+gA6ekTJdKPP/7I8OHDcXBwoGzZslpf5FUqlTT6itmnn37K1q1btS5C7eXlxcKFC+nVqxd37txh/vz5Orki2pYtWzTXVtNnSUlJufaWOTk56eRy9Y80btyY8+fP612j79y5c5pesHPnzimc5vnMmDGD9957j+DgYLKysti2bRvXr19nzZo17N69W+l4OXTt2pV//vmHzp07s2TJEjp06IChoSHff/+90tGeiT4OL6xRowbffvstCxYsoFWrVpw+fZq0tDQmT57MlStXiI6OxtfXV+mYhVK9enUiIyOVjvHMfHx8+Oeffzhw4ACvv/66VtnBgwfp3r07a9as0YvVX0Xxkp4+USK5u7vz0UcfMWXKFKWjFFpBvQNP0vWeAgsLC/755x8aNmyotf3UqVO89tprJCUlERAQQM2aNXVqrkdJmtPXunVrSpcuzZo1azTDxZKTk3nvvfeIjo5m//79CifM3ebNm5k2bRrjxo3Tq8tllDRHjhzhs88+48KFC5rVd2fMmEG7du2UjpaDkZERo0ePZvjw4VrDaY2NjfWqp6958+YYGRkxderUXIcX1qlTR6Fkefvuu++YMmUKHTp04Pvvv9f0rj46Z0aMGEG5cuWUjlkoBw8e5NNPP+Wrr76iVq1amkWYHtHVYf3t2rWjVatWTJ06Ndfyr776isOHD7Nnz56XnEzoGmn0iRLJ2tqa8+fPa65Zow+e/oUuLyqVioMHDxZzmufTuXNnQkND+emnn6hXrx6Q3fvx/vvvU7ZsWXbv3s1vv/3Gxx9/zKVLlxRO+1hJavRdunSJDh06kJqaqvmyeOHCBczMzNizZw81atRQOGHuDAwMcmzTl8tlPDJ48GC+/vprrKystLYnJiYyatQoVq5cqVCykunEiRP8/PPPbNq0iWrVqtG/f3/69OlDuXLl9KrRp6/DC/39/RkyZAh+fn788MMPenFZktw8+ux5urGt6589ZcuW5a+//qJu3bq5lp87d46OHTsSGhr6coMJnSONPlEiDRkyhEaNGvHhhx8qHeU/KTQ0lP79+3PgwAGtJetbt27N2rVrKVOmDIcOHSI9PV2neg48PT05ffo0pUuXVjrKC5GUlMT69eu1VpDs27cv5ubmCifLW2BgYL7l+jDs89GlP57+8SAyMpKyZcuSkZGhULLCuXv3LiqVChcXFwBOnjzJhg0bqF69Oh988IHC6fKWmJjIpk2bWLlyJSdPniQzM5PFixczePDgHA1wXdSoUSO8vb155ZVXlI5SJN988w3jxo2jWrVqWpedADh79qxCqQrv8OHD+Za/9tprLynJszExMSEwMDDPHtX79+/j6elJamrqS04mdI00+kSJNGfOHBYvXkznzp1zHaah66tfPnLr1i1u377Nq6++irm5eZ4X79UlarWau3fv4ujoSFBQkNY14qpUqaJwuv+G9PR0qlatyu7du6lWrZrScf4z4uLiUKvV2NnZcfPmTa1rImZmZvLbb78xdepU7t+/r2DKgrVo0YIPPviA/v37ExoaSuXKlalZsyY3b95k1KhRejEn+vr16/z888+sXbuWmJgY2rZty65du5SOlS99HV4I2T/WDBo0iMuXLzNs2LAcjb5HK5SKF8/Q0JDQ0NA8r8EaFhaGs7OzzvZUipdHGn2iRPL09MyzTKVScefOnZeY5tlFRUXx9ttvc+jQIVQqFTdv3qRChQoMHjwYOzs7Fi1apHTEPGVlZWFmZsaVK1f0crn6kqJ8+fLs379fLxt9a9eu5fvvv8ff35/jx4/j7u7OkiVL8PT05I033lA6Xp4KWv1VpVIxe/ZsPvnkk5eY6tnZ2dlx4sQJqlSpwtKlS9m0aRO+vr7s3buXDz/8UOc/P5/0qLG9cuVKnW/06evwwh9//JEJEybQpk0bVqxYkWfjQx/ExMTw888/c/XqVSB7oZrBgwdjY2OjcLK8GRgY0LFjxzwvjZGamspff/2ls+ePeHlk9U5RIvn7+ysd4bmMGzcOY2NjgoKCtL609+7dm/Hjx+t0o8/AwIBKlSoRFRUljT4FjRgxgnnz5vHTTz/l+NVdly1fvpwZM2YwduxYvvzyS80XFVtbW5YsWaLTjb5Dhw6hVqtp1aoVW7du1VoF1sTEBHd3d5ydnRVMWDjp6emaL5D79+/XzNGqWrUqISEhSkZ7ZoaGhnTv3p3u3bsrHaVAhw4dUjrCM+vQoQMnT57km2++0fvVIU+fPk379u0xNzencePGQPaiaV9++SV79+6lfv36CifM3XvvvVfgPvr+2ogXQ3r6RIn36BTX9WGRTypbtix79uyhTp06WtfJunPnDrVr19apFS9z89tvvzF//nyWL19OzZo1lY7zn9SjRw8OHDhAqVKlqFWrVo5VMLdt26ZQsvxVr16dr776iu7du2ud+5cvX6Zly5Z6saR6YGAgrq6uuS5Kow/+97//8frrr9O5c2fatWvHiRMnqFOnDidOnODNN9/k3r17SkcUOqJt27asWrVKM/9Tn7Vo0QIvLy9+/PFHzQ9lGRkZDB06lDt37vDPP/8onFCI56M/P/8K8YzWrFnDggULuHnzJgCVK1dm0qRJ9O/fX+FkBUtMTMTCwiLH9ujo6DyHcOiSAQMGkJSURJ06dTAxMcmxcEh0dLRCyfJmb2/PjRs3cHBwyHP1RX1ia2urk9dBLIi/v79mxdcnmZqakpiYqECiZ/dosZmkpCSCgoJIS0vTKtf1y07MmzePHj16MH/+fAYOHKhZ/XXXrl2aHhBRPPRteOG+ffuUjvDCnD59WqvBB9mXA5k8eXKOyw8JoY+k0SdKpMWLFzN9+nRGjhxJ8+bNATh69CgffvghkZGRjBs3TuGE+WvRogVr1qzh888/B7J7KbOyspg/f36hL+2gpCVLligd4ZmlpaURFxeHg4MDq1evZt68eXrZ6MvKymLBggXcuHGDtLQ0WrVqxaxZs3R6xc4neXp65npx9r/++ktv5idGREQwaNAg/vzzz1zLdX1uzaMe1bi4OOzs7DTbP/jgg1x/jBIvhr4OLywprK2tCQoKynHJjLt37+rlvwVCPE0afaJEWrZsGcuXL9cax96tWzdq1KjBrFmzdL7RN3/+fFq3bs3p06dJS0tj8uTJXLlyhejoaHx9fZWOV6DCzDHQNU2bNqV79+40aNAAtVrN6NGj82wo6fJ11r788ktmzZpFmzZtMDc3Z+nSpUREROh05ieNHz+eESNGkJKSglqt5uTJk2zcuJE5c+bw008/KR2vUMaOHUtMTAz//vsvLVu2ZPv27YSFhfHFF1/o9HxcOzu7XIfB29jYULlyZSZOnEjbtm0VSPbfMG7cOLp165br8MKxY8fK8MJi1rt3b4YMGcLChQtp1qwZAL6+vkyaNIl33nlH4XRCPD+Z0ydKJDMzMy5fvoyXl5fW9ps3b1KrVi1SUlIUSlZ4sbGxfPPNN1y4cIGEhATq16/PiBEj8rwWj65KSUnJMbxNF5ceDwsLw9vbm9u3b7Nt2zbat2+f51Da7du3v+R0hVepUiUmTpzIsGHDgOyFODp37kxycrLezDFbv349s2bN4vbt2wA4Ozsze/ZshgwZonCywilXrhw7d+6kcePGWFtbc/r0aSpXrsyuXbuYP38+R48eVTpirlavXp3r9piYGM6cOcOmTZvYsmULXbt2fcnJ/hvMzc05d+5cjp4mPz8/GjZsSFJSkkLJ/hvS0tKYNGkS33//PRkZGajVakxMTBg+fDhz587Vi6kVQuRHGn2iRKpZsybvvvsuH3/8sdb2L774gk2bNnHp0iWFkv03JCYmMmXKFDZv3kxUVFSOcl0f3qbPF2k3NTXl1q1buLq6araZmZlx69YtvVtsISkpiYSEhBwXOdd11tbWXLx4EQ8PD9zd3dmwYQPNmzfH39+fGjVq6O2X98WLF7NlyxaOHTumdJQSqUyZMqxdu5Z27dppbd+zZw8DBgwgLCxMoWT/LUlJSZofnCpWrChDmkWJIcM7RYk0e/ZsevfuzT///KOZ0+fr68uBAwfYvHmzwukK5uXlRb9+/ejbt69eXvZg8uTJHDp0iOXLl9O/f3++/fZbgoODWbFiBXPnzlU6XoH0+ZIfGRkZmJmZaW0zNjYmPT1doURFZ2FhoZdfuKpUqcL169fx8PCgTp06rFixAg8PD77//nu966l/UpcuXfjiiy+UjlFiyfBCZQwePLhQ++nLEHkh8iI9faLEOnPmDN7e3ppV0KpVq8aECRNyXRlQ13h7e7NhwwbOnDlDgwYN6NevH71796Zs2bJKRysUNzc31qxZQ8uWLbG2tubs2bN4eXmxdu1aNm7cyB9//KF0xAIdPnyYhQsXas6f6tWrM2nSJFq0aKFwsvzldqHe3377jVatWmldtkFXL9kQFRXFjBkzOHToEOHh4WRlZWmV6+LKr09bt24dGRkZDBw4kDNnztChQweio6MxMTHBx8eH3r17Kx2xSC5dukTbtm0JDQ1VOkqJ9PTwQsj+wUaGFxYvAwMD3N3dqVevHvl9JdblYf1CFIY0+oTQYTdu3GD9+vVs3LgRf39/Xn/9dfr166fzF1otVaoUfn5+uLm54eLiwrZt22jcuDH+/v7UqlVL568zuG7dOgYNGkTPnj21eoq3b9+Oj48P7777rsIJ8zZo0KBC7bdq1apiTlI0nTp14tatWwwZMoQyZcrkWFhEHxcJSkpK4tq1a7i5ueHg4KB0nCIbO3Ys165d46+//lI6SokmwwtfrhEjRrBx40bc3d0ZNGgQ/fr1w97eXulYQrxw0ugTJUZcXJxmgZC4uLh899XFhUQKcuLECYYPH87Fixd1fk5c7dq1WbZsGa+99hpt2rShbt26LFy4kKVLlzJ//nydv7hztWrV+OCDD3Ks8rp48WJ+/PFHTe+fePGsrKw4evSo5tpw4uUZP358rttjY2M5e/YsN27c4J9//qFBgwYvOZkQxSs1NZVt27axcuVKjh07RufOnRkyZAjt2rXLdUVbIfSRNPpEiWFoaEhISAhOTk4YGBjk+kGtVqtRqVQ632h60smTJ9mwYQObNm0iLi6Orl278ssvvygdK1/e3t4YGhoyevRo9u/fT9euXVGr1aSnp7N48WLGjBmjdMR8mZqacuXKlRyrv966dYuaNWvqxeqv+qpRo0YsW7aMJk2aKB3lmeTVYMrN4sWLizFJ0eV1DVBra2uqVKnC8OHD8fT0fMmpSj6ZU6ZbAgMD8fHxYc2aNWRkZHDlyhVKlSqldCwhnpss5CJKjIMHD2qGZBw6dEjhNM/n6WGdrVq1Yt68efTs2VMv/vF5soesTZs2XLt2jTNnzuDl5UXt2rUVTFY4rq6uHDhwIEejb//+/VqrYooX77vvvmPq1KnMmDGDmjVrYmxsrFWuq730586dK9R+utxroO+fm/rKx8enUHPKxMvx6EdjtVqtVz8QC1EQ6ekTJVJQUBCurq45vmCp1Wru3r2Lm5ubQskKx8DAgEaNGvHuu+/Sp08fypQpo3Sk/5Tly5czduxYBg8erLWKno+PD19//bXmGnjixbt58ybvvvsuZ8+e1dquj730QhSGzClT3pPDO48ePUqXLl0YNGgQHTp00JvrmwpREGn0iRLpyaGeT4qKisLJyUnnvzjevHlTLy/V8KQDBw5w4MCBXFdg1IdhStu3b2fRokVaq79OmjSJN954Q+FkJVvjxo0xMjJizJgxuS7k8tprrymUTIjiI3PKlPPRRx/xyy+/4OrqyuDBg+nbt69eL7gkRF6k0SdKJAMDA8LCwnB0dNTaHhgYSPXq1UlMTFQo2X/D7Nmz+eyzz2jYsCHlypXL8aVFlr4WebGwsODcuXNUqVJF6ShF9vrrr+f7Rf3gwYMvMY3QNzKn7OUyMDDAzc2NevXq5fu+1dXL3AhRWDKnT5QojxZTUKlUTJ8+XWup68zMTP7991/q1q2rULrCy8zMxNvbm82bNxMUFERaWppWua5fq+z777/Hx8eH/v37Kx1F6JmGDRty9+5dvW70Pf0Zk56ezvnz57l8+bJeXnJCvFwyp+zlGjBggPSmiv8EafSJEuXRYgpqtZpLly5hYmKiKTMxMaFOnTpMnDhRqXiFNnv2bH766ScmTJjAp59+yieffEJAQAA7duxgxowZSscrUFpammYunBDPYtSoUYwZM4ZJkyZRq1atHAu56MNCQN7e3rlunzVrls5fo1IoI7c5Zd98843MKXsJfHx8lI4gxEshwztFiTRo0CC+/vprnV3pryAVK1Zk6dKldO7cGSsrK86fP6/ZduLECTZs2KB0xHxNmTKFUqVKMX36dKWjCD2T2xfcR70e+r6Qy61bt2jcuLHO99SLl0vmlAkhXgZp9IkSKTY2lszMzBwroEVHR2NkZKTzjUFLS0uuXr2Km5sb5cqV4/fff6d+/frcuXOHevXqERsbq3TEHJ68TllWVharV6+mdu3a1K5dO0dvja5ep0woLzAwMN9yd3f3l5TkxVu7di1Tpkzh/v37SkcROkTmlAkhXgYZ3ilKpD59+tC1a1c++ugjre2bN29m165d/PHHHwolKxwXFxdCQkJwc3OjYsWK7N27l/r163Pq1ClMTU2Vjperp69T9mhe0+XLl7W268Pcic8++4yJEydqzQkFSE5OZsGCBXoxxFZf6XOj7pGePXtq/a1WqwkJCeH06dPS+y1ykDllQoiXQXr6RIlkb2+Pr68v1apV09p+7do1mjdvTlRUlELJCmfq1KlYW1vz8ccfs2nTJvr164eHhwdBQUGMGzeOuXPnKh2xRNP3S37ou9u3b7NkyRLN5TKqV6/OmDFjqFixosLJCmfQoEFafxsYGODo6EirVq1o166dQqmEEEL8l0lPnyiRUlNTycjIyLE9PT2d5ORkBRI9mycbdb1798bd3Z1jx45RqVIlunbtqmCy/GVmZnLlyhUqVaqEubm5VllycjI3b96kZs2aOr8wwaP5Y0+7cOGCXDS5mO3Zs4du3bpRt25dmjdvDoCvry81atTgt99+o23btgonLNiqVauUjiD0iJubG926deONN97g9ddfx8hIvpoJIV486ekTJdLrr79OzZo1WbZsmdb2ESNGcPHiRY4cOaJQsoKlp6czbNgwpk+fjqenp9JxnomPjw/ffPMN//77L4aGhlplGRkZVRn09QAAHEFJREFUNGnShLFjx9KvXz+FEubPzs4OlUpFbGws1tbWWg2/zMxMEhIS+PDDD/n2228VTFmy1atXj/bt2+fozZ46dSp79+7l7NmzCiV7dqdPn9bqrWzQoIHCiYQuOnz4MLt27WLXrl1ERETQvn17unXrRufOnbG1tVU6nhCihJBGnyiRfH19adOmDY0aNaJ169YAHDhwgFOnTrF3715atGihcML82djYcP78eb1r9LVo0YIRI0bQp0+fXMs3b97MN998wz///POSkxXO6tWrUavVDB48mCVLlmBjY6MpMzExwcPDg6ZNmyqYsOQzMzPj0qVLVKpUSWv7jRs3qF27NikpKQolK7x79+7xzjvv4Ovrq/nSHhMTQ7Nmzfjll19wcXFRNqDQWVeuXGHXrl3s3LmT8+fP06xZM7p160a3bt2oUKGC0vGEEHpMGn2ixDp//jwLFizg/PnzmJubU7t2baZNm5bjy6Queu+996hbty7jxo1TOsozcXJy4uTJk3h4eORa7u/vT+PGjYmIiHi5wZ7R4cOHad68uQyzUoCrqyuLFy/mrbfe0tq+efNmJk6cSFBQkELJCq9Dhw7ExMSwevVqzUXmr1+/zqBBg7C2tuavv/5SOKHQByEhIezevZtdu3Zx4MABKlSowLx58+jcubPS0YQQeki+0YgSq27duqxfv17pGEVSqVIlPvvsM3x9fWnQoAGWlpZa5aNHj1YoWf4SExOJi4vLszw+Pp6kpKSXmKhorKysuHr1KrVq1QJg586drFq1iurVqzNr1ixMTEwUTlhyvf/++3zwwQfcuXOHZs2aAdk99/PmzdO6LIguO3z4MMeOHdM0+ACqVKnCsmXLdH6UgdAd5cqV4/333+f9998nKSmJPXv26OzqzUII3SeNPlHipaSkkJaWprVNV6/TV6FCBU6dOsXPP/+Mra0tZ86c4cyZM1r7qFQqnW30VapUiWPHjlG7du1cy48ePaoXPa3Dhg1j6tSp1KpVizt37tC7d2969uzJr7/+SlJSEkuWLFE6Yok1ffp0rKysWLRoEdOmTQPA2dmZWbNm6ex5/zRXV1fS09NzbM/MzMTZ2VmBREIfxMbGsm/fPgICAlCpVHh6etKmTRusra2xsLCgR48eSkcUQugztRAlUGJionrEiBFqR0dHtYGBQY6brlKpVOqwsDClYxTZvHnz1KVLl1ZfuHAhR9n58+fVpUuXVs+bN0+BZM/G2tpafevWLbVarVbPnTtX3a5dO7VarVYfPXpU7eLiomS0/5S4uDh1XFyc0jGe2Y4dO9SNGzdWnzp1SrPt1KlT6iZNmqi3b9+uXDChs9auXau2sbFRq1QqrZutra36l19+UTqeEKIE0O1104UookmTJnHw4EGWL1+OqakpP/30E7Nnz8bZ2Zk1a9YoHa/EGjduHLVq1aJBgwZ07NiRcePGMW7cODp27EjDhg2pWbOmXsxTVKvVZGVlAbB//346deoEZPfgREZGKhmtxGvVqhUxMTFA9jBbKysrAOLi4mjVqpWCyQpv4MCBnD9/nv/973+YmppiamrK//73P86ePcvgwYOxt7fX3IQ4e/YsgwYNonv37pw7d47k5GSSkpI4ffo0Xbt2pX///ly4cEHpmEIIPScLuYgSyc3NjTVr1tCyZUusra05e/YsXl5erF27lo0bN/LHH38oHTFXBgYGrF69WmvVyNx069btJSV6dunp6Xh7e7NhwwZu3ryJWq2mcuXKvPvuu4wdO1Yv5sO1atUKV1dX2rRpw5AhQ/Dz88PLy4vDhw/z3nvvERAQoHTEEsvAwIDQ0FCcnJy0toeHh1O+fPlch03qmtWrVxd63/fee68Ykwh9MGjQIBISEvj1119zLX/zzTextrZm5cqVLzmZEKIkkUafKJFKlSqFn58fbm5uuLi4sG3bNho3boy/vz+1atUiISFB6Yi5KsxFy1UqFZmZmS8hzX/XxYsX6du3L0FBQYwfP56ZM2cCMGrUKKKiotiwYcP/27vzoKqv84/jn4uhQpQSK2qNEkQB4wIGo4zFaFwRXDC1SaytRokrjqZxqWKjjUviEjsYFxybWBNtUjVtqaNxQcWtbk0kek0DLlcUUbFEIyQqFoH7+8PpnfBD1MTIuffr+zXDDPcc/vj8gXKf+z3PeQwntJ6jR49KunUB044dO8o9BSstLdWWLVv0xz/+kYIblhMWFqalS5eqW7dut93fvn27Ro8erRMnTlRxMgBWwkUusKTGjRvr9OnTeuKJJ/Tkk0/qo48+UlRUlDZs2OD2w25v95QDVSsiIkKff/55hfX58+dXGDqPH8ZTTz0lm80mm81222Ocvr6+Wrx4sYFk309paanWrVvnGs7eokULxcfH8/uDCi5cuKCwsLBK98PCwnT+/PkqTATAiij6YEkJCQmy2+169tlnlZSUpD59+mjJkiW6efOmkpOTTcerlM1mMx0B35KRkeF60968eXO1bt3acCLrOn36tJxOpxo3bqxPPvlEderUce396Ec/Ut26dT2mYHI4HOrZs6fOnz/vGtswZ84cBQYGauPGjWrSpInhhHAn169fl4+PT6X71atX140bN6owEQAr4ngnHgo5OTnKyMhQSEhIpeME3EFl/UyoWvn5+erfv792797tejJcUFCgzp07a82aNeUKEuD/69mzp5xOpz788EPXMdXLly9r4MCB8vLy0saNGw0nhDu5Wy93QUGBEhISONYP4L5Q9OGhUVBQ4PZHOxMSErRo0SLXjYUwo3///srOztaqVavUrFkzSVJmZqYGDx6skJAQrV692nBC61q5cqUCAgLUq1cvSdKkSZP0zjvvqHnz5lq9erWCgoIMJ7y7GjVq6ODBgwoPDy+3brfb1b59e7ftKYYZ9HIDqAqMbIAlzZs3T2vXrnW9fvHFF1W7dm01aNDAra++fu+99yxV8BUXF+v48eMqKSkxHeU72bJli5YuXeoq+KRbxztTUlK0efNmg8msb/bs2fL19ZUkHThwQEuWLNFbb72lgIAAjxj3Id06jvfNN99UWL969apH3F6LqlVWVnbXLwo+APeLog+WtGzZMgUGBkqStm3bpm3btmnz5s2Ki4vTb3/7W8PprO/69esaOnSoHn30UbVo0UJnz56VdOv2y7lz5xpOd3dlZWXy9vausO7t7e2a34cHIzc3VyEhIZKkdevW6fnnn9eIESM0Z84c/fOf/zSc7t707t1bI0aM0L/+9S85nU45nU4dPHhQo0aNcutxKwAA66LogyVdvHjRVfR9/PHHevHFFxUTE6NJkybp008/NZzO+qZMmSK73a5du3aVu6CgW7du5Z7AuqsuXbroN7/5jS5cuOBaO3/+vMaNG6euXbsaTGZ9NWvW1OXLlyVJW7duVffu3SVJPj4+KioqMhntni1atEghISGKjo6Wj4+PfHx81L59e4WEhGjhwoWm48HNnDhxQp988km5tfT0dHXu3FlRUVGaPXu2oWQArITbO2FJtWrVUm5urgIDA7Vlyxa98cYbkiSn08kxmSqwbt06rV27Vu3atSt3I2mLFi106tQpg8nuzZIlSxQfH69GjRq5PjzIzc1Vy5Yt9cEHHxhOZ23du3fXsGHDFBkZqRMnTqhnz56SpC+++EKNGjUyG+4uysrKNH/+fK1fv17FxcV67rnnNHjwYNlsNjVr1sz1BBP4tsmTJys8PFxRUVGSbt1k26dPH3Xo0EERERGaM2eOHn30Ub366qtmgwLwaBR9sKR+/frpV7/6lUJDQ3X58mXFxcVJkg4fPswbryrw5Zdf3vYG0mvXrnnEWIrAwEB99tln2r59u44dOyZJatasWaXDk/HDSUlJ0dSpU5Wbm6u///3vql27tqRb4zMGDBhgON2dvfnmm5o+fbq6desmX19fbdq0Sf7+/lqxYoXpaHBjhw4d0qRJk1yvP/zwQ4WFhSktLU3SrbmhixcvpugDcF+4vROWdPPmTS1cuFC5ubkaMmSIIiMjJUkLFiyQn5+fhg0bZjjh7b388sv39HPu/iayY8eOeuGFFzR27Fj5+fnp6NGjCg4O1tixY3Xy5Elt2bLFdETgBxcaGqqJEydq5MiRkqTt27erV69eKioquqcbGvFw8vX11YkTJ1ynCrp27aro6GjNmjVLknTq1Ck9/fTTKigoMJgSgKfjSR8sydvbWxMnTqyw7u63/73//vsKCgpSZGSkPPnzmNmzZysuLk6ZmZkqKSnRwoULlZmZqf3792v37t2m41Vqx44dGjNmjA4ePKgf//jH5fYKCwsVHR2tZcuWqUOHDoYSWt+ePXvuuN+xY8cqSvLdnT171nUcVbrVw2qz2XThwgU1bNjQYDK4s5/85CfKy8tTYGCgysrKdOjQIY0fP961X1xc7NF/DwC4B4o+WNbJkye1c+dO5efnV7hx8fe//72hVHeWmJio1atX6/Tp00pISNDAgQNdw509yTPPPKMjR45o7ty5Cg8P19atW9W6dWsdOHCgwuwyd/L2229r+PDhFQo+SfL399fIkSOVnJxM0fcAderUqcLat48Eu3NPbklJSbmLi6RbH0DdvHnTUCJ4gk6dOmnWrFlaunSp/vrXv6qsrKzcv4PMzEy372cF4P443glLevfdd5WYmKiAgAD99Kc/Lfem0Waz6bPPPjOY7s7++9//KjU1VStWrND+/fvVq1cvDR06VDExMR7RD+fJgoKCtGXLlnLz+b7t2LFjiomJcY2gwA+vsLCw3OubN2/q8OHDmjZtmt588023vj3Vy8tLcXFxql69umttw4YN6tKli2rUqOFaS01NNREPburMmTPq3r27Tp06pWrVqmnRokVKTEx07T/33HMKDg7WggULDKYE4Oko+mBJQUFBGj16tCZPnmw6yn3JycnR+++/r1WrVqmkpERffPGFatasaTrWXW3atEnVqlVTjx49yq2npaWprKzMdbGOu/Hx8dG///3vSi/7cTgcCg8P95jRAVaye/dujR8/XhkZGaajVCohIeGefu699957wEngaf73/3udOnX0+OOPl9uz2+1q2LCh61IjAPg+ON4JS7py5YpeeOEF0zHum5eXl2w2m8eNmkhKSrrtEHan06mkpCS3LfoaNGhwx6Lv6NGjql+/fhWngiTVq1dPx48fNx3jjijm8H098sgjatWq1W33KlsHgO+CJ32wpKFDh6pt27YaNWqU6Sjf2bePd+7du1e9e/dWQkKCYmNjPeYGQF9fX2VlZVXoQzlz5oxatGiha9eumQl2F2PHjtWuXbv06aefVujNKioqUlRUlDp37qxFixYZSmh9R48eLffa6XQqLy9Pc+fOVUlJifbu3WsoGfBg9OvX77br/v7+CgsL07Bhw1SnTp0qTgXAanjSB0sKCQnRtGnTdPDgQYWHh8vb27vc/iuvvGIo2Z2NHj1aa9asUWBgoF5++WWtXr1aAQEBpmN9Z/7+/srOzq5Q9DkcjnK9Te5m6tSpSk1NVVhYmMaMGaOmTZtKutXLl5KSotLSUr322muGU1rbU0895Xq6/W3t2rVz+1ElwPfh7+9/2/WCggK9++67mj9/vvbs2aOWLVtWcTIAVsKTPlhScHBwpXs2m03Z2dlVmObeeXl56YknnlBkZOQdL21x94sgRo4cqQMHDugf//iHmjRpIulWwfeLX/xCbdu21fLlyw0nrFxOTo4SExOVlpbmKjxsNpt69OihlJSUO/5u4f7l5OSUe+3l5aU6depUePIKPAzKyso0fPhw5efna8OGDabjAPBgFH2AGxkyZMg93dDp7r1DhYWFio2N1aFDh1zzyc6dO6cOHTooNTVVjz32mNmA9+DKlStyOBxyOp0KDQ1VrVq1TEcC8BCy2+2Ki4vThQsXTEcB4MEo+gAPc/XqVY+4wdPpdGrbtm2y2+3y9fVVRESEWw/Whlk7duzQmDFjdPDgwQpzEgsLCxUdHa1ly5YxIxEPHYfDoTZt2qigoMB0FAAejJ4+WNa5c+e0fv16nT17VsXFxeX2kpOTDaW6swULFmjcuHGV7n/zzTeKjY3Vvn37qjDV92Oz2RQTE6OYmBjTUeAB3n77bQ0fPrxCwSfd6nkaOXKkkpOTKfrw0Nm2bZvCwsJMxwDg4Sj6YEnp6emKj49X48aNdezYMbVs2VJnzpyR0+lU69atTcer1O9+9zvVrl1bL730UoW9q1evKjY2VpcvXzaQ7O4WLVqkESNGyMfH5663W7rrRTowx263a968eZXux8TE6A9/+EMVJgKqxvr162+7XlhYqIyMDC1fvtyt+6ABeAaOd8KSoqKiFBcXpxkzZsjPz092u11169bVr3/9a8XGxioxMdF0xNv629/+pkGDBmnt2rWKj493rV+7dk09evRQfn6+du/e7Zaz4oKDg3Xo0CHVrl3bYy/SgTk+Pj53nJHocDgUHh6uoqKiKk4GPFiVjeLx8/NT06ZNNX78eP3yl7+s4lQArIYnfbCkrKwsrV69WtKtobdFRUWqWbOmZs6cqb59+7pt0ff888+roKBAAwYM0MaNG9WpUyddu3ZNsbGx+s9//uO2BZ8knT59+rbfA/eiQYMGdyz6jh496ra/+8D9KCsrMx0BwEPAMyY9A99RjRo1XH189evX16lTp1x7ly5dMhXrngwbNkyvv/66+vbtq127drlubdu5c6cef/xx0/Hu6ubNm2rSpImysrJMR4EH6dmzp6ZNm6YbN25U2CsqKtLrr7+u3r17G0gGAIDn40kfLKldu3bau3evmjVrpp49e2rChAn6/PPPlZqaqnbt2pmOd1eTJk3SV199pa5du6pRo0batWuXa/SBu/P29r7tG3fgTqZOnarU1FSFhYVpzJgxatq0qSTp2LFjSklJUWlpqV577TXDKYEf1po1a+756GZubq7Onj2r9u3bP+BUAKyInj5YUnZ2tq5evaqIiAhdu3ZNEyZM0P79+xUaGqrk5GQFBQWZjnhb/fr1K/d606ZNatWqlRo0aFBu3d2Hs8+ePVsnTpzQ8uXL9cgjfLaEe5OTk6PExESlpaXpf3+abDabevTooZSUlDv2igKe6Nlnn1V+fr4SEhLUp08fNWvWrNx+YWGh9u3bpw8++EDbtm3Tn/70p3L93gBwryj6YDmlpaXat2+fIiIiPGII+LclJCTc08+5+3D2n//850pPT1fNmjUVHh6uGjVqlNt396IVZl25ckUOh0NOp1OhoaGqVauW6UjAA7N+/XotXrxYO3bsUI0aNVSvXj35+PjoypUrunjxogICAjRkyBCNGzdO9erVMx0XgIei6IMl+fj4KCsriycDhtyteHX3ohUAqtqlS5e0d+9e5eTkqKioSAEBAYqMjFRkZGSlN3wCwL2i6IMltWnTRvPmzVPXrl1NRwEAAACM4qMjWNIbb7yhiRMn6uOPP1ZeXp6+/vrrcl94MMrKyjRv3jy1b99ebdu2VVJSEnPVAAAADONJHyxl5syZmjBhgvz8/FxrNpvN9b3T6ZTNZlNpaamJeJY3a9YsTZ8+Xd26dZOvr6/S0tI0YMAArVixwnQ0AACAhxZFHyylWrVqysvLu+uMuGeffbaKEj1cQkNDNXHiRI0cOVKStH37dvXq1UtFRUX0pAAAABhC0QdL8fLy0sWLF1W3bl3TUR5K1atXl8PhUGBgoGvNx8dHDofDY+YMAgAAWA0fvcNyvn2cE1WrpKREPj4+5da8vb118+ZNQ4kAwLMUFxfr+PHjKikpMR0FgIXwpA+W4uXlJX9//7sWfl999VUVJXq4eHl5KS4uTtWrV3etbdiwQV26dCk3q485fQBQ3vXr1zV27FitXLlSknTixAk1btxYY8eOVYMGDZSUlGQ4IQBP9ojpAMAPbcaMGfL39zcd46E0ePDgCmsDBw40kAQAPMuUKVNkt9u1a9cuxcbGuta7deum6dOnU/QBuC886YOl0NMHAPBEQUFBWrt2rdq1ayc/Pz/Z7XY1btxYDodDrVu3ZtwQgPtCTx8shX4+AIAn+vLLL2/7geW1a9f42wbgvlH0wVJ4cA0A8ERt2rTRxo0bXa//V+gtX75cP/vZz0zFAmAR9PTBUsrKykxHAADgO5s9e7bi4uKUmZmpkpISLVy4UJmZmdq/f792795tOh4AD8eTPgAAAMOeeeYZHTlyRCUlJQoPD9fWrVtVt25dHThwQE8//bTpeAA8HBe5AAAAAICFcbwTAADATeTn5ys/P79Cu0JERIShRACsgKIPAADAsIyMDA0ePFhZWVkVLiWz2WwqLS01lAyAFXC8EwAAwLBWrVqpSZMmmjx5surVq1dhTENQUJChZACsgKIPAADAMD8/Px0+fFghISGmowCwIG7vBAAAMKxr166y2+2mYwCwKJ70AQAAGHbp0iUNHjxYUVFRatmypby9vcvtx8fHG0oGwAoo+gAAAAzbsGGDBg0apK+//rrCHhe5ALhfHO8EAAAwbOzYsRo4cKDy8vJUVlZW7ouCD8D94kkfAACAYX5+fjpy5IiaNGliOgoAC+JJHwAAgGH9+vXTzp07TccAYFEMZwcAADAsLCxMU6ZM0d69exUeHl7hIpdXXnnFUDIAVsDxTgAAAMOCg4Mr3bPZbMrOzq7CNACshqIPAAAAACyMnj4AAAA34nQ6xWfyAH5IFH0AAABuYNWqVQoPD5evr698fX0VERGhP//5z6ZjAbAALnIBAAAwLDk5WdOmTdOYMWPUvn17SdLevXs1atQoXbp0SePGjTOcEIAno6cPAADAsODgYM2YMUMvvfRSufWVK1dq+vTpOn36tKFkAKyA450AAACG5eXlKTo6usJ6dHS08vLyDCQCYCUUfQAAAIaFhIToo48+qrC+du1ahYaGGkgEwEro6QMAADBsxowZ6t+/v/bs2ePq6du3b5/S09NvWwwCwHdBTx8AAIAbyMjI0IIFC5SVlSVJatasmSZMmKDIyEjDyQB4Ooo+AAAAALAwevoAAAAM27Rpk9LS0iqsp6WlafPmzQYSAbASij4AAADDkpKSVFpaWmHd6XQqKSnJQCIAVkLRBwAAYNjJkyfVvHnzCutPPvmkHA6HgUQArISiDwAAwDB/f39lZ2dXWHc4HKpRo4aBRACshKIPAADAsL59++rVV1/VqVOnXGsOh0MTJkxQfHy8wWQArIDbOwEAAAwrLCxUbGysDh06pIYNG0qSzp07pw4dOig1NVWPPfaY2YAAPBpFHwAAgBtwOp3atm2b7Ha7fH19FRERoY4dO5qOBcACKPoAAAAAwMIeMR0AAAAAUnp6utLT05Wfn6+ysrJyeytWrDCUCoAVUPQBAAAYNmPGDM2cOVNt2rRR/fr1ZbPZTEcCYCEc7wQAADCsfv36euuttzRo0CDTUQBYECMbAAAADCsuLlZ0dLTpGAAsiqIPAADAsGHDhukvf/mL6RgALIqePgAAAMNu3Lihd955R9u3b1dERIS8vb3L7ScnJxtKBsAK6OkDAAAwrHPnzpXu2Ww27dixowrTALAaij4AAAAAsDB6+gAAAADAwujpAwAAMKRfv3739HOpqakPOAkAK6PoAwAAMMTf3990BAAPAXr6AAAAAMDC6OkDAAAAAAuj6AMAAAAAC6PoAwAAAAALo+gDAAAAAAuj6AMAAAAAC6PoAwAAAAALo+gDAAAAAAuj6AMAAAAAC6PoAwAAAAAL+z8WqVawvBeWS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3">
            <a:extLst>
              <a:ext uri="{FF2B5EF4-FFF2-40B4-BE49-F238E27FC236}">
                <a16:creationId xmlns=""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981433"/>
            <a:ext cx="1943125" cy="1876570"/>
          </a:xfrm>
          <a:prstGeom prst="rect">
            <a:avLst/>
          </a:prstGeom>
        </p:spPr>
      </p:pic>
      <p:sp>
        <p:nvSpPr>
          <p:cNvPr id="3" name="Dikdörtgen 2"/>
          <p:cNvSpPr/>
          <p:nvPr/>
        </p:nvSpPr>
        <p:spPr>
          <a:xfrm>
            <a:off x="5177050" y="1375477"/>
            <a:ext cx="6096000" cy="3046988"/>
          </a:xfrm>
          <a:prstGeom prst="rect">
            <a:avLst/>
          </a:prstGeom>
        </p:spPr>
        <p:txBody>
          <a:bodyPr>
            <a:spAutoFit/>
          </a:bodyPr>
          <a:lstStyle/>
          <a:p>
            <a:r>
              <a:rPr lang="en-US" sz="2400" dirty="0" smtClean="0">
                <a:latin typeface="Angsana New" pitchFamily="18" charset="-34"/>
                <a:cs typeface="Angsana New" pitchFamily="18" charset="-34"/>
              </a:rPr>
              <a:t>1</a:t>
            </a:r>
            <a:r>
              <a:rPr lang="en-US" sz="2400" dirty="0">
                <a:latin typeface="Angsana New" pitchFamily="18" charset="-34"/>
                <a:cs typeface="Angsana New" pitchFamily="18" charset="-34"/>
              </a:rPr>
              <a:t>. Business Understanding</a:t>
            </a:r>
          </a:p>
          <a:p>
            <a:r>
              <a:rPr lang="en-US" sz="2400" dirty="0">
                <a:latin typeface="Angsana New" pitchFamily="18" charset="-34"/>
                <a:cs typeface="Angsana New" pitchFamily="18" charset="-34"/>
              </a:rPr>
              <a:t>2. Data Understanding</a:t>
            </a:r>
          </a:p>
          <a:p>
            <a:r>
              <a:rPr lang="en-US" sz="2400" dirty="0">
                <a:latin typeface="Angsana New" pitchFamily="18" charset="-34"/>
                <a:cs typeface="Angsana New" pitchFamily="18" charset="-34"/>
              </a:rPr>
              <a:t>3. EDA</a:t>
            </a:r>
          </a:p>
          <a:p>
            <a:r>
              <a:rPr lang="en-US" sz="2400" dirty="0">
                <a:latin typeface="Angsana New" pitchFamily="18" charset="-34"/>
                <a:cs typeface="Angsana New" pitchFamily="18" charset="-34"/>
              </a:rPr>
              <a:t>4. Feature Engineering</a:t>
            </a:r>
          </a:p>
          <a:p>
            <a:r>
              <a:rPr lang="en-US" sz="2400" dirty="0">
                <a:latin typeface="Angsana New" pitchFamily="18" charset="-34"/>
                <a:cs typeface="Angsana New" pitchFamily="18" charset="-34"/>
              </a:rPr>
              <a:t>4. Model Building</a:t>
            </a:r>
          </a:p>
          <a:p>
            <a:r>
              <a:rPr lang="en-US" sz="2400" dirty="0">
                <a:latin typeface="Angsana New" pitchFamily="18" charset="-34"/>
                <a:cs typeface="Angsana New" pitchFamily="18" charset="-34"/>
              </a:rPr>
              <a:t>5. Model Evaluation</a:t>
            </a:r>
          </a:p>
          <a:p>
            <a:r>
              <a:rPr lang="en-US" sz="2400" dirty="0">
                <a:latin typeface="Angsana New" pitchFamily="18" charset="-34"/>
                <a:cs typeface="Angsana New" pitchFamily="18" charset="-34"/>
              </a:rPr>
              <a:t>6. Presentation (Recommendation slide is must)</a:t>
            </a:r>
          </a:p>
          <a:p>
            <a:r>
              <a:rPr lang="en-US" sz="2400" dirty="0">
                <a:latin typeface="Angsana New" pitchFamily="18" charset="-34"/>
                <a:cs typeface="Angsana New" pitchFamily="18" charset="-34"/>
              </a:rPr>
              <a:t>7. Document the challenges</a:t>
            </a:r>
          </a:p>
        </p:txBody>
      </p:sp>
    </p:spTree>
    <p:extLst>
      <p:ext uri="{BB962C8B-B14F-4D97-AF65-F5344CB8AC3E}">
        <p14:creationId xmlns:p14="http://schemas.microsoft.com/office/powerpoint/2010/main" val="1415928385"/>
      </p:ext>
    </p:extLst>
  </p:cSld>
  <p:clrMapOvr>
    <a:masterClrMapping/>
  </p:clrMapOvr>
</p:sld>
</file>

<file path=ppt/theme/theme1.xml><?xml version="1.0" encoding="utf-8"?>
<a:theme xmlns:a="http://schemas.openxmlformats.org/drawingml/2006/main" name="Data Glacier Internship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Data Glacier Internship (1)</Template>
  <TotalTime>984</TotalTime>
  <Words>871</Words>
  <Application>Microsoft Office PowerPoint</Application>
  <PresentationFormat>Özel</PresentationFormat>
  <Paragraphs>123</Paragraphs>
  <Slides>33</Slides>
  <Notes>0</Notes>
  <HiddenSlides>0</HiddenSlides>
  <MMClips>0</MMClips>
  <ScaleCrop>false</ScaleCrop>
  <HeadingPairs>
    <vt:vector size="4" baseType="variant">
      <vt:variant>
        <vt:lpstr>Tema</vt:lpstr>
      </vt:variant>
      <vt:variant>
        <vt:i4>1</vt:i4>
      </vt:variant>
      <vt:variant>
        <vt:lpstr>Slayt Başlıkları</vt:lpstr>
      </vt:variant>
      <vt:variant>
        <vt:i4>33</vt:i4>
      </vt:variant>
    </vt:vector>
  </HeadingPairs>
  <TitlesOfParts>
    <vt:vector size="34" baseType="lpstr">
      <vt:lpstr>Data Glacier Internship (1)</vt:lpstr>
      <vt:lpstr>PowerPoint Sunusu</vt:lpstr>
      <vt:lpstr>   </vt:lpstr>
      <vt:lpstr>   Agenda</vt:lpstr>
      <vt:lpstr>     Problem Statement</vt:lpstr>
      <vt:lpstr>Data Information</vt:lpstr>
      <vt:lpstr>PowerPoint Sunusu</vt:lpstr>
      <vt:lpstr>PowerPoint Sunusu</vt:lpstr>
      <vt:lpstr>PowerPoint Sunusu</vt:lpstr>
      <vt:lpstr>    Task </vt:lpstr>
      <vt:lpstr>    Data Understanding </vt:lpstr>
      <vt:lpstr>    Data Understanding </vt:lpstr>
      <vt:lpstr>    Data Understanding </vt:lpstr>
      <vt:lpstr>    Data Understanding </vt:lpstr>
      <vt:lpstr>Data Understanding</vt:lpstr>
      <vt:lpstr>Exploratory Data Analysis (EDA)</vt:lpstr>
      <vt:lpstr>Exploratory Data Analysis (EDA)</vt:lpstr>
      <vt:lpstr>Exploratory Data Analysis (EDA)  </vt:lpstr>
      <vt:lpstr>Exploratory Data Analysis (EDA)</vt:lpstr>
      <vt:lpstr>Exploratory Data Analysis (EDA)  </vt:lpstr>
      <vt:lpstr>Exploratory Data Analysis (EDA)  </vt:lpstr>
      <vt:lpstr>Exploratory Data Analysis (EDA)</vt:lpstr>
      <vt:lpstr>Exploratory Data Analysis (EDA)</vt:lpstr>
      <vt:lpstr>Exploratory Data Analysis (EDA)  </vt:lpstr>
      <vt:lpstr>Exploratory Data Analysis (EDA)  </vt:lpstr>
      <vt:lpstr>Exploratory Data Analysis  (EDA)</vt:lpstr>
      <vt:lpstr>Exploratory Data Analysis  (EDA)</vt:lpstr>
      <vt:lpstr>Exploratory Data Analysis (EDA)</vt:lpstr>
      <vt:lpstr>Exploratory Data Analysis  (EDA)</vt:lpstr>
      <vt:lpstr>    Exploratory Data Analysis (EDA)  </vt:lpstr>
      <vt:lpstr>Exploratory Data Analysis (EDA)</vt:lpstr>
      <vt:lpstr> Exploratory Data Analysis (EDA)  </vt:lpstr>
      <vt:lpstr>  Recommendations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Samsung</dc:creator>
  <cp:lastModifiedBy>Samsung</cp:lastModifiedBy>
  <cp:revision>45</cp:revision>
  <dcterms:created xsi:type="dcterms:W3CDTF">2023-05-21T09:19:29Z</dcterms:created>
  <dcterms:modified xsi:type="dcterms:W3CDTF">2023-07-16T18:18:11Z</dcterms:modified>
</cp:coreProperties>
</file>